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59" r:id="rId1"/>
  </p:sldMasterIdLst>
  <p:notesMasterIdLst>
    <p:notesMasterId r:id="rId75"/>
  </p:notesMasterIdLst>
  <p:handoutMasterIdLst>
    <p:handoutMasterId r:id="rId76"/>
  </p:handoutMasterIdLst>
  <p:sldIdLst>
    <p:sldId id="281" r:id="rId2"/>
    <p:sldId id="282" r:id="rId3"/>
    <p:sldId id="346" r:id="rId4"/>
    <p:sldId id="299" r:id="rId5"/>
    <p:sldId id="285" r:id="rId6"/>
    <p:sldId id="347" r:id="rId7"/>
    <p:sldId id="345" r:id="rId8"/>
    <p:sldId id="344" r:id="rId9"/>
    <p:sldId id="376" r:id="rId10"/>
    <p:sldId id="387" r:id="rId11"/>
    <p:sldId id="388" r:id="rId12"/>
    <p:sldId id="286" r:id="rId13"/>
    <p:sldId id="290" r:id="rId14"/>
    <p:sldId id="288" r:id="rId15"/>
    <p:sldId id="289" r:id="rId16"/>
    <p:sldId id="291" r:id="rId17"/>
    <p:sldId id="292" r:id="rId18"/>
    <p:sldId id="293" r:id="rId19"/>
    <p:sldId id="284" r:id="rId20"/>
    <p:sldId id="297" r:id="rId21"/>
    <p:sldId id="309" r:id="rId22"/>
    <p:sldId id="378" r:id="rId23"/>
    <p:sldId id="353" r:id="rId24"/>
    <p:sldId id="295" r:id="rId25"/>
    <p:sldId id="298" r:id="rId26"/>
    <p:sldId id="311" r:id="rId27"/>
    <p:sldId id="317" r:id="rId28"/>
    <p:sldId id="318" r:id="rId29"/>
    <p:sldId id="301" r:id="rId30"/>
    <p:sldId id="313" r:id="rId31"/>
    <p:sldId id="379" r:id="rId32"/>
    <p:sldId id="354" r:id="rId33"/>
    <p:sldId id="319" r:id="rId34"/>
    <p:sldId id="315" r:id="rId35"/>
    <p:sldId id="316" r:id="rId36"/>
    <p:sldId id="355" r:id="rId37"/>
    <p:sldId id="258" r:id="rId38"/>
    <p:sldId id="302" r:id="rId39"/>
    <p:sldId id="377" r:id="rId40"/>
    <p:sldId id="275" r:id="rId41"/>
    <p:sldId id="260" r:id="rId42"/>
    <p:sldId id="305" r:id="rId43"/>
    <p:sldId id="360" r:id="rId44"/>
    <p:sldId id="266" r:id="rId45"/>
    <p:sldId id="265" r:id="rId46"/>
    <p:sldId id="267" r:id="rId47"/>
    <p:sldId id="269" r:id="rId48"/>
    <p:sldId id="271" r:id="rId49"/>
    <p:sldId id="270" r:id="rId50"/>
    <p:sldId id="280" r:id="rId51"/>
    <p:sldId id="273" r:id="rId52"/>
    <p:sldId id="331" r:id="rId53"/>
    <p:sldId id="272" r:id="rId54"/>
    <p:sldId id="333" r:id="rId55"/>
    <p:sldId id="334" r:id="rId56"/>
    <p:sldId id="374" r:id="rId57"/>
    <p:sldId id="380" r:id="rId58"/>
    <p:sldId id="326" r:id="rId59"/>
    <p:sldId id="327" r:id="rId60"/>
    <p:sldId id="328" r:id="rId61"/>
    <p:sldId id="329" r:id="rId62"/>
    <p:sldId id="278" r:id="rId63"/>
    <p:sldId id="381" r:id="rId64"/>
    <p:sldId id="382" r:id="rId65"/>
    <p:sldId id="383" r:id="rId66"/>
    <p:sldId id="384" r:id="rId67"/>
    <p:sldId id="385" r:id="rId68"/>
    <p:sldId id="386" r:id="rId69"/>
    <p:sldId id="330" r:id="rId70"/>
    <p:sldId id="338" r:id="rId71"/>
    <p:sldId id="339" r:id="rId72"/>
    <p:sldId id="341" r:id="rId73"/>
    <p:sldId id="340"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rnanda Alves Martins" initials="FAM" lastIdx="8" clrIdx="0">
    <p:extLst>
      <p:ext uri="{19B8F6BF-5375-455C-9EA6-DF929625EA0E}">
        <p15:presenceInfo xmlns:p15="http://schemas.microsoft.com/office/powerpoint/2012/main" userId="0487172b8419f23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85CD"/>
    <a:srgbClr val="DF9526"/>
    <a:srgbClr val="07B9A4"/>
    <a:srgbClr val="25142E"/>
    <a:srgbClr val="8ED3F2"/>
    <a:srgbClr val="EAF3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9EBF5"/>
          </a:solidFill>
        </a:fill>
      </a:tcStyle>
    </a:wholeTbl>
    <a:band1H>
      <a:tcStyle>
        <a:tcBdr/>
        <a:fill>
          <a:solidFill>
            <a:srgbClr val="CFD5EA"/>
          </a:solidFill>
        </a:fill>
      </a:tcStyle>
    </a:band1H>
    <a:band2H>
      <a:tcStyle>
        <a:tcBdr/>
      </a:tcStyle>
    </a:band2H>
    <a:band1V>
      <a:tcStyle>
        <a:tcBdr/>
        <a:fill>
          <a:solidFill>
            <a:srgbClr val="CFD5EA"/>
          </a:solidFill>
        </a:fill>
      </a:tcStyle>
    </a:band1V>
    <a:band2V>
      <a:tcStyle>
        <a:tcBdr/>
      </a:tcStyle>
    </a:band2V>
    <a:lastCol>
      <a:tcTxStyle b="on">
        <a:font>
          <a:latin typeface="+mn-lt"/>
          <a:ea typeface="+mn-ea"/>
          <a:cs typeface="+mn-cs"/>
        </a:font>
        <a:srgbClr val="FFFFFF"/>
      </a:tcTxStyle>
      <a:tcStyle>
        <a:tcBdr/>
        <a:fill>
          <a:solidFill>
            <a:srgbClr val="4472C4"/>
          </a:solidFill>
        </a:fill>
      </a:tcStyle>
    </a:lastCol>
    <a:firstCol>
      <a:tcTxStyle b="on">
        <a:font>
          <a:latin typeface="+mn-lt"/>
          <a:ea typeface="+mn-ea"/>
          <a:cs typeface="+mn-cs"/>
        </a:font>
        <a:srgbClr val="FFFFFF"/>
      </a:tcTxStyle>
      <a:tcStyle>
        <a:tcBdr/>
        <a:fill>
          <a:solidFill>
            <a:srgbClr val="4472C4"/>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4472C4"/>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4472C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49"/>
  </p:normalViewPr>
  <p:slideViewPr>
    <p:cSldViewPr snapToGrid="0">
      <p:cViewPr varScale="1">
        <p:scale>
          <a:sx n="102" d="100"/>
          <a:sy n="102" d="100"/>
        </p:scale>
        <p:origin x="416" y="176"/>
      </p:cViewPr>
      <p:guideLst/>
    </p:cSldViewPr>
  </p:slideViewPr>
  <p:notesTextViewPr>
    <p:cViewPr>
      <p:scale>
        <a:sx n="3" d="2"/>
        <a:sy n="3" d="2"/>
      </p:scale>
      <p:origin x="0" y="0"/>
    </p:cViewPr>
  </p:notesTextViewPr>
  <p:notesViewPr>
    <p:cSldViewPr snapToGrid="0" showGuides="1">
      <p:cViewPr varScale="1">
        <p:scale>
          <a:sx n="84" d="100"/>
          <a:sy n="84" d="100"/>
        </p:scale>
        <p:origin x="3828"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a:extLst>
              <a:ext uri="{FF2B5EF4-FFF2-40B4-BE49-F238E27FC236}">
                <a16:creationId xmlns:a16="http://schemas.microsoft.com/office/drawing/2014/main" id="{A299C9AF-4EA9-4C2E-8FFA-85055E973D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Posição da Data 2">
            <a:extLst>
              <a:ext uri="{FF2B5EF4-FFF2-40B4-BE49-F238E27FC236}">
                <a16:creationId xmlns:a16="http://schemas.microsoft.com/office/drawing/2014/main" id="{975FE3DD-81EA-49CB-81EA-12FB5323F80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B7DCC7F-BC1C-439E-A572-F63B8E4744A7}" type="datetimeFigureOut">
              <a:rPr lang="en-US" smtClean="0"/>
              <a:t>6/3/24</a:t>
            </a:fld>
            <a:endParaRPr lang="en-US"/>
          </a:p>
        </p:txBody>
      </p:sp>
      <p:sp>
        <p:nvSpPr>
          <p:cNvPr id="4" name="Marcador de Posição do Rodapé 3">
            <a:extLst>
              <a:ext uri="{FF2B5EF4-FFF2-40B4-BE49-F238E27FC236}">
                <a16:creationId xmlns:a16="http://schemas.microsoft.com/office/drawing/2014/main" id="{B9057CFB-21B0-4044-B3B7-6E0D3E8E6BB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Marcador de Posição do Número do Diapositivo 4">
            <a:extLst>
              <a:ext uri="{FF2B5EF4-FFF2-40B4-BE49-F238E27FC236}">
                <a16:creationId xmlns:a16="http://schemas.microsoft.com/office/drawing/2014/main" id="{1B237042-B70F-4CBF-A61B-28334721396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6B7005-84B8-4443-B7A0-8F944B305680}" type="slidenum">
              <a:rPr lang="en-US" smtClean="0"/>
              <a:t>‹Nº›</a:t>
            </a:fld>
            <a:endParaRPr lang="en-US"/>
          </a:p>
        </p:txBody>
      </p:sp>
    </p:spTree>
    <p:extLst>
      <p:ext uri="{BB962C8B-B14F-4D97-AF65-F5344CB8AC3E}">
        <p14:creationId xmlns:p14="http://schemas.microsoft.com/office/powerpoint/2010/main" val="38253400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FC2513-0646-447F-9F88-0C17C4840DC0}" type="datetimeFigureOut">
              <a:rPr lang="en-GB" smtClean="0"/>
              <a:t>03/06/2024</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A3FA29-1DBE-42F6-8325-8D0CD38CE900}" type="slidenum">
              <a:rPr lang="en-GB" smtClean="0"/>
              <a:t>‹Nº›</a:t>
            </a:fld>
            <a:endParaRPr lang="en-GB" dirty="0"/>
          </a:p>
        </p:txBody>
      </p:sp>
    </p:spTree>
    <p:extLst>
      <p:ext uri="{BB962C8B-B14F-4D97-AF65-F5344CB8AC3E}">
        <p14:creationId xmlns:p14="http://schemas.microsoft.com/office/powerpoint/2010/main" val="4237676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5"/>
          </p:nvPr>
        </p:nvSpPr>
        <p:spPr/>
        <p:txBody>
          <a:bodyPr/>
          <a:lstStyle/>
          <a:p>
            <a:fld id="{8CA3FA29-1DBE-42F6-8325-8D0CD38CE900}" type="slidenum">
              <a:rPr lang="en-GB" smtClean="0"/>
              <a:t>6</a:t>
            </a:fld>
            <a:endParaRPr lang="en-GB" dirty="0"/>
          </a:p>
        </p:txBody>
      </p:sp>
    </p:spTree>
    <p:extLst>
      <p:ext uri="{BB962C8B-B14F-4D97-AF65-F5344CB8AC3E}">
        <p14:creationId xmlns:p14="http://schemas.microsoft.com/office/powerpoint/2010/main" val="4233526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CA3FA29-1DBE-42F6-8325-8D0CD38CE900}" type="slidenum">
              <a:rPr lang="en-GB" smtClean="0"/>
              <a:t>39</a:t>
            </a:fld>
            <a:endParaRPr lang="en-GB" dirty="0"/>
          </a:p>
        </p:txBody>
      </p:sp>
    </p:spTree>
    <p:extLst>
      <p:ext uri="{BB962C8B-B14F-4D97-AF65-F5344CB8AC3E}">
        <p14:creationId xmlns:p14="http://schemas.microsoft.com/office/powerpoint/2010/main" val="870601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CA3FA29-1DBE-42F6-8325-8D0CD38CE900}" type="slidenum">
              <a:rPr lang="en-GB" smtClean="0"/>
              <a:t>54</a:t>
            </a:fld>
            <a:endParaRPr lang="en-GB" dirty="0"/>
          </a:p>
        </p:txBody>
      </p:sp>
    </p:spTree>
    <p:extLst>
      <p:ext uri="{BB962C8B-B14F-4D97-AF65-F5344CB8AC3E}">
        <p14:creationId xmlns:p14="http://schemas.microsoft.com/office/powerpoint/2010/main" val="416735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DAD7B-7312-4B11-8BE4-DC0FBE1D3D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CE3138B-CD2E-4ED1-B5C3-C2E03CCCC2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4FA589A-E2A0-48BC-9D43-1F979652A4C4}"/>
              </a:ext>
            </a:extLst>
          </p:cNvPr>
          <p:cNvSpPr>
            <a:spLocks noGrp="1"/>
          </p:cNvSpPr>
          <p:nvPr>
            <p:ph type="dt" sz="half" idx="10"/>
          </p:nvPr>
        </p:nvSpPr>
        <p:spPr/>
        <p:txBody>
          <a:bodyPr/>
          <a:lstStyle/>
          <a:p>
            <a:pPr lvl="0"/>
            <a:fld id="{78326589-B13B-4BC8-817B-64A297740409}" type="datetime1">
              <a:rPr lang="pt-BR" smtClean="0"/>
              <a:t>03/06/2024</a:t>
            </a:fld>
            <a:endParaRPr lang="en-US"/>
          </a:p>
        </p:txBody>
      </p:sp>
      <p:sp>
        <p:nvSpPr>
          <p:cNvPr id="5" name="Footer Placeholder 4">
            <a:extLst>
              <a:ext uri="{FF2B5EF4-FFF2-40B4-BE49-F238E27FC236}">
                <a16:creationId xmlns:a16="http://schemas.microsoft.com/office/drawing/2014/main" id="{5540B445-41EE-4478-A4AA-CA6B74B12DD9}"/>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2FB4C29B-A9EF-49A2-A2BF-30CEFBA35906}"/>
              </a:ext>
            </a:extLst>
          </p:cNvPr>
          <p:cNvSpPr>
            <a:spLocks noGrp="1"/>
          </p:cNvSpPr>
          <p:nvPr>
            <p:ph type="sldNum" sz="quarter" idx="12"/>
          </p:nvPr>
        </p:nvSpPr>
        <p:spPr/>
        <p:txBody>
          <a:bodyPr/>
          <a:lstStyle/>
          <a:p>
            <a:pPr lvl="0"/>
            <a:fld id="{8BA0E2AD-477F-47F7-A985-6BED10354003}" type="slidenum">
              <a:rPr lang="en-GB" smtClean="0"/>
              <a:t>‹Nº›</a:t>
            </a:fld>
            <a:endParaRPr lang="en-GB"/>
          </a:p>
        </p:txBody>
      </p:sp>
    </p:spTree>
    <p:extLst>
      <p:ext uri="{BB962C8B-B14F-4D97-AF65-F5344CB8AC3E}">
        <p14:creationId xmlns:p14="http://schemas.microsoft.com/office/powerpoint/2010/main" val="1396896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5A767-2802-4033-90A9-A87F1ECD7B4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D5EDD7A-CBD3-429B-92AF-0429AB725F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1E2B826-4E8F-4030-A8C9-A85B272461FD}"/>
              </a:ext>
            </a:extLst>
          </p:cNvPr>
          <p:cNvSpPr>
            <a:spLocks noGrp="1"/>
          </p:cNvSpPr>
          <p:nvPr>
            <p:ph type="dt" sz="half" idx="10"/>
          </p:nvPr>
        </p:nvSpPr>
        <p:spPr/>
        <p:txBody>
          <a:bodyPr/>
          <a:lstStyle/>
          <a:p>
            <a:pPr lvl="0"/>
            <a:fld id="{2FBC2706-04B0-4CC1-AF2D-33FE72DC49C0}" type="datetime1">
              <a:rPr lang="pt-BR" smtClean="0"/>
              <a:t>03/06/2024</a:t>
            </a:fld>
            <a:endParaRPr lang="en-US" dirty="0"/>
          </a:p>
        </p:txBody>
      </p:sp>
      <p:sp>
        <p:nvSpPr>
          <p:cNvPr id="5" name="Footer Placeholder 4">
            <a:extLst>
              <a:ext uri="{FF2B5EF4-FFF2-40B4-BE49-F238E27FC236}">
                <a16:creationId xmlns:a16="http://schemas.microsoft.com/office/drawing/2014/main" id="{AA2B34D9-D2A8-486E-8C42-3A8538C0519D}"/>
              </a:ext>
            </a:extLst>
          </p:cNvPr>
          <p:cNvSpPr>
            <a:spLocks noGrp="1"/>
          </p:cNvSpPr>
          <p:nvPr>
            <p:ph type="ftr" sz="quarter" idx="11"/>
          </p:nvPr>
        </p:nvSpPr>
        <p:spPr/>
        <p:txBody>
          <a:bodyPr/>
          <a:lstStyle/>
          <a:p>
            <a:pPr lvl="0"/>
            <a:endParaRPr lang="en-US" dirty="0"/>
          </a:p>
        </p:txBody>
      </p:sp>
      <p:sp>
        <p:nvSpPr>
          <p:cNvPr id="6" name="Slide Number Placeholder 5">
            <a:extLst>
              <a:ext uri="{FF2B5EF4-FFF2-40B4-BE49-F238E27FC236}">
                <a16:creationId xmlns:a16="http://schemas.microsoft.com/office/drawing/2014/main" id="{2653E07E-8E94-4FBA-9516-EACFFB3A2B35}"/>
              </a:ext>
            </a:extLst>
          </p:cNvPr>
          <p:cNvSpPr>
            <a:spLocks noGrp="1"/>
          </p:cNvSpPr>
          <p:nvPr>
            <p:ph type="sldNum" sz="quarter" idx="12"/>
          </p:nvPr>
        </p:nvSpPr>
        <p:spPr/>
        <p:txBody>
          <a:bodyPr/>
          <a:lstStyle/>
          <a:p>
            <a:pPr lvl="0"/>
            <a:fld id="{8BA0E2AD-477F-47F7-A985-6BED10354003}" type="slidenum">
              <a:rPr lang="en-GB" smtClean="0"/>
              <a:t>‹Nº›</a:t>
            </a:fld>
            <a:endParaRPr lang="en-GB" dirty="0"/>
          </a:p>
        </p:txBody>
      </p:sp>
    </p:spTree>
    <p:extLst>
      <p:ext uri="{BB962C8B-B14F-4D97-AF65-F5344CB8AC3E}">
        <p14:creationId xmlns:p14="http://schemas.microsoft.com/office/powerpoint/2010/main" val="720277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166A40-9C88-4BA8-B3F3-A141D94C7E1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962DC8A-AE54-4728-A1AC-7B1A447B4CB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4CB530C-9B1C-486B-B42C-EA637A7EA1DA}"/>
              </a:ext>
            </a:extLst>
          </p:cNvPr>
          <p:cNvSpPr>
            <a:spLocks noGrp="1"/>
          </p:cNvSpPr>
          <p:nvPr>
            <p:ph type="dt" sz="half" idx="10"/>
          </p:nvPr>
        </p:nvSpPr>
        <p:spPr/>
        <p:txBody>
          <a:bodyPr/>
          <a:lstStyle/>
          <a:p>
            <a:pPr lvl="0"/>
            <a:fld id="{C8E94F5A-EEEF-4294-A617-C8DEAB2435B7}" type="datetime1">
              <a:rPr lang="pt-BR" smtClean="0"/>
              <a:t>03/06/2024</a:t>
            </a:fld>
            <a:endParaRPr lang="en-US" dirty="0"/>
          </a:p>
        </p:txBody>
      </p:sp>
      <p:sp>
        <p:nvSpPr>
          <p:cNvPr id="5" name="Footer Placeholder 4">
            <a:extLst>
              <a:ext uri="{FF2B5EF4-FFF2-40B4-BE49-F238E27FC236}">
                <a16:creationId xmlns:a16="http://schemas.microsoft.com/office/drawing/2014/main" id="{DC1F82F2-C919-4941-938A-980630C6B150}"/>
              </a:ext>
            </a:extLst>
          </p:cNvPr>
          <p:cNvSpPr>
            <a:spLocks noGrp="1"/>
          </p:cNvSpPr>
          <p:nvPr>
            <p:ph type="ftr" sz="quarter" idx="11"/>
          </p:nvPr>
        </p:nvSpPr>
        <p:spPr/>
        <p:txBody>
          <a:bodyPr/>
          <a:lstStyle/>
          <a:p>
            <a:pPr lvl="0"/>
            <a:endParaRPr lang="en-US" dirty="0"/>
          </a:p>
        </p:txBody>
      </p:sp>
      <p:sp>
        <p:nvSpPr>
          <p:cNvPr id="6" name="Slide Number Placeholder 5">
            <a:extLst>
              <a:ext uri="{FF2B5EF4-FFF2-40B4-BE49-F238E27FC236}">
                <a16:creationId xmlns:a16="http://schemas.microsoft.com/office/drawing/2014/main" id="{D9AFACE2-7812-4510-851D-7CA78F4BA4F1}"/>
              </a:ext>
            </a:extLst>
          </p:cNvPr>
          <p:cNvSpPr>
            <a:spLocks noGrp="1"/>
          </p:cNvSpPr>
          <p:nvPr>
            <p:ph type="sldNum" sz="quarter" idx="12"/>
          </p:nvPr>
        </p:nvSpPr>
        <p:spPr/>
        <p:txBody>
          <a:bodyPr/>
          <a:lstStyle/>
          <a:p>
            <a:pPr lvl="0"/>
            <a:fld id="{8BA0E2AD-477F-47F7-A985-6BED10354003}" type="slidenum">
              <a:rPr lang="en-GB" smtClean="0"/>
              <a:t>‹Nº›</a:t>
            </a:fld>
            <a:endParaRPr lang="en-GB" dirty="0"/>
          </a:p>
        </p:txBody>
      </p:sp>
    </p:spTree>
    <p:extLst>
      <p:ext uri="{BB962C8B-B14F-4D97-AF65-F5344CB8AC3E}">
        <p14:creationId xmlns:p14="http://schemas.microsoft.com/office/powerpoint/2010/main" val="2801656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BCC05F-ACA8-47E3-9A8A-D1711A7E8A7C}"/>
              </a:ext>
            </a:extLst>
          </p:cNvPr>
          <p:cNvSpPr>
            <a:spLocks noGrp="1"/>
          </p:cNvSpPr>
          <p:nvPr>
            <p:ph idx="1"/>
          </p:nvPr>
        </p:nvSpPr>
        <p:spPr/>
        <p:txBody>
          <a:bodyPr/>
          <a:lstStyle>
            <a:lvl1pPr>
              <a:defRPr>
                <a:solidFill>
                  <a:schemeClr val="accent5">
                    <a:lumMod val="75000"/>
                  </a:schemeClr>
                </a:solidFill>
              </a:defRPr>
            </a:lvl1pPr>
            <a:lvl2pPr>
              <a:defRPr>
                <a:solidFill>
                  <a:schemeClr val="accent5">
                    <a:lumMod val="75000"/>
                  </a:schemeClr>
                </a:solidFill>
              </a:defRPr>
            </a:lvl2pPr>
            <a:lvl3pPr>
              <a:defRPr>
                <a:solidFill>
                  <a:schemeClr val="accent5">
                    <a:lumMod val="75000"/>
                  </a:schemeClr>
                </a:solidFill>
              </a:defRPr>
            </a:lvl3pPr>
            <a:lvl4pPr>
              <a:defRPr>
                <a:solidFill>
                  <a:schemeClr val="accent5">
                    <a:lumMod val="75000"/>
                  </a:schemeClr>
                </a:solidFill>
              </a:defRPr>
            </a:lvl4pPr>
            <a:lvl5pPr>
              <a:defRPr>
                <a:solidFill>
                  <a:schemeClr val="accent5">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2BC9219F-2BD5-4433-AE54-300D7CC5C880}"/>
              </a:ext>
            </a:extLst>
          </p:cNvPr>
          <p:cNvSpPr>
            <a:spLocks noGrp="1"/>
          </p:cNvSpPr>
          <p:nvPr>
            <p:ph type="dt" sz="half" idx="10"/>
          </p:nvPr>
        </p:nvSpPr>
        <p:spPr/>
        <p:txBody>
          <a:bodyPr/>
          <a:lstStyle/>
          <a:p>
            <a:pPr lvl="0"/>
            <a:fld id="{0656C1F0-6261-4EA9-8B62-5ED73AF52269}" type="datetime1">
              <a:rPr lang="pt-BR" smtClean="0"/>
              <a:t>03/06/2024</a:t>
            </a:fld>
            <a:endParaRPr lang="en-US" dirty="0"/>
          </a:p>
        </p:txBody>
      </p:sp>
      <p:sp>
        <p:nvSpPr>
          <p:cNvPr id="8" name="Footer Placeholder 7">
            <a:extLst>
              <a:ext uri="{FF2B5EF4-FFF2-40B4-BE49-F238E27FC236}">
                <a16:creationId xmlns:a16="http://schemas.microsoft.com/office/drawing/2014/main" id="{78666DE2-AA0A-4A47-B5BD-E37818BA42A2}"/>
              </a:ext>
            </a:extLst>
          </p:cNvPr>
          <p:cNvSpPr>
            <a:spLocks noGrp="1"/>
          </p:cNvSpPr>
          <p:nvPr>
            <p:ph type="ftr" sz="quarter" idx="11"/>
          </p:nvPr>
        </p:nvSpPr>
        <p:spPr/>
        <p:txBody>
          <a:bodyPr/>
          <a:lstStyle/>
          <a:p>
            <a:pPr lvl="0"/>
            <a:endParaRPr lang="en-US" dirty="0"/>
          </a:p>
        </p:txBody>
      </p:sp>
      <p:sp>
        <p:nvSpPr>
          <p:cNvPr id="9" name="Slide Number Placeholder 8">
            <a:extLst>
              <a:ext uri="{FF2B5EF4-FFF2-40B4-BE49-F238E27FC236}">
                <a16:creationId xmlns:a16="http://schemas.microsoft.com/office/drawing/2014/main" id="{FA8011D5-8293-45C7-8E5A-8F23D68AADCF}"/>
              </a:ext>
            </a:extLst>
          </p:cNvPr>
          <p:cNvSpPr>
            <a:spLocks noGrp="1"/>
          </p:cNvSpPr>
          <p:nvPr>
            <p:ph type="sldNum" sz="quarter" idx="12"/>
          </p:nvPr>
        </p:nvSpPr>
        <p:spPr/>
        <p:txBody>
          <a:bodyPr/>
          <a:lstStyle/>
          <a:p>
            <a:pPr lvl="0"/>
            <a:fld id="{8BA0E2AD-477F-47F7-A985-6BED10354003}" type="slidenum">
              <a:rPr lang="en-GB" smtClean="0"/>
              <a:t>‹Nº›</a:t>
            </a:fld>
            <a:endParaRPr lang="en-GB" dirty="0"/>
          </a:p>
        </p:txBody>
      </p:sp>
      <p:sp>
        <p:nvSpPr>
          <p:cNvPr id="10" name="Title 9">
            <a:extLst>
              <a:ext uri="{FF2B5EF4-FFF2-40B4-BE49-F238E27FC236}">
                <a16:creationId xmlns:a16="http://schemas.microsoft.com/office/drawing/2014/main" id="{FE73FABE-A9F7-4D85-B60F-AB9596B22064}"/>
              </a:ext>
            </a:extLst>
          </p:cNvPr>
          <p:cNvSpPr>
            <a:spLocks noGrp="1"/>
          </p:cNvSpPr>
          <p:nvPr>
            <p:ph type="title"/>
          </p:nvPr>
        </p:nvSpPr>
        <p:spPr/>
        <p:txBody>
          <a:bodyPr/>
          <a:lstStyle>
            <a:lvl1pPr>
              <a:defRPr>
                <a:solidFill>
                  <a:schemeClr val="accent1">
                    <a:lumMod val="50000"/>
                  </a:schemeClr>
                </a:solidFill>
              </a:defRPr>
            </a:lvl1pPr>
          </a:lstStyle>
          <a:p>
            <a:r>
              <a:rPr lang="en-US" dirty="0"/>
              <a:t>Click to edit Master title style</a:t>
            </a:r>
            <a:endParaRPr lang="en-GB" dirty="0"/>
          </a:p>
        </p:txBody>
      </p:sp>
      <p:pic>
        <p:nvPicPr>
          <p:cNvPr id="12" name="Picture 11">
            <a:extLst>
              <a:ext uri="{FF2B5EF4-FFF2-40B4-BE49-F238E27FC236}">
                <a16:creationId xmlns:a16="http://schemas.microsoft.com/office/drawing/2014/main" id="{288B546E-933F-4C35-9F03-139318159BD1}"/>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157128" y="313428"/>
            <a:ext cx="1944000" cy="448867"/>
          </a:xfrm>
          <a:prstGeom prst="rect">
            <a:avLst/>
          </a:prstGeom>
          <a:noFill/>
          <a:ln>
            <a:noFill/>
          </a:ln>
        </p:spPr>
      </p:pic>
      <p:pic>
        <p:nvPicPr>
          <p:cNvPr id="11" name="Picture 16">
            <a:extLst>
              <a:ext uri="{FF2B5EF4-FFF2-40B4-BE49-F238E27FC236}">
                <a16:creationId xmlns:a16="http://schemas.microsoft.com/office/drawing/2014/main" id="{B5A04125-28FE-4CDC-BE94-F5F72F4776F1}"/>
              </a:ext>
            </a:extLst>
          </p:cNvPr>
          <p:cNvPicPr>
            <a:picLocks noChangeAspect="1"/>
          </p:cNvPicPr>
          <p:nvPr userDrawn="1"/>
        </p:nvPicPr>
        <p:blipFill rotWithShape="1">
          <a:blip r:embed="rId3"/>
          <a:srcRect l="5974" r="6858"/>
          <a:stretch/>
        </p:blipFill>
        <p:spPr>
          <a:xfrm>
            <a:off x="4901068" y="6176963"/>
            <a:ext cx="2648975" cy="628738"/>
          </a:xfrm>
          <a:prstGeom prst="rect">
            <a:avLst/>
          </a:prstGeom>
        </p:spPr>
      </p:pic>
    </p:spTree>
    <p:extLst>
      <p:ext uri="{BB962C8B-B14F-4D97-AF65-F5344CB8AC3E}">
        <p14:creationId xmlns:p14="http://schemas.microsoft.com/office/powerpoint/2010/main" val="2488745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DA00E-BF77-4937-8005-46678E4139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0F104B5-7EA8-48AF-B979-55B4B255DE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352EB2-CC8B-429A-AE12-A8C0214BAD75}"/>
              </a:ext>
            </a:extLst>
          </p:cNvPr>
          <p:cNvSpPr>
            <a:spLocks noGrp="1"/>
          </p:cNvSpPr>
          <p:nvPr>
            <p:ph type="dt" sz="half" idx="10"/>
          </p:nvPr>
        </p:nvSpPr>
        <p:spPr/>
        <p:txBody>
          <a:bodyPr/>
          <a:lstStyle/>
          <a:p>
            <a:pPr lvl="0"/>
            <a:fld id="{5BBFB287-C7D8-4E2D-BC52-B25C2F4CAAB9}" type="datetime1">
              <a:rPr lang="pt-BR" smtClean="0"/>
              <a:t>03/06/2024</a:t>
            </a:fld>
            <a:endParaRPr lang="en-US" dirty="0"/>
          </a:p>
        </p:txBody>
      </p:sp>
      <p:sp>
        <p:nvSpPr>
          <p:cNvPr id="5" name="Footer Placeholder 4">
            <a:extLst>
              <a:ext uri="{FF2B5EF4-FFF2-40B4-BE49-F238E27FC236}">
                <a16:creationId xmlns:a16="http://schemas.microsoft.com/office/drawing/2014/main" id="{9C76D653-7113-4200-BB8E-511E4CCA47D4}"/>
              </a:ext>
            </a:extLst>
          </p:cNvPr>
          <p:cNvSpPr>
            <a:spLocks noGrp="1"/>
          </p:cNvSpPr>
          <p:nvPr>
            <p:ph type="ftr" sz="quarter" idx="11"/>
          </p:nvPr>
        </p:nvSpPr>
        <p:spPr/>
        <p:txBody>
          <a:bodyPr/>
          <a:lstStyle/>
          <a:p>
            <a:pPr lvl="0"/>
            <a:endParaRPr lang="en-US" dirty="0"/>
          </a:p>
        </p:txBody>
      </p:sp>
      <p:sp>
        <p:nvSpPr>
          <p:cNvPr id="6" name="Slide Number Placeholder 5">
            <a:extLst>
              <a:ext uri="{FF2B5EF4-FFF2-40B4-BE49-F238E27FC236}">
                <a16:creationId xmlns:a16="http://schemas.microsoft.com/office/drawing/2014/main" id="{8B9FA1E3-E966-4F98-8C38-34091B423394}"/>
              </a:ext>
            </a:extLst>
          </p:cNvPr>
          <p:cNvSpPr>
            <a:spLocks noGrp="1"/>
          </p:cNvSpPr>
          <p:nvPr>
            <p:ph type="sldNum" sz="quarter" idx="12"/>
          </p:nvPr>
        </p:nvSpPr>
        <p:spPr/>
        <p:txBody>
          <a:bodyPr/>
          <a:lstStyle/>
          <a:p>
            <a:pPr lvl="0"/>
            <a:fld id="{8BA0E2AD-477F-47F7-A985-6BED10354003}" type="slidenum">
              <a:rPr lang="en-GB" smtClean="0"/>
              <a:t>‹Nº›</a:t>
            </a:fld>
            <a:endParaRPr lang="en-GB" dirty="0"/>
          </a:p>
        </p:txBody>
      </p:sp>
    </p:spTree>
    <p:extLst>
      <p:ext uri="{BB962C8B-B14F-4D97-AF65-F5344CB8AC3E}">
        <p14:creationId xmlns:p14="http://schemas.microsoft.com/office/powerpoint/2010/main" val="5552313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1FB90-5E30-46DB-A5EC-8B33E7506BF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4459F2B-4B2D-4059-A39E-7CA3696289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3513DA8-2E81-4248-B25A-D648E6393F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4EDFA47-9C35-4C42-A7BE-EE3B08FB05B1}"/>
              </a:ext>
            </a:extLst>
          </p:cNvPr>
          <p:cNvSpPr>
            <a:spLocks noGrp="1"/>
          </p:cNvSpPr>
          <p:nvPr>
            <p:ph type="dt" sz="half" idx="10"/>
          </p:nvPr>
        </p:nvSpPr>
        <p:spPr/>
        <p:txBody>
          <a:bodyPr/>
          <a:lstStyle/>
          <a:p>
            <a:pPr lvl="0"/>
            <a:fld id="{D8E1F7D2-0C63-4BD7-9588-42FCA521BD3A}" type="datetime1">
              <a:rPr lang="pt-BR" smtClean="0"/>
              <a:t>03/06/2024</a:t>
            </a:fld>
            <a:endParaRPr lang="en-US" dirty="0"/>
          </a:p>
        </p:txBody>
      </p:sp>
      <p:sp>
        <p:nvSpPr>
          <p:cNvPr id="6" name="Footer Placeholder 5">
            <a:extLst>
              <a:ext uri="{FF2B5EF4-FFF2-40B4-BE49-F238E27FC236}">
                <a16:creationId xmlns:a16="http://schemas.microsoft.com/office/drawing/2014/main" id="{357BF48A-5350-4833-B693-BA72E8EA09C3}"/>
              </a:ext>
            </a:extLst>
          </p:cNvPr>
          <p:cNvSpPr>
            <a:spLocks noGrp="1"/>
          </p:cNvSpPr>
          <p:nvPr>
            <p:ph type="ftr" sz="quarter" idx="11"/>
          </p:nvPr>
        </p:nvSpPr>
        <p:spPr/>
        <p:txBody>
          <a:bodyPr/>
          <a:lstStyle/>
          <a:p>
            <a:pPr lvl="0"/>
            <a:endParaRPr lang="en-US" dirty="0"/>
          </a:p>
        </p:txBody>
      </p:sp>
      <p:sp>
        <p:nvSpPr>
          <p:cNvPr id="7" name="Slide Number Placeholder 6">
            <a:extLst>
              <a:ext uri="{FF2B5EF4-FFF2-40B4-BE49-F238E27FC236}">
                <a16:creationId xmlns:a16="http://schemas.microsoft.com/office/drawing/2014/main" id="{7DAFA47D-61DD-44BA-A29A-E7CB988036C6}"/>
              </a:ext>
            </a:extLst>
          </p:cNvPr>
          <p:cNvSpPr>
            <a:spLocks noGrp="1"/>
          </p:cNvSpPr>
          <p:nvPr>
            <p:ph type="sldNum" sz="quarter" idx="12"/>
          </p:nvPr>
        </p:nvSpPr>
        <p:spPr/>
        <p:txBody>
          <a:bodyPr/>
          <a:lstStyle/>
          <a:p>
            <a:pPr lvl="0"/>
            <a:fld id="{8BA0E2AD-477F-47F7-A985-6BED10354003}" type="slidenum">
              <a:rPr lang="en-GB" smtClean="0"/>
              <a:t>‹Nº›</a:t>
            </a:fld>
            <a:endParaRPr lang="en-GB" dirty="0"/>
          </a:p>
        </p:txBody>
      </p:sp>
    </p:spTree>
    <p:extLst>
      <p:ext uri="{BB962C8B-B14F-4D97-AF65-F5344CB8AC3E}">
        <p14:creationId xmlns:p14="http://schemas.microsoft.com/office/powerpoint/2010/main" val="2902343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F3AD1-698F-4CAF-8C17-99E23B1FB08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1E03E77-D4C3-4B25-8423-7D3D6BB21B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7E1998-3ABC-4107-964B-373E172EF8D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4E07308-8411-4F0D-9845-BEF5412164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1BD2BA-EE2B-41A2-99A3-A7D57D3CE4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7B97C6F-F8C8-4249-9348-B803B349412E}"/>
              </a:ext>
            </a:extLst>
          </p:cNvPr>
          <p:cNvSpPr>
            <a:spLocks noGrp="1"/>
          </p:cNvSpPr>
          <p:nvPr>
            <p:ph type="dt" sz="half" idx="10"/>
          </p:nvPr>
        </p:nvSpPr>
        <p:spPr/>
        <p:txBody>
          <a:bodyPr/>
          <a:lstStyle/>
          <a:p>
            <a:pPr lvl="0"/>
            <a:fld id="{263E421B-C91A-4337-84BE-5182EC5253DC}" type="datetime1">
              <a:rPr lang="pt-BR" smtClean="0"/>
              <a:t>03/06/2024</a:t>
            </a:fld>
            <a:endParaRPr lang="en-US" dirty="0"/>
          </a:p>
        </p:txBody>
      </p:sp>
      <p:sp>
        <p:nvSpPr>
          <p:cNvPr id="8" name="Footer Placeholder 7">
            <a:extLst>
              <a:ext uri="{FF2B5EF4-FFF2-40B4-BE49-F238E27FC236}">
                <a16:creationId xmlns:a16="http://schemas.microsoft.com/office/drawing/2014/main" id="{B7DB0D9D-5FB8-4FD3-B63D-E314A32A7EAA}"/>
              </a:ext>
            </a:extLst>
          </p:cNvPr>
          <p:cNvSpPr>
            <a:spLocks noGrp="1"/>
          </p:cNvSpPr>
          <p:nvPr>
            <p:ph type="ftr" sz="quarter" idx="11"/>
          </p:nvPr>
        </p:nvSpPr>
        <p:spPr/>
        <p:txBody>
          <a:bodyPr/>
          <a:lstStyle/>
          <a:p>
            <a:pPr lvl="0"/>
            <a:endParaRPr lang="en-US" dirty="0"/>
          </a:p>
        </p:txBody>
      </p:sp>
      <p:sp>
        <p:nvSpPr>
          <p:cNvPr id="9" name="Slide Number Placeholder 8">
            <a:extLst>
              <a:ext uri="{FF2B5EF4-FFF2-40B4-BE49-F238E27FC236}">
                <a16:creationId xmlns:a16="http://schemas.microsoft.com/office/drawing/2014/main" id="{6F5E6C87-176E-4B05-9E13-2B9B7057BB37}"/>
              </a:ext>
            </a:extLst>
          </p:cNvPr>
          <p:cNvSpPr>
            <a:spLocks noGrp="1"/>
          </p:cNvSpPr>
          <p:nvPr>
            <p:ph type="sldNum" sz="quarter" idx="12"/>
          </p:nvPr>
        </p:nvSpPr>
        <p:spPr/>
        <p:txBody>
          <a:bodyPr/>
          <a:lstStyle/>
          <a:p>
            <a:pPr lvl="0"/>
            <a:fld id="{8BA0E2AD-477F-47F7-A985-6BED10354003}" type="slidenum">
              <a:rPr lang="en-GB" smtClean="0"/>
              <a:t>‹Nº›</a:t>
            </a:fld>
            <a:endParaRPr lang="en-GB" dirty="0"/>
          </a:p>
        </p:txBody>
      </p:sp>
    </p:spTree>
    <p:extLst>
      <p:ext uri="{BB962C8B-B14F-4D97-AF65-F5344CB8AC3E}">
        <p14:creationId xmlns:p14="http://schemas.microsoft.com/office/powerpoint/2010/main" val="2572850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CDC76-8210-4BD1-B0E9-3DD82FD5EA6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D327F29-23C9-40C9-97C8-1CF890AFCA89}"/>
              </a:ext>
            </a:extLst>
          </p:cNvPr>
          <p:cNvSpPr>
            <a:spLocks noGrp="1"/>
          </p:cNvSpPr>
          <p:nvPr>
            <p:ph type="dt" sz="half" idx="10"/>
          </p:nvPr>
        </p:nvSpPr>
        <p:spPr/>
        <p:txBody>
          <a:bodyPr/>
          <a:lstStyle/>
          <a:p>
            <a:pPr lvl="0"/>
            <a:fld id="{011DD8FD-5555-4552-B381-0F64F04D84C7}" type="datetime1">
              <a:rPr lang="pt-BR" smtClean="0"/>
              <a:t>03/06/2024</a:t>
            </a:fld>
            <a:endParaRPr lang="en-US" dirty="0"/>
          </a:p>
        </p:txBody>
      </p:sp>
      <p:sp>
        <p:nvSpPr>
          <p:cNvPr id="4" name="Footer Placeholder 3">
            <a:extLst>
              <a:ext uri="{FF2B5EF4-FFF2-40B4-BE49-F238E27FC236}">
                <a16:creationId xmlns:a16="http://schemas.microsoft.com/office/drawing/2014/main" id="{0F812C61-B073-449F-8B25-2C1C96763279}"/>
              </a:ext>
            </a:extLst>
          </p:cNvPr>
          <p:cNvSpPr>
            <a:spLocks noGrp="1"/>
          </p:cNvSpPr>
          <p:nvPr>
            <p:ph type="ftr" sz="quarter" idx="11"/>
          </p:nvPr>
        </p:nvSpPr>
        <p:spPr/>
        <p:txBody>
          <a:bodyPr/>
          <a:lstStyle/>
          <a:p>
            <a:pPr lvl="0"/>
            <a:endParaRPr lang="en-US" dirty="0"/>
          </a:p>
        </p:txBody>
      </p:sp>
      <p:sp>
        <p:nvSpPr>
          <p:cNvPr id="5" name="Slide Number Placeholder 4">
            <a:extLst>
              <a:ext uri="{FF2B5EF4-FFF2-40B4-BE49-F238E27FC236}">
                <a16:creationId xmlns:a16="http://schemas.microsoft.com/office/drawing/2014/main" id="{21D62B04-3797-41E4-8E13-30C1E2788B7D}"/>
              </a:ext>
            </a:extLst>
          </p:cNvPr>
          <p:cNvSpPr>
            <a:spLocks noGrp="1"/>
          </p:cNvSpPr>
          <p:nvPr>
            <p:ph type="sldNum" sz="quarter" idx="12"/>
          </p:nvPr>
        </p:nvSpPr>
        <p:spPr/>
        <p:txBody>
          <a:bodyPr/>
          <a:lstStyle/>
          <a:p>
            <a:pPr lvl="0"/>
            <a:fld id="{8BA0E2AD-477F-47F7-A985-6BED10354003}" type="slidenum">
              <a:rPr lang="en-GB" smtClean="0"/>
              <a:t>‹Nº›</a:t>
            </a:fld>
            <a:endParaRPr lang="en-GB" dirty="0"/>
          </a:p>
        </p:txBody>
      </p:sp>
    </p:spTree>
    <p:extLst>
      <p:ext uri="{BB962C8B-B14F-4D97-AF65-F5344CB8AC3E}">
        <p14:creationId xmlns:p14="http://schemas.microsoft.com/office/powerpoint/2010/main" val="399473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DFC8DA-9251-424F-944B-48323D6A8E15}"/>
              </a:ext>
            </a:extLst>
          </p:cNvPr>
          <p:cNvSpPr>
            <a:spLocks noGrp="1"/>
          </p:cNvSpPr>
          <p:nvPr>
            <p:ph type="dt" sz="half" idx="10"/>
          </p:nvPr>
        </p:nvSpPr>
        <p:spPr/>
        <p:txBody>
          <a:bodyPr/>
          <a:lstStyle/>
          <a:p>
            <a:pPr lvl="0"/>
            <a:fld id="{AED8C362-3455-41C6-91F1-51D8FD9FBBF8}" type="datetime1">
              <a:rPr lang="pt-BR" smtClean="0"/>
              <a:t>03/06/2024</a:t>
            </a:fld>
            <a:endParaRPr lang="en-US" dirty="0"/>
          </a:p>
        </p:txBody>
      </p:sp>
      <p:sp>
        <p:nvSpPr>
          <p:cNvPr id="3" name="Footer Placeholder 2">
            <a:extLst>
              <a:ext uri="{FF2B5EF4-FFF2-40B4-BE49-F238E27FC236}">
                <a16:creationId xmlns:a16="http://schemas.microsoft.com/office/drawing/2014/main" id="{856634E6-2691-4EAC-858F-60DC5ACCBB90}"/>
              </a:ext>
            </a:extLst>
          </p:cNvPr>
          <p:cNvSpPr>
            <a:spLocks noGrp="1"/>
          </p:cNvSpPr>
          <p:nvPr>
            <p:ph type="ftr" sz="quarter" idx="11"/>
          </p:nvPr>
        </p:nvSpPr>
        <p:spPr/>
        <p:txBody>
          <a:bodyPr/>
          <a:lstStyle/>
          <a:p>
            <a:pPr lvl="0"/>
            <a:endParaRPr lang="en-US" dirty="0"/>
          </a:p>
        </p:txBody>
      </p:sp>
      <p:sp>
        <p:nvSpPr>
          <p:cNvPr id="4" name="Slide Number Placeholder 3">
            <a:extLst>
              <a:ext uri="{FF2B5EF4-FFF2-40B4-BE49-F238E27FC236}">
                <a16:creationId xmlns:a16="http://schemas.microsoft.com/office/drawing/2014/main" id="{13C9E6C3-5A54-47FC-9AE7-B64A91EBE444}"/>
              </a:ext>
            </a:extLst>
          </p:cNvPr>
          <p:cNvSpPr>
            <a:spLocks noGrp="1"/>
          </p:cNvSpPr>
          <p:nvPr>
            <p:ph type="sldNum" sz="quarter" idx="12"/>
          </p:nvPr>
        </p:nvSpPr>
        <p:spPr/>
        <p:txBody>
          <a:bodyPr/>
          <a:lstStyle/>
          <a:p>
            <a:pPr lvl="0"/>
            <a:fld id="{8BA0E2AD-477F-47F7-A985-6BED10354003}" type="slidenum">
              <a:rPr lang="en-GB" smtClean="0"/>
              <a:t>‹Nº›</a:t>
            </a:fld>
            <a:endParaRPr lang="en-GB" dirty="0"/>
          </a:p>
        </p:txBody>
      </p:sp>
    </p:spTree>
    <p:extLst>
      <p:ext uri="{BB962C8B-B14F-4D97-AF65-F5344CB8AC3E}">
        <p14:creationId xmlns:p14="http://schemas.microsoft.com/office/powerpoint/2010/main" val="2574390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A3BE9-6D16-476F-9D00-75DA6AB09B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330D10A-B266-41FD-8AAB-7A5495AEEC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D2C68E4-CEE6-4EEE-B40D-170A9883B9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FB2275-2D91-42F8-A67B-B5DC78DC5BEC}"/>
              </a:ext>
            </a:extLst>
          </p:cNvPr>
          <p:cNvSpPr>
            <a:spLocks noGrp="1"/>
          </p:cNvSpPr>
          <p:nvPr>
            <p:ph type="dt" sz="half" idx="10"/>
          </p:nvPr>
        </p:nvSpPr>
        <p:spPr/>
        <p:txBody>
          <a:bodyPr/>
          <a:lstStyle/>
          <a:p>
            <a:pPr lvl="0"/>
            <a:fld id="{7D3D34F6-13FF-4436-9A30-557B82B19C9F}" type="datetime1">
              <a:rPr lang="pt-BR" smtClean="0"/>
              <a:t>03/06/2024</a:t>
            </a:fld>
            <a:endParaRPr lang="en-US" dirty="0"/>
          </a:p>
        </p:txBody>
      </p:sp>
      <p:sp>
        <p:nvSpPr>
          <p:cNvPr id="6" name="Footer Placeholder 5">
            <a:extLst>
              <a:ext uri="{FF2B5EF4-FFF2-40B4-BE49-F238E27FC236}">
                <a16:creationId xmlns:a16="http://schemas.microsoft.com/office/drawing/2014/main" id="{759C28CB-A96A-403B-A127-F73885802A5E}"/>
              </a:ext>
            </a:extLst>
          </p:cNvPr>
          <p:cNvSpPr>
            <a:spLocks noGrp="1"/>
          </p:cNvSpPr>
          <p:nvPr>
            <p:ph type="ftr" sz="quarter" idx="11"/>
          </p:nvPr>
        </p:nvSpPr>
        <p:spPr/>
        <p:txBody>
          <a:bodyPr/>
          <a:lstStyle/>
          <a:p>
            <a:pPr lvl="0"/>
            <a:endParaRPr lang="en-US" dirty="0"/>
          </a:p>
        </p:txBody>
      </p:sp>
      <p:sp>
        <p:nvSpPr>
          <p:cNvPr id="7" name="Slide Number Placeholder 6">
            <a:extLst>
              <a:ext uri="{FF2B5EF4-FFF2-40B4-BE49-F238E27FC236}">
                <a16:creationId xmlns:a16="http://schemas.microsoft.com/office/drawing/2014/main" id="{8F3E64FB-7DDC-41EC-A4F6-994569F9D8F1}"/>
              </a:ext>
            </a:extLst>
          </p:cNvPr>
          <p:cNvSpPr>
            <a:spLocks noGrp="1"/>
          </p:cNvSpPr>
          <p:nvPr>
            <p:ph type="sldNum" sz="quarter" idx="12"/>
          </p:nvPr>
        </p:nvSpPr>
        <p:spPr/>
        <p:txBody>
          <a:bodyPr/>
          <a:lstStyle/>
          <a:p>
            <a:pPr lvl="0"/>
            <a:fld id="{8BA0E2AD-477F-47F7-A985-6BED10354003}" type="slidenum">
              <a:rPr lang="en-GB" smtClean="0"/>
              <a:t>‹Nº›</a:t>
            </a:fld>
            <a:endParaRPr lang="en-GB" dirty="0"/>
          </a:p>
        </p:txBody>
      </p:sp>
    </p:spTree>
    <p:extLst>
      <p:ext uri="{BB962C8B-B14F-4D97-AF65-F5344CB8AC3E}">
        <p14:creationId xmlns:p14="http://schemas.microsoft.com/office/powerpoint/2010/main" val="2947825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82F93-FD42-4712-A7A7-9E6F6A8B66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BEAD090-AF08-4EBE-8D5D-1E17F259F5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6E9E10AA-459C-4B1A-BC03-69ECA0DD3E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A9FBDD-F0C3-4E17-9FA1-288011F2F967}"/>
              </a:ext>
            </a:extLst>
          </p:cNvPr>
          <p:cNvSpPr>
            <a:spLocks noGrp="1"/>
          </p:cNvSpPr>
          <p:nvPr>
            <p:ph type="dt" sz="half" idx="10"/>
          </p:nvPr>
        </p:nvSpPr>
        <p:spPr/>
        <p:txBody>
          <a:bodyPr/>
          <a:lstStyle/>
          <a:p>
            <a:pPr lvl="0"/>
            <a:fld id="{C891DDBA-FCCD-496D-A613-2E497DEE9127}" type="datetime1">
              <a:rPr lang="pt-BR" smtClean="0"/>
              <a:t>03/06/2024</a:t>
            </a:fld>
            <a:endParaRPr lang="en-US" dirty="0"/>
          </a:p>
        </p:txBody>
      </p:sp>
      <p:sp>
        <p:nvSpPr>
          <p:cNvPr id="6" name="Footer Placeholder 5">
            <a:extLst>
              <a:ext uri="{FF2B5EF4-FFF2-40B4-BE49-F238E27FC236}">
                <a16:creationId xmlns:a16="http://schemas.microsoft.com/office/drawing/2014/main" id="{31F80B6E-8475-4324-BC14-63816D5AFDDC}"/>
              </a:ext>
            </a:extLst>
          </p:cNvPr>
          <p:cNvSpPr>
            <a:spLocks noGrp="1"/>
          </p:cNvSpPr>
          <p:nvPr>
            <p:ph type="ftr" sz="quarter" idx="11"/>
          </p:nvPr>
        </p:nvSpPr>
        <p:spPr/>
        <p:txBody>
          <a:bodyPr/>
          <a:lstStyle/>
          <a:p>
            <a:pPr lvl="0"/>
            <a:endParaRPr lang="en-US" dirty="0"/>
          </a:p>
        </p:txBody>
      </p:sp>
      <p:sp>
        <p:nvSpPr>
          <p:cNvPr id="7" name="Slide Number Placeholder 6">
            <a:extLst>
              <a:ext uri="{FF2B5EF4-FFF2-40B4-BE49-F238E27FC236}">
                <a16:creationId xmlns:a16="http://schemas.microsoft.com/office/drawing/2014/main" id="{43B37454-EA71-4102-BE89-4AE78B9D0846}"/>
              </a:ext>
            </a:extLst>
          </p:cNvPr>
          <p:cNvSpPr>
            <a:spLocks noGrp="1"/>
          </p:cNvSpPr>
          <p:nvPr>
            <p:ph type="sldNum" sz="quarter" idx="12"/>
          </p:nvPr>
        </p:nvSpPr>
        <p:spPr/>
        <p:txBody>
          <a:bodyPr/>
          <a:lstStyle/>
          <a:p>
            <a:pPr lvl="0"/>
            <a:fld id="{8BA0E2AD-477F-47F7-A985-6BED10354003}" type="slidenum">
              <a:rPr lang="en-GB" smtClean="0"/>
              <a:t>‹Nº›</a:t>
            </a:fld>
            <a:endParaRPr lang="en-GB" dirty="0"/>
          </a:p>
        </p:txBody>
      </p:sp>
    </p:spTree>
    <p:extLst>
      <p:ext uri="{BB962C8B-B14F-4D97-AF65-F5344CB8AC3E}">
        <p14:creationId xmlns:p14="http://schemas.microsoft.com/office/powerpoint/2010/main" val="3705313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3F7C23-15EC-41E2-9E25-55436E02D0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BFF5B56-1E8F-4B75-8E5E-48DCDB1434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59B9440-C401-49EE-854D-1BBC9D31F2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lvl="0"/>
            <a:fld id="{8089748D-B564-45A4-B2A4-1FE4B08BF2DA}" type="datetime1">
              <a:rPr lang="pt-BR" smtClean="0"/>
              <a:t>03/06/2024</a:t>
            </a:fld>
            <a:endParaRPr lang="en-US"/>
          </a:p>
        </p:txBody>
      </p:sp>
      <p:sp>
        <p:nvSpPr>
          <p:cNvPr id="5" name="Footer Placeholder 4">
            <a:extLst>
              <a:ext uri="{FF2B5EF4-FFF2-40B4-BE49-F238E27FC236}">
                <a16:creationId xmlns:a16="http://schemas.microsoft.com/office/drawing/2014/main" id="{5DBE43BD-83D1-4147-9827-8049FF7FD1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lvl="0"/>
            <a:endParaRPr lang="en-US"/>
          </a:p>
        </p:txBody>
      </p:sp>
      <p:sp>
        <p:nvSpPr>
          <p:cNvPr id="6" name="Slide Number Placeholder 5">
            <a:extLst>
              <a:ext uri="{FF2B5EF4-FFF2-40B4-BE49-F238E27FC236}">
                <a16:creationId xmlns:a16="http://schemas.microsoft.com/office/drawing/2014/main" id="{72B48385-2207-48CA-BC2B-B87567AC30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lvl="0"/>
            <a:fld id="{8BA0E2AD-477F-47F7-A985-6BED10354003}" type="slidenum">
              <a:rPr lang="en-GB" smtClean="0"/>
              <a:t>‹Nº›</a:t>
            </a:fld>
            <a:endParaRPr lang="en-GB"/>
          </a:p>
        </p:txBody>
      </p:sp>
    </p:spTree>
    <p:extLst>
      <p:ext uri="{BB962C8B-B14F-4D97-AF65-F5344CB8AC3E}">
        <p14:creationId xmlns:p14="http://schemas.microsoft.com/office/powerpoint/2010/main" val="687254445"/>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twitter.com/Tropibio21" TargetMode="External"/><Relationship Id="rId3" Type="http://schemas.openxmlformats.org/officeDocument/2006/relationships/image" Target="../media/image6.png"/><Relationship Id="rId7" Type="http://schemas.openxmlformats.org/officeDocument/2006/relationships/hyperlink" Target="https://www.instagram.com/tropibio21/"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hyperlink" Target="https://www.facebook.com/TROPIcal.BIOdiversity" TargetMode="External"/><Relationship Id="rId5" Type="http://schemas.openxmlformats.org/officeDocument/2006/relationships/hyperlink" Target="https://cibio-tropibio.pt/en/" TargetMode="External"/><Relationship Id="rId4" Type="http://schemas.openxmlformats.org/officeDocument/2006/relationships/image" Target="../media/image7.jp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70.png"/><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25.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https://doi.org/10.1038/s41477-022-01337-1"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jslefche.github.io/sem_book/" TargetMode="External"/><Relationship Id="rId2" Type="http://schemas.openxmlformats.org/officeDocument/2006/relationships/hyperlink" Target="https://jonlefcheck.net/2014/07/06/piecewise-structural-equation-modeling-in-ecological-research/" TargetMode="External"/><Relationship Id="rId1" Type="http://schemas.openxmlformats.org/officeDocument/2006/relationships/slideLayout" Target="../slideLayouts/slideLayout2.xml"/><Relationship Id="rId4" Type="http://schemas.openxmlformats.org/officeDocument/2006/relationships/hyperlink" Target="https://analises-ecologicas.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hyperlink" Target="https://www.esa.org/about/what-does-ecology-have-to-do-with-me/"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A7627-882E-4CBC-97F6-A381FD79944C}"/>
              </a:ext>
            </a:extLst>
          </p:cNvPr>
          <p:cNvSpPr>
            <a:spLocks noGrp="1"/>
          </p:cNvSpPr>
          <p:nvPr>
            <p:ph type="ctrTitle"/>
          </p:nvPr>
        </p:nvSpPr>
        <p:spPr>
          <a:xfrm>
            <a:off x="5372730" y="558801"/>
            <a:ext cx="6644023" cy="1952894"/>
          </a:xfrm>
        </p:spPr>
        <p:txBody>
          <a:bodyPr>
            <a:normAutofit/>
          </a:bodyPr>
          <a:lstStyle/>
          <a:p>
            <a:r>
              <a:rPr lang="en-US" i="1" dirty="0">
                <a:solidFill>
                  <a:schemeClr val="accent1">
                    <a:lumMod val="50000"/>
                  </a:schemeClr>
                </a:solidFill>
                <a:effectLst>
                  <a:outerShdw blurRad="38100" dist="38100" dir="2700000" algn="tl">
                    <a:srgbClr val="000000">
                      <a:alpha val="43137"/>
                    </a:srgbClr>
                  </a:outerShdw>
                </a:effectLst>
              </a:rPr>
              <a:t>Structural Equation Modeling (SEM)</a:t>
            </a:r>
            <a:endParaRPr lang="en-GB" i="1" dirty="0">
              <a:solidFill>
                <a:schemeClr val="accent1">
                  <a:lumMod val="50000"/>
                </a:schemeClr>
              </a:solidFill>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B5B77931-AF44-4269-A66B-29E4E64D12B2}"/>
              </a:ext>
            </a:extLst>
          </p:cNvPr>
          <p:cNvSpPr>
            <a:spLocks noGrp="1"/>
          </p:cNvSpPr>
          <p:nvPr>
            <p:ph type="subTitle" idx="1"/>
          </p:nvPr>
        </p:nvSpPr>
        <p:spPr>
          <a:xfrm>
            <a:off x="5816601" y="2594467"/>
            <a:ext cx="5952066" cy="1224000"/>
          </a:xfrm>
        </p:spPr>
        <p:txBody>
          <a:bodyPr/>
          <a:lstStyle/>
          <a:p>
            <a:r>
              <a:rPr lang="en-US" i="1" dirty="0">
                <a:solidFill>
                  <a:schemeClr val="accent5">
                    <a:lumMod val="75000"/>
                  </a:schemeClr>
                </a:solidFill>
              </a:rPr>
              <a:t>Modeling complex relationships in nature</a:t>
            </a:r>
            <a:endParaRPr lang="en-GB" dirty="0">
              <a:solidFill>
                <a:schemeClr val="accent5">
                  <a:lumMod val="75000"/>
                </a:schemeClr>
              </a:solidFill>
            </a:endParaRPr>
          </a:p>
        </p:txBody>
      </p:sp>
      <p:sp>
        <p:nvSpPr>
          <p:cNvPr id="5" name="Subtítulo 2">
            <a:extLst>
              <a:ext uri="{FF2B5EF4-FFF2-40B4-BE49-F238E27FC236}">
                <a16:creationId xmlns:a16="http://schemas.microsoft.com/office/drawing/2014/main" id="{64B2F1A3-FCCD-4889-87E1-6A48A5342D57}"/>
              </a:ext>
            </a:extLst>
          </p:cNvPr>
          <p:cNvSpPr txBox="1">
            <a:spLocks/>
          </p:cNvSpPr>
          <p:nvPr/>
        </p:nvSpPr>
        <p:spPr>
          <a:xfrm>
            <a:off x="6096000" y="3549987"/>
            <a:ext cx="5911516" cy="1564711"/>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n-US" sz="1900" dirty="0">
                <a:solidFill>
                  <a:schemeClr val="accent5">
                    <a:lumMod val="75000"/>
                  </a:schemeClr>
                </a:solidFill>
              </a:rPr>
              <a:t>Fernanda Alves Martins |fer.alves.martins@cibio.up.pt</a:t>
            </a:r>
          </a:p>
          <a:p>
            <a:pPr algn="l">
              <a:lnSpc>
                <a:spcPct val="100000"/>
              </a:lnSpc>
            </a:pPr>
            <a:r>
              <a:rPr lang="en-US" sz="1900" dirty="0">
                <a:solidFill>
                  <a:schemeClr val="accent5">
                    <a:lumMod val="75000"/>
                  </a:schemeClr>
                </a:solidFill>
              </a:rPr>
              <a:t>Javier Martínez </a:t>
            </a:r>
            <a:r>
              <a:rPr lang="en-US" sz="1900" dirty="0" err="1">
                <a:solidFill>
                  <a:schemeClr val="accent5">
                    <a:lumMod val="75000"/>
                  </a:schemeClr>
                </a:solidFill>
              </a:rPr>
              <a:t>Arribas</a:t>
            </a:r>
            <a:r>
              <a:rPr lang="en-US" sz="1900" dirty="0">
                <a:solidFill>
                  <a:schemeClr val="accent5">
                    <a:lumMod val="75000"/>
                  </a:schemeClr>
                </a:solidFill>
              </a:rPr>
              <a:t> |javimartinezarribas@cibio.up.pt</a:t>
            </a:r>
          </a:p>
        </p:txBody>
      </p:sp>
      <p:grpSp>
        <p:nvGrpSpPr>
          <p:cNvPr id="29" name="Group 28">
            <a:extLst>
              <a:ext uri="{FF2B5EF4-FFF2-40B4-BE49-F238E27FC236}">
                <a16:creationId xmlns:a16="http://schemas.microsoft.com/office/drawing/2014/main" id="{DFCEB01A-5F3C-4BD5-B7C6-CB705FC76CE7}"/>
              </a:ext>
            </a:extLst>
          </p:cNvPr>
          <p:cNvGrpSpPr/>
          <p:nvPr/>
        </p:nvGrpSpPr>
        <p:grpSpPr>
          <a:xfrm>
            <a:off x="238381" y="702732"/>
            <a:ext cx="5095251" cy="5083550"/>
            <a:chOff x="184503" y="1422400"/>
            <a:chExt cx="5095251" cy="5083550"/>
          </a:xfrm>
        </p:grpSpPr>
        <p:pic>
          <p:nvPicPr>
            <p:cNvPr id="26" name="Imagem 5">
              <a:extLst>
                <a:ext uri="{FF2B5EF4-FFF2-40B4-BE49-F238E27FC236}">
                  <a16:creationId xmlns:a16="http://schemas.microsoft.com/office/drawing/2014/main" id="{3FED2DD1-6631-43AD-AF3D-E375A7353320}"/>
                </a:ext>
              </a:extLst>
            </p:cNvPr>
            <p:cNvPicPr>
              <a:picLocks noChangeAspect="1"/>
            </p:cNvPicPr>
            <p:nvPr/>
          </p:nvPicPr>
          <p:blipFill rotWithShape="1">
            <a:blip r:embed="rId2"/>
            <a:srcRect t="6918" r="-5623" b="2161"/>
            <a:stretch/>
          </p:blipFill>
          <p:spPr>
            <a:xfrm>
              <a:off x="184503" y="1422400"/>
              <a:ext cx="5095251" cy="4806551"/>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28" name="CaixaDeTexto 8">
              <a:extLst>
                <a:ext uri="{FF2B5EF4-FFF2-40B4-BE49-F238E27FC236}">
                  <a16:creationId xmlns:a16="http://schemas.microsoft.com/office/drawing/2014/main" id="{BCACC95D-4410-4C4B-AAAD-496DBE062901}"/>
                </a:ext>
              </a:extLst>
            </p:cNvPr>
            <p:cNvSpPr txBox="1"/>
            <p:nvPr/>
          </p:nvSpPr>
          <p:spPr>
            <a:xfrm>
              <a:off x="325507" y="6228951"/>
              <a:ext cx="3666478" cy="276999"/>
            </a:xfrm>
            <a:prstGeom prst="rect">
              <a:avLst/>
            </a:prstGeom>
            <a:noFill/>
            <a:ln cap="flat">
              <a:noFill/>
            </a:ln>
          </p:spPr>
          <p:txBody>
            <a:bodyPr vert="horz" wrap="square" lIns="91440" tIns="45720" rIns="91440" bIns="45720" anchor="t" anchorCtr="0" compatLnSpc="1">
              <a:spAutoFit/>
            </a:bodyPr>
            <a:lstStyle/>
            <a:p>
              <a:pPr marL="0" marR="0" lvl="0" indent="0"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1200" b="0" i="1" u="none" strike="noStrike" kern="1200" cap="none" spc="0" baseline="0" dirty="0">
                  <a:solidFill>
                    <a:srgbClr val="000000"/>
                  </a:solidFill>
                  <a:uFillTx/>
                  <a:latin typeface="Calibri"/>
                </a:rPr>
                <a:t>Barnes et al. Nature Ecology and Evolution (2017)</a:t>
              </a:r>
              <a:endParaRPr lang="en-US" sz="1200" b="0" i="1" u="none" strike="noStrike" kern="1200" cap="none" spc="0" baseline="0" dirty="0">
                <a:solidFill>
                  <a:srgbClr val="000000"/>
                </a:solidFill>
                <a:uFillTx/>
                <a:latin typeface="Calibri"/>
              </a:endParaRPr>
            </a:p>
          </p:txBody>
        </p:sp>
      </p:grpSp>
      <p:grpSp>
        <p:nvGrpSpPr>
          <p:cNvPr id="4" name="Agrupar 3">
            <a:extLst>
              <a:ext uri="{FF2B5EF4-FFF2-40B4-BE49-F238E27FC236}">
                <a16:creationId xmlns:a16="http://schemas.microsoft.com/office/drawing/2014/main" id="{F88E8B0A-68DC-4231-962C-2356433234DA}"/>
              </a:ext>
            </a:extLst>
          </p:cNvPr>
          <p:cNvGrpSpPr/>
          <p:nvPr/>
        </p:nvGrpSpPr>
        <p:grpSpPr>
          <a:xfrm>
            <a:off x="6598375" y="4785025"/>
            <a:ext cx="4613355" cy="1258142"/>
            <a:chOff x="6077167" y="4998539"/>
            <a:chExt cx="4613355" cy="1258142"/>
          </a:xfrm>
        </p:grpSpPr>
        <p:pic>
          <p:nvPicPr>
            <p:cNvPr id="17" name="Picture 16">
              <a:extLst>
                <a:ext uri="{FF2B5EF4-FFF2-40B4-BE49-F238E27FC236}">
                  <a16:creationId xmlns:a16="http://schemas.microsoft.com/office/drawing/2014/main" id="{3D324B97-9958-4A96-80F2-8618DF8A93E9}"/>
                </a:ext>
              </a:extLst>
            </p:cNvPr>
            <p:cNvPicPr>
              <a:picLocks noChangeAspect="1"/>
            </p:cNvPicPr>
            <p:nvPr/>
          </p:nvPicPr>
          <p:blipFill rotWithShape="1">
            <a:blip r:embed="rId3"/>
            <a:srcRect l="5974" r="6858"/>
            <a:stretch/>
          </p:blipFill>
          <p:spPr>
            <a:xfrm>
              <a:off x="6077167" y="5627943"/>
              <a:ext cx="2648975" cy="628738"/>
            </a:xfrm>
            <a:prstGeom prst="rect">
              <a:avLst/>
            </a:prstGeom>
          </p:spPr>
        </p:pic>
        <p:pic>
          <p:nvPicPr>
            <p:cNvPr id="18" name="Picture 17">
              <a:extLst>
                <a:ext uri="{FF2B5EF4-FFF2-40B4-BE49-F238E27FC236}">
                  <a16:creationId xmlns:a16="http://schemas.microsoft.com/office/drawing/2014/main" id="{9B2CE39D-9635-40BB-BBB5-184AB86771C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77167" y="5035964"/>
              <a:ext cx="2556000" cy="590175"/>
            </a:xfrm>
            <a:prstGeom prst="rect">
              <a:avLst/>
            </a:prstGeom>
            <a:noFill/>
            <a:ln>
              <a:noFill/>
            </a:ln>
          </p:spPr>
        </p:pic>
        <p:pic>
          <p:nvPicPr>
            <p:cNvPr id="19" name="Picture 18">
              <a:extLst>
                <a:ext uri="{FF2B5EF4-FFF2-40B4-BE49-F238E27FC236}">
                  <a16:creationId xmlns:a16="http://schemas.microsoft.com/office/drawing/2014/main" id="{18DC1041-F5BE-453C-B6B8-37EA7917F869}"/>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8861722" y="4998539"/>
              <a:ext cx="1828800" cy="1219200"/>
            </a:xfrm>
            <a:prstGeom prst="rect">
              <a:avLst/>
            </a:prstGeom>
            <a:noFill/>
            <a:ln>
              <a:noFill/>
            </a:ln>
          </p:spPr>
        </p:pic>
      </p:grpSp>
    </p:spTree>
    <p:extLst>
      <p:ext uri="{BB962C8B-B14F-4D97-AF65-F5344CB8AC3E}">
        <p14:creationId xmlns:p14="http://schemas.microsoft.com/office/powerpoint/2010/main" val="263766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E46C71D7-4DA6-339F-4204-4632FA907DD1}"/>
              </a:ext>
            </a:extLst>
          </p:cNvPr>
          <p:cNvSpPr>
            <a:spLocks noGrp="1"/>
          </p:cNvSpPr>
          <p:nvPr>
            <p:ph type="dt" sz="half" idx="10"/>
          </p:nvPr>
        </p:nvSpPr>
        <p:spPr/>
        <p:txBody>
          <a:bodyPr/>
          <a:lstStyle/>
          <a:p>
            <a:pPr lvl="0"/>
            <a:fld id="{0656C1F0-6261-4EA9-8B62-5ED73AF52269}" type="datetime1">
              <a:rPr lang="pt-BR" smtClean="0"/>
              <a:t>03/06/2024</a:t>
            </a:fld>
            <a:endParaRPr lang="en-US" dirty="0"/>
          </a:p>
        </p:txBody>
      </p:sp>
      <p:sp>
        <p:nvSpPr>
          <p:cNvPr id="4" name="Marcador de número de diapositiva 3">
            <a:extLst>
              <a:ext uri="{FF2B5EF4-FFF2-40B4-BE49-F238E27FC236}">
                <a16:creationId xmlns:a16="http://schemas.microsoft.com/office/drawing/2014/main" id="{CD1250CA-6721-0328-78F5-227AD8332B4B}"/>
              </a:ext>
            </a:extLst>
          </p:cNvPr>
          <p:cNvSpPr>
            <a:spLocks noGrp="1"/>
          </p:cNvSpPr>
          <p:nvPr>
            <p:ph type="sldNum" sz="quarter" idx="12"/>
          </p:nvPr>
        </p:nvSpPr>
        <p:spPr/>
        <p:txBody>
          <a:bodyPr/>
          <a:lstStyle/>
          <a:p>
            <a:pPr lvl="0"/>
            <a:fld id="{8BA0E2AD-477F-47F7-A985-6BED10354003}" type="slidenum">
              <a:rPr lang="en-GB" smtClean="0"/>
              <a:t>10</a:t>
            </a:fld>
            <a:endParaRPr lang="en-GB" dirty="0"/>
          </a:p>
        </p:txBody>
      </p:sp>
      <p:sp>
        <p:nvSpPr>
          <p:cNvPr id="5" name="Título 4">
            <a:extLst>
              <a:ext uri="{FF2B5EF4-FFF2-40B4-BE49-F238E27FC236}">
                <a16:creationId xmlns:a16="http://schemas.microsoft.com/office/drawing/2014/main" id="{30A3EE17-E6DD-30FC-8B46-A5F33A418A71}"/>
              </a:ext>
            </a:extLst>
          </p:cNvPr>
          <p:cNvSpPr>
            <a:spLocks noGrp="1"/>
          </p:cNvSpPr>
          <p:nvPr>
            <p:ph type="title"/>
          </p:nvPr>
        </p:nvSpPr>
        <p:spPr>
          <a:xfrm>
            <a:off x="838200" y="365125"/>
            <a:ext cx="10515600" cy="5991225"/>
          </a:xfrm>
        </p:spPr>
        <p:txBody>
          <a:bodyPr>
            <a:noAutofit/>
          </a:bodyPr>
          <a:lstStyle/>
          <a:p>
            <a:r>
              <a:rPr lang="es-ES" sz="2000" b="1" dirty="0">
                <a:latin typeface="Courier New" panose="02070309020205020404" pitchFamily="49" charset="0"/>
                <a:cs typeface="Courier New" panose="02070309020205020404" pitchFamily="49" charset="0"/>
              </a:rPr>
              <a:t>round(</a:t>
            </a:r>
            <a:r>
              <a:rPr lang="es-ES" sz="2000" b="1" dirty="0" err="1">
                <a:latin typeface="Courier New" panose="02070309020205020404" pitchFamily="49" charset="0"/>
                <a:cs typeface="Courier New" panose="02070309020205020404" pitchFamily="49" charset="0"/>
              </a:rPr>
              <a:t>cor</a:t>
            </a:r>
            <a:r>
              <a:rPr lang="es-ES" sz="2000" b="1" dirty="0">
                <a:latin typeface="Courier New" panose="02070309020205020404" pitchFamily="49" charset="0"/>
                <a:cs typeface="Courier New" panose="02070309020205020404" pitchFamily="49" charset="0"/>
              </a:rPr>
              <a:t>(data),2)</a:t>
            </a:r>
            <a:br>
              <a:rPr lang="es-ES" sz="2000" b="1" dirty="0">
                <a:latin typeface="Courier New" panose="02070309020205020404" pitchFamily="49" charset="0"/>
                <a:cs typeface="Courier New" panose="02070309020205020404" pitchFamily="49" charset="0"/>
              </a:rPr>
            </a:br>
            <a:br>
              <a:rPr lang="es-ES" sz="2000" b="1" dirty="0">
                <a:latin typeface="Courier New" panose="02070309020205020404" pitchFamily="49" charset="0"/>
                <a:cs typeface="Courier New" panose="02070309020205020404" pitchFamily="49" charset="0"/>
              </a:rPr>
            </a:br>
            <a:r>
              <a:rPr lang="es-ES" sz="2000" b="1" dirty="0">
                <a:latin typeface="Courier New" panose="02070309020205020404" pitchFamily="49" charset="0"/>
                <a:cs typeface="Courier New" panose="02070309020205020404" pitchFamily="49" charset="0"/>
              </a:rPr>
              <a:t># </a:t>
            </a:r>
            <a:r>
              <a:rPr lang="es-ES" sz="2000" b="1" dirty="0" err="1">
                <a:latin typeface="Courier New" panose="02070309020205020404" pitchFamily="49" charset="0"/>
                <a:cs typeface="Courier New" panose="02070309020205020404" pitchFamily="49" charset="0"/>
              </a:rPr>
              <a:t>Multiple</a:t>
            </a:r>
            <a:r>
              <a:rPr lang="es-ES" sz="2000" b="1" dirty="0">
                <a:latin typeface="Courier New" panose="02070309020205020404" pitchFamily="49" charset="0"/>
                <a:cs typeface="Courier New" panose="02070309020205020404" pitchFamily="49" charset="0"/>
              </a:rPr>
              <a:t> linear </a:t>
            </a:r>
            <a:r>
              <a:rPr lang="es-ES" sz="2000" b="1" dirty="0" err="1">
                <a:latin typeface="Courier New" panose="02070309020205020404" pitchFamily="49" charset="0"/>
                <a:cs typeface="Courier New" panose="02070309020205020404" pitchFamily="49" charset="0"/>
              </a:rPr>
              <a:t>regresion</a:t>
            </a:r>
            <a:br>
              <a:rPr lang="es-ES" sz="2000" b="1" dirty="0">
                <a:latin typeface="Courier New" panose="02070309020205020404" pitchFamily="49" charset="0"/>
                <a:cs typeface="Courier New" panose="02070309020205020404" pitchFamily="49" charset="0"/>
              </a:rPr>
            </a:br>
            <a:r>
              <a:rPr lang="es-ES" sz="2000" b="1" dirty="0">
                <a:latin typeface="Courier New" panose="02070309020205020404" pitchFamily="49" charset="0"/>
                <a:cs typeface="Courier New" panose="02070309020205020404" pitchFamily="49" charset="0"/>
              </a:rPr>
              <a:t>m1 &lt;- lm(</a:t>
            </a:r>
            <a:r>
              <a:rPr lang="es-ES" sz="2000" b="1" dirty="0" err="1">
                <a:latin typeface="Courier New" panose="02070309020205020404" pitchFamily="49" charset="0"/>
                <a:cs typeface="Courier New" panose="02070309020205020404" pitchFamily="49" charset="0"/>
              </a:rPr>
              <a:t>plants</a:t>
            </a:r>
            <a:r>
              <a:rPr lang="es-ES" sz="2000" b="1" dirty="0">
                <a:latin typeface="Courier New" panose="02070309020205020404" pitchFamily="49" charset="0"/>
                <a:cs typeface="Courier New" panose="02070309020205020404" pitchFamily="49" charset="0"/>
              </a:rPr>
              <a:t> ~ </a:t>
            </a:r>
            <a:r>
              <a:rPr lang="es-ES" sz="2000" b="1" dirty="0" err="1">
                <a:latin typeface="Courier New" panose="02070309020205020404" pitchFamily="49" charset="0"/>
                <a:cs typeface="Courier New" panose="02070309020205020404" pitchFamily="49" charset="0"/>
              </a:rPr>
              <a:t>ungulates</a:t>
            </a:r>
            <a:r>
              <a:rPr lang="es-ES" sz="2000" b="1" dirty="0">
                <a:latin typeface="Courier New" panose="02070309020205020404" pitchFamily="49" charset="0"/>
                <a:cs typeface="Courier New" panose="02070309020205020404" pitchFamily="49" charset="0"/>
              </a:rPr>
              <a:t> + </a:t>
            </a:r>
            <a:r>
              <a:rPr lang="es-ES" sz="2000" b="1" dirty="0" err="1">
                <a:latin typeface="Courier New" panose="02070309020205020404" pitchFamily="49" charset="0"/>
                <a:cs typeface="Courier New" panose="02070309020205020404" pitchFamily="49" charset="0"/>
              </a:rPr>
              <a:t>wolves</a:t>
            </a:r>
            <a:r>
              <a:rPr lang="es-ES" sz="2000" b="1" dirty="0">
                <a:latin typeface="Courier New" panose="02070309020205020404" pitchFamily="49" charset="0"/>
                <a:cs typeface="Courier New" panose="02070309020205020404" pitchFamily="49" charset="0"/>
              </a:rPr>
              <a:t>, data)</a:t>
            </a:r>
            <a:br>
              <a:rPr lang="es-ES" sz="2000" b="1" dirty="0">
                <a:latin typeface="Courier New" panose="02070309020205020404" pitchFamily="49" charset="0"/>
                <a:cs typeface="Courier New" panose="02070309020205020404" pitchFamily="49" charset="0"/>
              </a:rPr>
            </a:br>
            <a:r>
              <a:rPr lang="es-ES" sz="2000" b="1" dirty="0" err="1">
                <a:latin typeface="Courier New" panose="02070309020205020404" pitchFamily="49" charset="0"/>
                <a:cs typeface="Courier New" panose="02070309020205020404" pitchFamily="49" charset="0"/>
              </a:rPr>
              <a:t>summary</a:t>
            </a:r>
            <a:r>
              <a:rPr lang="es-ES" sz="2000" b="1" dirty="0">
                <a:latin typeface="Courier New" panose="02070309020205020404" pitchFamily="49" charset="0"/>
                <a:cs typeface="Courier New" panose="02070309020205020404" pitchFamily="49" charset="0"/>
              </a:rPr>
              <a:t>(m1)</a:t>
            </a:r>
            <a:br>
              <a:rPr lang="es-ES" sz="2000" b="1" dirty="0">
                <a:latin typeface="Courier New" panose="02070309020205020404" pitchFamily="49" charset="0"/>
                <a:cs typeface="Courier New" panose="02070309020205020404" pitchFamily="49" charset="0"/>
              </a:rPr>
            </a:br>
            <a:br>
              <a:rPr lang="es-ES" sz="2000" b="1" dirty="0">
                <a:latin typeface="Courier New" panose="02070309020205020404" pitchFamily="49" charset="0"/>
                <a:cs typeface="Courier New" panose="02070309020205020404" pitchFamily="49" charset="0"/>
              </a:rPr>
            </a:br>
            <a:r>
              <a:rPr lang="es-ES" sz="2000" b="1" dirty="0" err="1">
                <a:latin typeface="Courier New" panose="02070309020205020404" pitchFamily="49" charset="0"/>
                <a:cs typeface="Courier New" panose="02070309020205020404" pitchFamily="49" charset="0"/>
              </a:rPr>
              <a:t>plot</a:t>
            </a:r>
            <a:r>
              <a:rPr lang="es-ES" sz="2000" b="1" dirty="0">
                <a:latin typeface="Courier New" panose="02070309020205020404" pitchFamily="49" charset="0"/>
                <a:cs typeface="Courier New" panose="02070309020205020404" pitchFamily="49" charset="0"/>
              </a:rPr>
              <a:t>(m1)</a:t>
            </a:r>
            <a:br>
              <a:rPr lang="es-ES" sz="2000" b="1" dirty="0">
                <a:latin typeface="Courier New" panose="02070309020205020404" pitchFamily="49" charset="0"/>
                <a:cs typeface="Courier New" panose="02070309020205020404" pitchFamily="49" charset="0"/>
              </a:rPr>
            </a:br>
            <a:br>
              <a:rPr lang="es-ES" sz="2000" b="1" dirty="0">
                <a:latin typeface="Courier New" panose="02070309020205020404" pitchFamily="49" charset="0"/>
                <a:cs typeface="Courier New" panose="02070309020205020404" pitchFamily="49" charset="0"/>
              </a:rPr>
            </a:br>
            <a:r>
              <a:rPr lang="es-ES" sz="2000" b="1" dirty="0">
                <a:latin typeface="Courier New" panose="02070309020205020404" pitchFamily="49" charset="0"/>
                <a:cs typeface="Courier New" panose="02070309020205020404" pitchFamily="49" charset="0"/>
              </a:rPr>
              <a:t># </a:t>
            </a:r>
            <a:r>
              <a:rPr lang="es-ES" sz="2000" b="1" dirty="0" err="1">
                <a:latin typeface="Courier New" panose="02070309020205020404" pitchFamily="49" charset="0"/>
                <a:cs typeface="Courier New" panose="02070309020205020404" pitchFamily="49" charset="0"/>
              </a:rPr>
              <a:t>Path</a:t>
            </a:r>
            <a:r>
              <a:rPr lang="es-ES" sz="2000" b="1" dirty="0">
                <a:latin typeface="Courier New" panose="02070309020205020404" pitchFamily="49" charset="0"/>
                <a:cs typeface="Courier New" panose="02070309020205020404" pitchFamily="49" charset="0"/>
              </a:rPr>
              <a:t> </a:t>
            </a:r>
            <a:r>
              <a:rPr lang="es-ES" sz="2000" b="1" dirty="0" err="1">
                <a:latin typeface="Courier New" panose="02070309020205020404" pitchFamily="49" charset="0"/>
                <a:cs typeface="Courier New" panose="02070309020205020404" pitchFamily="49" charset="0"/>
              </a:rPr>
              <a:t>analysis</a:t>
            </a:r>
            <a:br>
              <a:rPr lang="es-ES" sz="2000" b="1" dirty="0">
                <a:latin typeface="Courier New" panose="02070309020205020404" pitchFamily="49" charset="0"/>
                <a:cs typeface="Courier New" panose="02070309020205020404" pitchFamily="49" charset="0"/>
              </a:rPr>
            </a:br>
            <a:r>
              <a:rPr lang="es-ES" sz="2000" b="1" dirty="0" err="1">
                <a:latin typeface="Courier New" panose="02070309020205020404" pitchFamily="49" charset="0"/>
                <a:cs typeface="Courier New" panose="02070309020205020404" pitchFamily="49" charset="0"/>
              </a:rPr>
              <a:t>model</a:t>
            </a:r>
            <a:r>
              <a:rPr lang="es-ES" sz="2000" b="1" dirty="0">
                <a:latin typeface="Courier New" panose="02070309020205020404" pitchFamily="49" charset="0"/>
                <a:cs typeface="Courier New" panose="02070309020205020404" pitchFamily="49" charset="0"/>
              </a:rPr>
              <a:t> &lt;-’</a:t>
            </a:r>
            <a:r>
              <a:rPr lang="es-ES" sz="2000" b="1" dirty="0" err="1">
                <a:latin typeface="Courier New" panose="02070309020205020404" pitchFamily="49" charset="0"/>
                <a:cs typeface="Courier New" panose="02070309020205020404" pitchFamily="49" charset="0"/>
              </a:rPr>
              <a:t>plants</a:t>
            </a:r>
            <a:r>
              <a:rPr lang="es-ES" sz="2000" b="1" dirty="0">
                <a:latin typeface="Courier New" panose="02070309020205020404" pitchFamily="49" charset="0"/>
                <a:cs typeface="Courier New" panose="02070309020205020404" pitchFamily="49" charset="0"/>
              </a:rPr>
              <a:t> ~ 1 + </a:t>
            </a:r>
            <a:r>
              <a:rPr lang="es-ES" sz="2000" b="1" dirty="0" err="1">
                <a:latin typeface="Courier New" panose="02070309020205020404" pitchFamily="49" charset="0"/>
                <a:cs typeface="Courier New" panose="02070309020205020404" pitchFamily="49" charset="0"/>
              </a:rPr>
              <a:t>ungulates</a:t>
            </a:r>
            <a:r>
              <a:rPr lang="es-ES" sz="2000" b="1" dirty="0">
                <a:latin typeface="Courier New" panose="02070309020205020404" pitchFamily="49" charset="0"/>
                <a:cs typeface="Courier New" panose="02070309020205020404" pitchFamily="49" charset="0"/>
              </a:rPr>
              <a:t> + </a:t>
            </a:r>
            <a:r>
              <a:rPr lang="es-ES" sz="2000" b="1" dirty="0" err="1">
                <a:latin typeface="Courier New" panose="02070309020205020404" pitchFamily="49" charset="0"/>
                <a:cs typeface="Courier New" panose="02070309020205020404" pitchFamily="49" charset="0"/>
              </a:rPr>
              <a:t>wolves</a:t>
            </a:r>
            <a:r>
              <a:rPr lang="es-ES" sz="2000" b="1" dirty="0">
                <a:latin typeface="Courier New" panose="02070309020205020404" pitchFamily="49" charset="0"/>
                <a:cs typeface="Courier New" panose="02070309020205020404" pitchFamily="49" charset="0"/>
              </a:rPr>
              <a:t>'</a:t>
            </a:r>
            <a:br>
              <a:rPr lang="es-ES" sz="2000" b="1" dirty="0">
                <a:latin typeface="Courier New" panose="02070309020205020404" pitchFamily="49" charset="0"/>
                <a:cs typeface="Courier New" panose="02070309020205020404" pitchFamily="49" charset="0"/>
              </a:rPr>
            </a:br>
            <a:r>
              <a:rPr lang="es-ES" sz="2000" b="1" dirty="0">
                <a:latin typeface="Courier New" panose="02070309020205020404" pitchFamily="49" charset="0"/>
                <a:cs typeface="Courier New" panose="02070309020205020404" pitchFamily="49" charset="0"/>
              </a:rPr>
              <a:t>m2 &lt;- </a:t>
            </a:r>
            <a:r>
              <a:rPr lang="es-ES" sz="2000" b="1" dirty="0" err="1">
                <a:latin typeface="Courier New" panose="02070309020205020404" pitchFamily="49" charset="0"/>
                <a:cs typeface="Courier New" panose="02070309020205020404" pitchFamily="49" charset="0"/>
              </a:rPr>
              <a:t>sem</a:t>
            </a:r>
            <a:r>
              <a:rPr lang="es-ES" sz="2000" b="1" dirty="0">
                <a:latin typeface="Courier New" panose="02070309020205020404" pitchFamily="49" charset="0"/>
                <a:cs typeface="Courier New" panose="02070309020205020404" pitchFamily="49" charset="0"/>
              </a:rPr>
              <a:t>(</a:t>
            </a:r>
            <a:r>
              <a:rPr lang="es-ES" sz="2000" b="1" dirty="0" err="1">
                <a:latin typeface="Courier New" panose="02070309020205020404" pitchFamily="49" charset="0"/>
                <a:cs typeface="Courier New" panose="02070309020205020404" pitchFamily="49" charset="0"/>
              </a:rPr>
              <a:t>model,data</a:t>
            </a:r>
            <a:r>
              <a:rPr lang="es-ES" sz="2000" b="1" dirty="0">
                <a:latin typeface="Courier New" panose="02070309020205020404" pitchFamily="49" charset="0"/>
                <a:cs typeface="Courier New" panose="02070309020205020404" pitchFamily="49" charset="0"/>
              </a:rPr>
              <a:t>=data)</a:t>
            </a:r>
            <a:br>
              <a:rPr lang="es-ES" sz="2000" b="1" dirty="0">
                <a:latin typeface="Courier New" panose="02070309020205020404" pitchFamily="49" charset="0"/>
                <a:cs typeface="Courier New" panose="02070309020205020404" pitchFamily="49" charset="0"/>
              </a:rPr>
            </a:br>
            <a:r>
              <a:rPr lang="es-ES" sz="2000" b="1" dirty="0" err="1">
                <a:latin typeface="Courier New" panose="02070309020205020404" pitchFamily="49" charset="0"/>
                <a:cs typeface="Courier New" panose="02070309020205020404" pitchFamily="49" charset="0"/>
              </a:rPr>
              <a:t>summary</a:t>
            </a:r>
            <a:r>
              <a:rPr lang="es-ES" sz="2000" b="1" dirty="0">
                <a:latin typeface="Courier New" panose="02070309020205020404" pitchFamily="49" charset="0"/>
                <a:cs typeface="Courier New" panose="02070309020205020404" pitchFamily="49" charset="0"/>
              </a:rPr>
              <a:t>(m2,fit.measures=TRUE)</a:t>
            </a:r>
            <a:br>
              <a:rPr lang="es-ES" sz="2000" b="1" dirty="0">
                <a:latin typeface="Courier New" panose="02070309020205020404" pitchFamily="49" charset="0"/>
                <a:cs typeface="Courier New" panose="02070309020205020404" pitchFamily="49" charset="0"/>
              </a:rPr>
            </a:br>
            <a:br>
              <a:rPr lang="es-ES" sz="2000" b="1" dirty="0">
                <a:latin typeface="Courier New" panose="02070309020205020404" pitchFamily="49" charset="0"/>
                <a:cs typeface="Courier New" panose="02070309020205020404" pitchFamily="49" charset="0"/>
              </a:rPr>
            </a:br>
            <a:r>
              <a:rPr lang="es-ES" sz="2000" b="1" dirty="0">
                <a:latin typeface="Courier New" panose="02070309020205020404" pitchFamily="49" charset="0"/>
                <a:cs typeface="Courier New" panose="02070309020205020404" pitchFamily="49" charset="0"/>
              </a:rPr>
              <a:t>#</a:t>
            </a:r>
            <a:r>
              <a:rPr lang="es-ES" sz="2000" b="1" dirty="0" err="1">
                <a:latin typeface="Courier New" panose="02070309020205020404" pitchFamily="49" charset="0"/>
                <a:cs typeface="Courier New" panose="02070309020205020404" pitchFamily="49" charset="0"/>
              </a:rPr>
              <a:t>We</a:t>
            </a:r>
            <a:r>
              <a:rPr lang="es-ES" sz="2000" b="1" dirty="0">
                <a:latin typeface="Courier New" panose="02070309020205020404" pitchFamily="49" charset="0"/>
                <a:cs typeface="Courier New" panose="02070309020205020404" pitchFamily="49" charset="0"/>
              </a:rPr>
              <a:t> </a:t>
            </a:r>
            <a:r>
              <a:rPr lang="es-ES" sz="2000" b="1" dirty="0" err="1">
                <a:latin typeface="Courier New" panose="02070309020205020404" pitchFamily="49" charset="0"/>
                <a:cs typeface="Courier New" panose="02070309020205020404" pitchFamily="49" charset="0"/>
              </a:rPr>
              <a:t>explain</a:t>
            </a:r>
            <a:r>
              <a:rPr lang="es-ES" sz="2000" b="1" dirty="0">
                <a:latin typeface="Courier New" panose="02070309020205020404" pitchFamily="49" charset="0"/>
                <a:cs typeface="Courier New" panose="02070309020205020404" pitchFamily="49" charset="0"/>
              </a:rPr>
              <a:t> </a:t>
            </a:r>
            <a:r>
              <a:rPr lang="es-ES" sz="2000" b="1" dirty="0" err="1">
                <a:latin typeface="Courier New" panose="02070309020205020404" pitchFamily="49" charset="0"/>
                <a:cs typeface="Courier New" panose="02070309020205020404" pitchFamily="49" charset="0"/>
              </a:rPr>
              <a:t>the</a:t>
            </a:r>
            <a:r>
              <a:rPr lang="es-ES" sz="2000" b="1" dirty="0">
                <a:latin typeface="Courier New" panose="02070309020205020404" pitchFamily="49" charset="0"/>
                <a:cs typeface="Courier New" panose="02070309020205020404" pitchFamily="49" charset="0"/>
              </a:rPr>
              <a:t> </a:t>
            </a:r>
            <a:r>
              <a:rPr lang="es-ES" sz="2000" b="1" dirty="0" err="1">
                <a:latin typeface="Courier New" panose="02070309020205020404" pitchFamily="49" charset="0"/>
                <a:cs typeface="Courier New" panose="02070309020205020404" pitchFamily="49" charset="0"/>
              </a:rPr>
              <a:t>distinct</a:t>
            </a:r>
            <a:r>
              <a:rPr lang="es-ES" sz="2000" b="1" dirty="0">
                <a:latin typeface="Courier New" panose="02070309020205020404" pitchFamily="49" charset="0"/>
                <a:cs typeface="Courier New" panose="02070309020205020404" pitchFamily="49" charset="0"/>
              </a:rPr>
              <a:t> </a:t>
            </a:r>
            <a:r>
              <a:rPr lang="es-ES" sz="2000" b="1" dirty="0" err="1">
                <a:latin typeface="Courier New" panose="02070309020205020404" pitchFamily="49" charset="0"/>
                <a:cs typeface="Courier New" panose="02070309020205020404" pitchFamily="49" charset="0"/>
              </a:rPr>
              <a:t>variances</a:t>
            </a:r>
            <a:r>
              <a:rPr lang="es-ES" sz="2000" b="1" dirty="0">
                <a:latin typeface="Courier New" panose="02070309020205020404" pitchFamily="49" charset="0"/>
                <a:cs typeface="Courier New" panose="02070309020205020404" pitchFamily="49" charset="0"/>
              </a:rPr>
              <a:t> and </a:t>
            </a:r>
            <a:r>
              <a:rPr lang="es-ES" sz="2000" b="1" dirty="0" err="1">
                <a:latin typeface="Courier New" panose="02070309020205020404" pitchFamily="49" charset="0"/>
                <a:cs typeface="Courier New" panose="02070309020205020404" pitchFamily="49" charset="0"/>
              </a:rPr>
              <a:t>covariances</a:t>
            </a:r>
            <a:r>
              <a:rPr lang="es-ES" sz="2000" b="1" dirty="0">
                <a:latin typeface="Courier New" panose="02070309020205020404" pitchFamily="49" charset="0"/>
                <a:cs typeface="Courier New" panose="02070309020205020404" pitchFamily="49" charset="0"/>
              </a:rPr>
              <a:t> </a:t>
            </a:r>
            <a:r>
              <a:rPr lang="es-ES" sz="2000" b="1" dirty="0" err="1">
                <a:latin typeface="Courier New" panose="02070309020205020404" pitchFamily="49" charset="0"/>
                <a:cs typeface="Courier New" panose="02070309020205020404" pitchFamily="49" charset="0"/>
              </a:rPr>
              <a:t>of</a:t>
            </a:r>
            <a:r>
              <a:rPr lang="es-ES" sz="2000" b="1" dirty="0">
                <a:latin typeface="Courier New" panose="02070309020205020404" pitchFamily="49" charset="0"/>
                <a:cs typeface="Courier New" panose="02070309020205020404" pitchFamily="49" charset="0"/>
              </a:rPr>
              <a:t> </a:t>
            </a:r>
            <a:r>
              <a:rPr lang="es-ES" sz="2000" b="1" dirty="0" err="1">
                <a:latin typeface="Courier New" panose="02070309020205020404" pitchFamily="49" charset="0"/>
                <a:cs typeface="Courier New" panose="02070309020205020404" pitchFamily="49" charset="0"/>
              </a:rPr>
              <a:t>the</a:t>
            </a:r>
            <a:r>
              <a:rPr lang="es-ES" sz="2000" b="1" dirty="0">
                <a:latin typeface="Courier New" panose="02070309020205020404" pitchFamily="49" charset="0"/>
                <a:cs typeface="Courier New" panose="02070309020205020404" pitchFamily="49" charset="0"/>
              </a:rPr>
              <a:t> </a:t>
            </a:r>
            <a:r>
              <a:rPr lang="es-ES" sz="2000" b="1" dirty="0" err="1">
                <a:latin typeface="Courier New" panose="02070309020205020404" pitchFamily="49" charset="0"/>
                <a:cs typeface="Courier New" panose="02070309020205020404" pitchFamily="49" charset="0"/>
              </a:rPr>
              <a:t>three</a:t>
            </a:r>
            <a:r>
              <a:rPr lang="es-ES" sz="2000" b="1" dirty="0">
                <a:latin typeface="Courier New" panose="02070309020205020404" pitchFamily="49" charset="0"/>
                <a:cs typeface="Courier New" panose="02070309020205020404" pitchFamily="49" charset="0"/>
              </a:rPr>
              <a:t> </a:t>
            </a:r>
            <a:r>
              <a:rPr lang="es-ES" sz="2000" b="1" dirty="0" err="1">
                <a:latin typeface="Courier New" panose="02070309020205020404" pitchFamily="49" charset="0"/>
                <a:cs typeface="Courier New" panose="02070309020205020404" pitchFamily="49" charset="0"/>
              </a:rPr>
              <a:t>observed</a:t>
            </a:r>
            <a:r>
              <a:rPr lang="es-ES" sz="2000" b="1" dirty="0">
                <a:latin typeface="Courier New" panose="02070309020205020404" pitchFamily="49" charset="0"/>
                <a:cs typeface="Courier New" panose="02070309020205020404" pitchFamily="49" charset="0"/>
              </a:rPr>
              <a:t> variables </a:t>
            </a:r>
            <a:br>
              <a:rPr lang="es-ES" sz="2000" b="1" dirty="0">
                <a:latin typeface="Courier New" panose="02070309020205020404" pitchFamily="49" charset="0"/>
                <a:cs typeface="Courier New" panose="02070309020205020404" pitchFamily="49" charset="0"/>
              </a:rPr>
            </a:br>
            <a:r>
              <a:rPr lang="es-ES" sz="2000" b="1" dirty="0">
                <a:latin typeface="Courier New" panose="02070309020205020404" pitchFamily="49" charset="0"/>
                <a:cs typeface="Courier New" panose="02070309020205020404" pitchFamily="49" charset="0"/>
              </a:rPr>
              <a:t>#</a:t>
            </a:r>
            <a:r>
              <a:rPr lang="es-ES" sz="2000" b="1" dirty="0" err="1">
                <a:latin typeface="Courier New" panose="02070309020205020404" pitchFamily="49" charset="0"/>
                <a:cs typeface="Courier New" panose="02070309020205020404" pitchFamily="49" charset="0"/>
              </a:rPr>
              <a:t>by</a:t>
            </a:r>
            <a:r>
              <a:rPr lang="es-ES" sz="2000" b="1" dirty="0">
                <a:latin typeface="Courier New" panose="02070309020205020404" pitchFamily="49" charset="0"/>
                <a:cs typeface="Courier New" panose="02070309020205020404" pitchFamily="49" charset="0"/>
              </a:rPr>
              <a:t> </a:t>
            </a:r>
            <a:r>
              <a:rPr lang="es-ES" sz="2000" b="1" dirty="0" err="1">
                <a:latin typeface="Courier New" panose="02070309020205020404" pitchFamily="49" charset="0"/>
                <a:cs typeface="Courier New" panose="02070309020205020404" pitchFamily="49" charset="0"/>
              </a:rPr>
              <a:t>the</a:t>
            </a:r>
            <a:r>
              <a:rPr lang="es-ES" sz="2000" b="1" dirty="0">
                <a:latin typeface="Courier New" panose="02070309020205020404" pitchFamily="49" charset="0"/>
                <a:cs typeface="Courier New" panose="02070309020205020404" pitchFamily="49" charset="0"/>
              </a:rPr>
              <a:t> </a:t>
            </a:r>
            <a:r>
              <a:rPr lang="es-ES" sz="2000" b="1" dirty="0" err="1">
                <a:latin typeface="Courier New" panose="02070309020205020404" pitchFamily="49" charset="0"/>
                <a:cs typeface="Courier New" panose="02070309020205020404" pitchFamily="49" charset="0"/>
              </a:rPr>
              <a:t>same</a:t>
            </a:r>
            <a:r>
              <a:rPr lang="es-ES" sz="2000" b="1" dirty="0">
                <a:latin typeface="Courier New" panose="02070309020205020404" pitchFamily="49" charset="0"/>
                <a:cs typeface="Courier New" panose="02070309020205020404" pitchFamily="49" charset="0"/>
              </a:rPr>
              <a:t> </a:t>
            </a:r>
            <a:r>
              <a:rPr lang="es-ES" sz="2000" b="1" dirty="0" err="1">
                <a:latin typeface="Courier New" panose="02070309020205020404" pitchFamily="49" charset="0"/>
                <a:cs typeface="Courier New" panose="02070309020205020404" pitchFamily="49" charset="0"/>
              </a:rPr>
              <a:t>number</a:t>
            </a:r>
            <a:r>
              <a:rPr lang="es-ES" sz="2000" b="1" dirty="0">
                <a:latin typeface="Courier New" panose="02070309020205020404" pitchFamily="49" charset="0"/>
                <a:cs typeface="Courier New" panose="02070309020205020404" pitchFamily="49" charset="0"/>
              </a:rPr>
              <a:t> </a:t>
            </a:r>
            <a:r>
              <a:rPr lang="es-ES" sz="2000" b="1" dirty="0" err="1">
                <a:latin typeface="Courier New" panose="02070309020205020404" pitchFamily="49" charset="0"/>
                <a:cs typeface="Courier New" panose="02070309020205020404" pitchFamily="49" charset="0"/>
              </a:rPr>
              <a:t>of</a:t>
            </a:r>
            <a:r>
              <a:rPr lang="es-ES" sz="2000" b="1" dirty="0">
                <a:latin typeface="Courier New" panose="02070309020205020404" pitchFamily="49" charset="0"/>
                <a:cs typeface="Courier New" panose="02070309020205020404" pitchFamily="49" charset="0"/>
              </a:rPr>
              <a:t> </a:t>
            </a:r>
            <a:r>
              <a:rPr lang="es-ES" sz="2000" b="1" dirty="0" err="1">
                <a:latin typeface="Courier New" panose="02070309020205020404" pitchFamily="49" charset="0"/>
                <a:cs typeface="Courier New" panose="02070309020205020404" pitchFamily="49" charset="0"/>
              </a:rPr>
              <a:t>parameters</a:t>
            </a:r>
            <a:r>
              <a:rPr lang="es-ES" sz="2000" b="1" dirty="0">
                <a:latin typeface="Courier New" panose="02070309020205020404" pitchFamily="49" charset="0"/>
                <a:cs typeface="Courier New" panose="02070309020205020404" pitchFamily="49" charset="0"/>
              </a:rPr>
              <a:t> in </a:t>
            </a:r>
            <a:r>
              <a:rPr lang="es-ES" sz="2000" b="1" dirty="0" err="1">
                <a:latin typeface="Courier New" panose="02070309020205020404" pitchFamily="49" charset="0"/>
                <a:cs typeface="Courier New" panose="02070309020205020404" pitchFamily="49" charset="0"/>
              </a:rPr>
              <a:t>the</a:t>
            </a:r>
            <a:r>
              <a:rPr lang="es-ES" sz="2000" b="1" dirty="0">
                <a:latin typeface="Courier New" panose="02070309020205020404" pitchFamily="49" charset="0"/>
                <a:cs typeface="Courier New" panose="02070309020205020404" pitchFamily="49" charset="0"/>
              </a:rPr>
              <a:t> </a:t>
            </a:r>
            <a:r>
              <a:rPr lang="es-ES" sz="2000" b="1" dirty="0" err="1">
                <a:latin typeface="Courier New" panose="02070309020205020404" pitchFamily="49" charset="0"/>
                <a:cs typeface="Courier New" panose="02070309020205020404" pitchFamily="49" charset="0"/>
              </a:rPr>
              <a:t>model</a:t>
            </a:r>
            <a:r>
              <a:rPr lang="es-ES" sz="2000" b="1" dirty="0">
                <a:latin typeface="Courier New" panose="02070309020205020404" pitchFamily="49" charset="0"/>
                <a:cs typeface="Courier New" panose="02070309020205020404" pitchFamily="49" charset="0"/>
              </a:rPr>
              <a:t>.</a:t>
            </a:r>
            <a:br>
              <a:rPr lang="es-ES" sz="2000" b="1" dirty="0">
                <a:latin typeface="Courier New" panose="02070309020205020404" pitchFamily="49" charset="0"/>
                <a:cs typeface="Courier New" panose="02070309020205020404" pitchFamily="49" charset="0"/>
              </a:rPr>
            </a:br>
            <a:endParaRPr lang="es-ES" sz="20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24118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DF872CD6-4954-4808-6C6C-03D6A80A20CA}"/>
              </a:ext>
            </a:extLst>
          </p:cNvPr>
          <p:cNvSpPr>
            <a:spLocks noGrp="1"/>
          </p:cNvSpPr>
          <p:nvPr>
            <p:ph type="dt" sz="half" idx="10"/>
          </p:nvPr>
        </p:nvSpPr>
        <p:spPr/>
        <p:txBody>
          <a:bodyPr/>
          <a:lstStyle/>
          <a:p>
            <a:pPr lvl="0"/>
            <a:fld id="{0656C1F0-6261-4EA9-8B62-5ED73AF52269}" type="datetime1">
              <a:rPr lang="pt-BR" smtClean="0"/>
              <a:t>03/06/2024</a:t>
            </a:fld>
            <a:endParaRPr lang="en-US" dirty="0"/>
          </a:p>
        </p:txBody>
      </p:sp>
      <p:sp>
        <p:nvSpPr>
          <p:cNvPr id="4" name="Marcador de número de diapositiva 3">
            <a:extLst>
              <a:ext uri="{FF2B5EF4-FFF2-40B4-BE49-F238E27FC236}">
                <a16:creationId xmlns:a16="http://schemas.microsoft.com/office/drawing/2014/main" id="{6508DD96-C904-6038-67DB-79B8534A9957}"/>
              </a:ext>
            </a:extLst>
          </p:cNvPr>
          <p:cNvSpPr>
            <a:spLocks noGrp="1"/>
          </p:cNvSpPr>
          <p:nvPr>
            <p:ph type="sldNum" sz="quarter" idx="12"/>
          </p:nvPr>
        </p:nvSpPr>
        <p:spPr/>
        <p:txBody>
          <a:bodyPr/>
          <a:lstStyle/>
          <a:p>
            <a:pPr lvl="0"/>
            <a:fld id="{8BA0E2AD-477F-47F7-A985-6BED10354003}" type="slidenum">
              <a:rPr lang="en-GB" smtClean="0"/>
              <a:t>11</a:t>
            </a:fld>
            <a:endParaRPr lang="en-GB" dirty="0"/>
          </a:p>
        </p:txBody>
      </p:sp>
      <p:sp>
        <p:nvSpPr>
          <p:cNvPr id="5" name="Título 4">
            <a:extLst>
              <a:ext uri="{FF2B5EF4-FFF2-40B4-BE49-F238E27FC236}">
                <a16:creationId xmlns:a16="http://schemas.microsoft.com/office/drawing/2014/main" id="{FADDD541-41EB-39C1-E169-2CEAD0756A24}"/>
              </a:ext>
            </a:extLst>
          </p:cNvPr>
          <p:cNvSpPr>
            <a:spLocks noGrp="1"/>
          </p:cNvSpPr>
          <p:nvPr>
            <p:ph type="title"/>
          </p:nvPr>
        </p:nvSpPr>
        <p:spPr>
          <a:xfrm>
            <a:off x="838200" y="365125"/>
            <a:ext cx="10515600" cy="5835259"/>
          </a:xfrm>
        </p:spPr>
        <p:txBody>
          <a:bodyPr>
            <a:noAutofit/>
          </a:bodyPr>
          <a:lstStyle/>
          <a:p>
            <a:r>
              <a:rPr lang="es-ES" sz="2000" b="1" dirty="0">
                <a:latin typeface="Courier New" panose="02070309020205020404" pitchFamily="49" charset="0"/>
                <a:cs typeface="Courier New" panose="02070309020205020404" pitchFamily="49" charset="0"/>
              </a:rPr>
              <a:t># </a:t>
            </a:r>
            <a:r>
              <a:rPr lang="es-ES" sz="2000" b="1" dirty="0" err="1">
                <a:latin typeface="Courier New" panose="02070309020205020404" pitchFamily="49" charset="0"/>
                <a:cs typeface="Courier New" panose="02070309020205020404" pitchFamily="49" charset="0"/>
              </a:rPr>
              <a:t>Mediation</a:t>
            </a:r>
            <a:r>
              <a:rPr lang="es-ES" sz="2000" b="1" dirty="0">
                <a:latin typeface="Courier New" panose="02070309020205020404" pitchFamily="49" charset="0"/>
                <a:cs typeface="Courier New" panose="02070309020205020404" pitchFamily="49" charset="0"/>
              </a:rPr>
              <a:t> </a:t>
            </a:r>
            <a:r>
              <a:rPr lang="es-ES" sz="2000" b="1" dirty="0" err="1">
                <a:latin typeface="Courier New" panose="02070309020205020404" pitchFamily="49" charset="0"/>
                <a:cs typeface="Courier New" panose="02070309020205020404" pitchFamily="49" charset="0"/>
              </a:rPr>
              <a:t>model</a:t>
            </a:r>
            <a:br>
              <a:rPr lang="es-ES" sz="2000" b="1" dirty="0">
                <a:latin typeface="Courier New" panose="02070309020205020404" pitchFamily="49" charset="0"/>
                <a:cs typeface="Courier New" panose="02070309020205020404" pitchFamily="49" charset="0"/>
              </a:rPr>
            </a:br>
            <a:r>
              <a:rPr lang="es-ES" sz="2000" b="1" dirty="0" err="1">
                <a:latin typeface="Courier New" panose="02070309020205020404" pitchFamily="49" charset="0"/>
                <a:cs typeface="Courier New" panose="02070309020205020404" pitchFamily="49" charset="0"/>
              </a:rPr>
              <a:t>model</a:t>
            </a:r>
            <a:r>
              <a:rPr lang="es-ES" sz="2000" b="1" dirty="0">
                <a:latin typeface="Courier New" panose="02070309020205020404" pitchFamily="49" charset="0"/>
                <a:cs typeface="Courier New" panose="02070309020205020404" pitchFamily="49" charset="0"/>
              </a:rPr>
              <a:t> &lt;- '</a:t>
            </a:r>
            <a:br>
              <a:rPr lang="es-ES" sz="2000" b="1" dirty="0">
                <a:latin typeface="Courier New" panose="02070309020205020404" pitchFamily="49" charset="0"/>
                <a:cs typeface="Courier New" panose="02070309020205020404" pitchFamily="49" charset="0"/>
              </a:rPr>
            </a:br>
            <a:br>
              <a:rPr lang="es-ES" sz="2000" b="1" dirty="0">
                <a:latin typeface="Courier New" panose="02070309020205020404" pitchFamily="49" charset="0"/>
                <a:cs typeface="Courier New" panose="02070309020205020404" pitchFamily="49" charset="0"/>
              </a:rPr>
            </a:br>
            <a:r>
              <a:rPr lang="es-ES" sz="2000" b="1" dirty="0">
                <a:latin typeface="Courier New" panose="02070309020205020404" pitchFamily="49" charset="0"/>
                <a:cs typeface="Courier New" panose="02070309020205020404" pitchFamily="49" charset="0"/>
              </a:rPr>
              <a:t># Direct </a:t>
            </a:r>
            <a:r>
              <a:rPr lang="es-ES" sz="2000" b="1" dirty="0" err="1">
                <a:latin typeface="Courier New" panose="02070309020205020404" pitchFamily="49" charset="0"/>
                <a:cs typeface="Courier New" panose="02070309020205020404" pitchFamily="49" charset="0"/>
              </a:rPr>
              <a:t>path</a:t>
            </a:r>
            <a:br>
              <a:rPr lang="es-ES" sz="2000" b="1" dirty="0">
                <a:latin typeface="Courier New" panose="02070309020205020404" pitchFamily="49" charset="0"/>
                <a:cs typeface="Courier New" panose="02070309020205020404" pitchFamily="49" charset="0"/>
              </a:rPr>
            </a:br>
            <a:r>
              <a:rPr lang="es-ES" sz="2000" b="1" dirty="0">
                <a:latin typeface="Courier New" panose="02070309020205020404" pitchFamily="49" charset="0"/>
                <a:cs typeface="Courier New" panose="02070309020205020404" pitchFamily="49" charset="0"/>
              </a:rPr>
              <a:t>  </a:t>
            </a:r>
            <a:r>
              <a:rPr lang="es-ES" sz="2000" b="1" dirty="0" err="1">
                <a:latin typeface="Courier New" panose="02070309020205020404" pitchFamily="49" charset="0"/>
                <a:cs typeface="Courier New" panose="02070309020205020404" pitchFamily="49" charset="0"/>
              </a:rPr>
              <a:t>plants</a:t>
            </a:r>
            <a:r>
              <a:rPr lang="es-ES" sz="2000" b="1" dirty="0">
                <a:latin typeface="Courier New" panose="02070309020205020404" pitchFamily="49" charset="0"/>
                <a:cs typeface="Courier New" panose="02070309020205020404" pitchFamily="49" charset="0"/>
              </a:rPr>
              <a:t> ~ c*</a:t>
            </a:r>
            <a:r>
              <a:rPr lang="es-ES" sz="2000" b="1" dirty="0" err="1">
                <a:latin typeface="Courier New" panose="02070309020205020404" pitchFamily="49" charset="0"/>
                <a:cs typeface="Courier New" panose="02070309020205020404" pitchFamily="49" charset="0"/>
              </a:rPr>
              <a:t>wolves</a:t>
            </a:r>
            <a:br>
              <a:rPr lang="es-ES" sz="2000" b="1" dirty="0">
                <a:latin typeface="Courier New" panose="02070309020205020404" pitchFamily="49" charset="0"/>
                <a:cs typeface="Courier New" panose="02070309020205020404" pitchFamily="49" charset="0"/>
              </a:rPr>
            </a:br>
            <a:br>
              <a:rPr lang="es-ES" sz="2000" b="1" dirty="0">
                <a:latin typeface="Courier New" panose="02070309020205020404" pitchFamily="49" charset="0"/>
                <a:cs typeface="Courier New" panose="02070309020205020404" pitchFamily="49" charset="0"/>
              </a:rPr>
            </a:br>
            <a:r>
              <a:rPr lang="es-ES" sz="2000" b="1" dirty="0">
                <a:latin typeface="Courier New" panose="02070309020205020404" pitchFamily="49" charset="0"/>
                <a:cs typeface="Courier New" panose="02070309020205020404" pitchFamily="49" charset="0"/>
              </a:rPr>
              <a:t># </a:t>
            </a:r>
            <a:r>
              <a:rPr lang="es-ES" sz="2000" b="1" dirty="0" err="1">
                <a:latin typeface="Courier New" panose="02070309020205020404" pitchFamily="49" charset="0"/>
                <a:cs typeface="Courier New" panose="02070309020205020404" pitchFamily="49" charset="0"/>
              </a:rPr>
              <a:t>Path</a:t>
            </a:r>
            <a:r>
              <a:rPr lang="es-ES" sz="2000" b="1" dirty="0">
                <a:latin typeface="Courier New" panose="02070309020205020404" pitchFamily="49" charset="0"/>
                <a:cs typeface="Courier New" panose="02070309020205020404" pitchFamily="49" charset="0"/>
              </a:rPr>
              <a:t> </a:t>
            </a:r>
            <a:r>
              <a:rPr lang="es-ES" sz="2000" b="1" dirty="0" err="1">
                <a:latin typeface="Courier New" panose="02070309020205020404" pitchFamily="49" charset="0"/>
                <a:cs typeface="Courier New" panose="02070309020205020404" pitchFamily="49" charset="0"/>
              </a:rPr>
              <a:t>through</a:t>
            </a:r>
            <a:r>
              <a:rPr lang="es-ES" sz="2000" b="1" dirty="0">
                <a:latin typeface="Courier New" panose="02070309020205020404" pitchFamily="49" charset="0"/>
                <a:cs typeface="Courier New" panose="02070309020205020404" pitchFamily="49" charset="0"/>
              </a:rPr>
              <a:t> mediator: </a:t>
            </a:r>
            <a:r>
              <a:rPr lang="es-ES" sz="2000" b="1" dirty="0" err="1">
                <a:latin typeface="Courier New" panose="02070309020205020404" pitchFamily="49" charset="0"/>
                <a:cs typeface="Courier New" panose="02070309020205020404" pitchFamily="49" charset="0"/>
              </a:rPr>
              <a:t>Herbivores</a:t>
            </a:r>
            <a:br>
              <a:rPr lang="es-ES" sz="2000" b="1" dirty="0">
                <a:latin typeface="Courier New" panose="02070309020205020404" pitchFamily="49" charset="0"/>
                <a:cs typeface="Courier New" panose="02070309020205020404" pitchFamily="49" charset="0"/>
              </a:rPr>
            </a:br>
            <a:r>
              <a:rPr lang="es-ES" sz="2000" b="1" dirty="0">
                <a:latin typeface="Courier New" panose="02070309020205020404" pitchFamily="49" charset="0"/>
                <a:cs typeface="Courier New" panose="02070309020205020404" pitchFamily="49" charset="0"/>
              </a:rPr>
              <a:t>  </a:t>
            </a:r>
            <a:r>
              <a:rPr lang="es-ES" sz="2000" b="1" dirty="0" err="1">
                <a:latin typeface="Courier New" panose="02070309020205020404" pitchFamily="49" charset="0"/>
                <a:cs typeface="Courier New" panose="02070309020205020404" pitchFamily="49" charset="0"/>
              </a:rPr>
              <a:t>ungulates</a:t>
            </a:r>
            <a:r>
              <a:rPr lang="es-ES" sz="2000" b="1" dirty="0">
                <a:latin typeface="Courier New" panose="02070309020205020404" pitchFamily="49" charset="0"/>
                <a:cs typeface="Courier New" panose="02070309020205020404" pitchFamily="49" charset="0"/>
              </a:rPr>
              <a:t> ~ a * </a:t>
            </a:r>
            <a:r>
              <a:rPr lang="es-ES" sz="2000" b="1" dirty="0" err="1">
                <a:latin typeface="Courier New" panose="02070309020205020404" pitchFamily="49" charset="0"/>
                <a:cs typeface="Courier New" panose="02070309020205020404" pitchFamily="49" charset="0"/>
              </a:rPr>
              <a:t>wolves</a:t>
            </a:r>
            <a:br>
              <a:rPr lang="es-ES" sz="2000" b="1" dirty="0">
                <a:latin typeface="Courier New" panose="02070309020205020404" pitchFamily="49" charset="0"/>
                <a:cs typeface="Courier New" panose="02070309020205020404" pitchFamily="49" charset="0"/>
              </a:rPr>
            </a:br>
            <a:r>
              <a:rPr lang="es-ES" sz="2000" b="1" dirty="0">
                <a:latin typeface="Courier New" panose="02070309020205020404" pitchFamily="49" charset="0"/>
                <a:cs typeface="Courier New" panose="02070309020205020404" pitchFamily="49" charset="0"/>
              </a:rPr>
              <a:t>  </a:t>
            </a:r>
            <a:r>
              <a:rPr lang="es-ES" sz="2000" b="1" dirty="0" err="1">
                <a:latin typeface="Courier New" panose="02070309020205020404" pitchFamily="49" charset="0"/>
                <a:cs typeface="Courier New" panose="02070309020205020404" pitchFamily="49" charset="0"/>
              </a:rPr>
              <a:t>plants</a:t>
            </a:r>
            <a:r>
              <a:rPr lang="es-ES" sz="2000" b="1" dirty="0">
                <a:latin typeface="Courier New" panose="02070309020205020404" pitchFamily="49" charset="0"/>
                <a:cs typeface="Courier New" panose="02070309020205020404" pitchFamily="49" charset="0"/>
              </a:rPr>
              <a:t> ~ b * </a:t>
            </a:r>
            <a:r>
              <a:rPr lang="es-ES" sz="2000" b="1" dirty="0" err="1">
                <a:latin typeface="Courier New" panose="02070309020205020404" pitchFamily="49" charset="0"/>
                <a:cs typeface="Courier New" panose="02070309020205020404" pitchFamily="49" charset="0"/>
              </a:rPr>
              <a:t>ungulates</a:t>
            </a:r>
            <a:br>
              <a:rPr lang="es-ES" sz="2000" b="1" dirty="0">
                <a:latin typeface="Courier New" panose="02070309020205020404" pitchFamily="49" charset="0"/>
                <a:cs typeface="Courier New" panose="02070309020205020404" pitchFamily="49" charset="0"/>
              </a:rPr>
            </a:br>
            <a:br>
              <a:rPr lang="es-ES" sz="2000" b="1" dirty="0">
                <a:latin typeface="Courier New" panose="02070309020205020404" pitchFamily="49" charset="0"/>
                <a:cs typeface="Courier New" panose="02070309020205020404" pitchFamily="49" charset="0"/>
              </a:rPr>
            </a:br>
            <a:r>
              <a:rPr lang="es-ES" sz="2000" b="1" dirty="0">
                <a:latin typeface="Courier New" panose="02070309020205020404" pitchFamily="49" charset="0"/>
                <a:cs typeface="Courier New" panose="02070309020205020404" pitchFamily="49" charset="0"/>
              </a:rPr>
              <a:t># </a:t>
            </a:r>
            <a:r>
              <a:rPr lang="es-ES" sz="2000" b="1" dirty="0" err="1">
                <a:latin typeface="Courier New" panose="02070309020205020404" pitchFamily="49" charset="0"/>
                <a:cs typeface="Courier New" panose="02070309020205020404" pitchFamily="49" charset="0"/>
              </a:rPr>
              <a:t>Indirect</a:t>
            </a:r>
            <a:r>
              <a:rPr lang="es-ES" sz="2000" b="1" dirty="0">
                <a:latin typeface="Courier New" panose="02070309020205020404" pitchFamily="49" charset="0"/>
                <a:cs typeface="Courier New" panose="02070309020205020404" pitchFamily="49" charset="0"/>
              </a:rPr>
              <a:t> </a:t>
            </a:r>
            <a:r>
              <a:rPr lang="es-ES" sz="2000" b="1" dirty="0" err="1">
                <a:latin typeface="Courier New" panose="02070309020205020404" pitchFamily="49" charset="0"/>
                <a:cs typeface="Courier New" panose="02070309020205020404" pitchFamily="49" charset="0"/>
              </a:rPr>
              <a:t>effect</a:t>
            </a:r>
            <a:r>
              <a:rPr lang="es-ES" sz="2000" b="1" dirty="0">
                <a:latin typeface="Courier New" panose="02070309020205020404" pitchFamily="49" charset="0"/>
                <a:cs typeface="Courier New" panose="02070309020205020404" pitchFamily="49" charset="0"/>
              </a:rPr>
              <a:t> (a*b)</a:t>
            </a:r>
            <a:br>
              <a:rPr lang="es-ES" sz="2000" b="1" dirty="0">
                <a:latin typeface="Courier New" panose="02070309020205020404" pitchFamily="49" charset="0"/>
                <a:cs typeface="Courier New" panose="02070309020205020404" pitchFamily="49" charset="0"/>
              </a:rPr>
            </a:br>
            <a:r>
              <a:rPr lang="es-ES" sz="2000" b="1" dirty="0">
                <a:latin typeface="Courier New" panose="02070309020205020404" pitchFamily="49" charset="0"/>
                <a:cs typeface="Courier New" panose="02070309020205020404" pitchFamily="49" charset="0"/>
              </a:rPr>
              <a:t>  </a:t>
            </a:r>
            <a:r>
              <a:rPr lang="es-ES" sz="2000" b="1" dirty="0" err="1">
                <a:latin typeface="Courier New" panose="02070309020205020404" pitchFamily="49" charset="0"/>
                <a:cs typeface="Courier New" panose="02070309020205020404" pitchFamily="49" charset="0"/>
              </a:rPr>
              <a:t>indirect</a:t>
            </a:r>
            <a:r>
              <a:rPr lang="es-ES" sz="2000" b="1" dirty="0">
                <a:latin typeface="Courier New" panose="02070309020205020404" pitchFamily="49" charset="0"/>
                <a:cs typeface="Courier New" panose="02070309020205020404" pitchFamily="49" charset="0"/>
              </a:rPr>
              <a:t> := a*b</a:t>
            </a:r>
            <a:br>
              <a:rPr lang="es-ES" sz="2000" b="1" dirty="0">
                <a:latin typeface="Courier New" panose="02070309020205020404" pitchFamily="49" charset="0"/>
                <a:cs typeface="Courier New" panose="02070309020205020404" pitchFamily="49" charset="0"/>
              </a:rPr>
            </a:br>
            <a:br>
              <a:rPr lang="es-ES" sz="2000" b="1" dirty="0">
                <a:latin typeface="Courier New" panose="02070309020205020404" pitchFamily="49" charset="0"/>
                <a:cs typeface="Courier New" panose="02070309020205020404" pitchFamily="49" charset="0"/>
              </a:rPr>
            </a:br>
            <a:r>
              <a:rPr lang="es-ES" sz="2000" b="1" dirty="0">
                <a:latin typeface="Courier New" panose="02070309020205020404" pitchFamily="49" charset="0"/>
                <a:cs typeface="Courier New" panose="02070309020205020404" pitchFamily="49" charset="0"/>
              </a:rPr>
              <a:t># Total </a:t>
            </a:r>
            <a:r>
              <a:rPr lang="es-ES" sz="2000" b="1" dirty="0" err="1">
                <a:latin typeface="Courier New" panose="02070309020205020404" pitchFamily="49" charset="0"/>
                <a:cs typeface="Courier New" panose="02070309020205020404" pitchFamily="49" charset="0"/>
              </a:rPr>
              <a:t>effect</a:t>
            </a:r>
            <a:br>
              <a:rPr lang="es-ES" sz="2000" b="1" dirty="0">
                <a:latin typeface="Courier New" panose="02070309020205020404" pitchFamily="49" charset="0"/>
                <a:cs typeface="Courier New" panose="02070309020205020404" pitchFamily="49" charset="0"/>
              </a:rPr>
            </a:br>
            <a:r>
              <a:rPr lang="es-ES" sz="2000" b="1" dirty="0">
                <a:latin typeface="Courier New" panose="02070309020205020404" pitchFamily="49" charset="0"/>
                <a:cs typeface="Courier New" panose="02070309020205020404" pitchFamily="49" charset="0"/>
              </a:rPr>
              <a:t>  total := </a:t>
            </a:r>
            <a:r>
              <a:rPr lang="es-ES" sz="2000" b="1" dirty="0" err="1">
                <a:latin typeface="Courier New" panose="02070309020205020404" pitchFamily="49" charset="0"/>
                <a:cs typeface="Courier New" panose="02070309020205020404" pitchFamily="49" charset="0"/>
              </a:rPr>
              <a:t>indirect</a:t>
            </a:r>
            <a:r>
              <a:rPr lang="es-ES" sz="2000" b="1" dirty="0">
                <a:latin typeface="Courier New" panose="02070309020205020404" pitchFamily="49" charset="0"/>
                <a:cs typeface="Courier New" panose="02070309020205020404" pitchFamily="49" charset="0"/>
              </a:rPr>
              <a:t> + c</a:t>
            </a:r>
            <a:br>
              <a:rPr lang="es-ES" sz="2000" b="1" dirty="0">
                <a:latin typeface="Courier New" panose="02070309020205020404" pitchFamily="49" charset="0"/>
                <a:cs typeface="Courier New" panose="02070309020205020404" pitchFamily="49" charset="0"/>
              </a:rPr>
            </a:br>
            <a:r>
              <a:rPr lang="es-ES" sz="2000" b="1" dirty="0">
                <a:latin typeface="Courier New" panose="02070309020205020404" pitchFamily="49" charset="0"/>
                <a:cs typeface="Courier New" panose="02070309020205020404" pitchFamily="49" charset="0"/>
              </a:rPr>
              <a:t>'</a:t>
            </a:r>
            <a:br>
              <a:rPr lang="es-ES" sz="2000" b="1" dirty="0">
                <a:latin typeface="Courier New" panose="02070309020205020404" pitchFamily="49" charset="0"/>
                <a:cs typeface="Courier New" panose="02070309020205020404" pitchFamily="49" charset="0"/>
              </a:rPr>
            </a:br>
            <a:r>
              <a:rPr lang="es-ES" sz="2000" b="1" dirty="0">
                <a:latin typeface="Courier New" panose="02070309020205020404" pitchFamily="49" charset="0"/>
                <a:cs typeface="Courier New" panose="02070309020205020404" pitchFamily="49" charset="0"/>
              </a:rPr>
              <a:t>m3 &lt;- </a:t>
            </a:r>
            <a:r>
              <a:rPr lang="es-ES" sz="2000" b="1" dirty="0" err="1">
                <a:latin typeface="Courier New" panose="02070309020205020404" pitchFamily="49" charset="0"/>
                <a:cs typeface="Courier New" panose="02070309020205020404" pitchFamily="49" charset="0"/>
              </a:rPr>
              <a:t>sem</a:t>
            </a:r>
            <a:r>
              <a:rPr lang="es-ES" sz="2000" b="1" dirty="0">
                <a:latin typeface="Courier New" panose="02070309020205020404" pitchFamily="49" charset="0"/>
                <a:cs typeface="Courier New" panose="02070309020205020404" pitchFamily="49" charset="0"/>
              </a:rPr>
              <a:t>(</a:t>
            </a:r>
            <a:r>
              <a:rPr lang="es-ES" sz="2000" b="1" dirty="0" err="1">
                <a:latin typeface="Courier New" panose="02070309020205020404" pitchFamily="49" charset="0"/>
                <a:cs typeface="Courier New" panose="02070309020205020404" pitchFamily="49" charset="0"/>
              </a:rPr>
              <a:t>model</a:t>
            </a:r>
            <a:r>
              <a:rPr lang="es-ES" sz="2000" b="1" dirty="0">
                <a:latin typeface="Courier New" panose="02070309020205020404" pitchFamily="49" charset="0"/>
                <a:cs typeface="Courier New" panose="02070309020205020404" pitchFamily="49" charset="0"/>
              </a:rPr>
              <a:t>, data=data, </a:t>
            </a:r>
            <a:r>
              <a:rPr lang="es-ES" sz="2000" b="1" dirty="0" err="1">
                <a:latin typeface="Courier New" panose="02070309020205020404" pitchFamily="49" charset="0"/>
                <a:cs typeface="Courier New" panose="02070309020205020404" pitchFamily="49" charset="0"/>
              </a:rPr>
              <a:t>std.lv</a:t>
            </a:r>
            <a:r>
              <a:rPr lang="es-ES" sz="2000" b="1" dirty="0">
                <a:latin typeface="Courier New" panose="02070309020205020404" pitchFamily="49" charset="0"/>
                <a:cs typeface="Courier New" panose="02070309020205020404" pitchFamily="49" charset="0"/>
              </a:rPr>
              <a:t>=TRUE)</a:t>
            </a:r>
            <a:br>
              <a:rPr lang="es-ES" sz="2000" b="1" dirty="0">
                <a:latin typeface="Courier New" panose="02070309020205020404" pitchFamily="49" charset="0"/>
                <a:cs typeface="Courier New" panose="02070309020205020404" pitchFamily="49" charset="0"/>
              </a:rPr>
            </a:br>
            <a:r>
              <a:rPr lang="es-ES" sz="2000" b="1" dirty="0" err="1">
                <a:latin typeface="Courier New" panose="02070309020205020404" pitchFamily="49" charset="0"/>
                <a:cs typeface="Courier New" panose="02070309020205020404" pitchFamily="49" charset="0"/>
              </a:rPr>
              <a:t>summary</a:t>
            </a:r>
            <a:r>
              <a:rPr lang="es-ES" sz="2000" b="1" dirty="0">
                <a:latin typeface="Courier New" panose="02070309020205020404" pitchFamily="49" charset="0"/>
                <a:cs typeface="Courier New" panose="02070309020205020404" pitchFamily="49" charset="0"/>
              </a:rPr>
              <a:t>(m3,fit.measures=TRUE, </a:t>
            </a:r>
            <a:r>
              <a:rPr lang="es-ES" sz="2000" b="1" dirty="0" err="1">
                <a:latin typeface="Courier New" panose="02070309020205020404" pitchFamily="49" charset="0"/>
                <a:cs typeface="Courier New" panose="02070309020205020404" pitchFamily="49" charset="0"/>
              </a:rPr>
              <a:t>standardized</a:t>
            </a:r>
            <a:r>
              <a:rPr lang="es-ES" sz="2000" b="1" dirty="0">
                <a:latin typeface="Courier New" panose="02070309020205020404" pitchFamily="49" charset="0"/>
                <a:cs typeface="Courier New" panose="02070309020205020404" pitchFamily="49" charset="0"/>
              </a:rPr>
              <a:t>=TRUE)</a:t>
            </a:r>
          </a:p>
        </p:txBody>
      </p:sp>
    </p:spTree>
    <p:extLst>
      <p:ext uri="{BB962C8B-B14F-4D97-AF65-F5344CB8AC3E}">
        <p14:creationId xmlns:p14="http://schemas.microsoft.com/office/powerpoint/2010/main" val="3356190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e Conteúdo 1">
            <a:extLst>
              <a:ext uri="{FF2B5EF4-FFF2-40B4-BE49-F238E27FC236}">
                <a16:creationId xmlns:a16="http://schemas.microsoft.com/office/drawing/2014/main" id="{45FDA7BD-D78A-43BC-8E7D-61C26E40B2AD}"/>
              </a:ext>
            </a:extLst>
          </p:cNvPr>
          <p:cNvSpPr>
            <a:spLocks noGrp="1"/>
          </p:cNvSpPr>
          <p:nvPr>
            <p:ph idx="1"/>
          </p:nvPr>
        </p:nvSpPr>
        <p:spPr>
          <a:xfrm>
            <a:off x="838200" y="1825625"/>
            <a:ext cx="4412467" cy="4351338"/>
          </a:xfrm>
        </p:spPr>
        <p:txBody>
          <a:bodyPr>
            <a:normAutofit/>
          </a:bodyPr>
          <a:lstStyle/>
          <a:p>
            <a:r>
              <a:rPr lang="pt-PT" dirty="0" err="1"/>
              <a:t>Trophic</a:t>
            </a:r>
            <a:r>
              <a:rPr lang="pt-PT" dirty="0"/>
              <a:t> </a:t>
            </a:r>
            <a:r>
              <a:rPr lang="pt-PT" dirty="0" err="1"/>
              <a:t>interactions</a:t>
            </a:r>
            <a:endParaRPr lang="pt-PT" sz="1800" dirty="0">
              <a:solidFill>
                <a:schemeClr val="tx1">
                  <a:lumMod val="65000"/>
                  <a:lumOff val="35000"/>
                </a:schemeClr>
              </a:solidFill>
            </a:endParaRPr>
          </a:p>
          <a:p>
            <a:pPr marL="457200" lvl="1" indent="0">
              <a:buNone/>
            </a:pPr>
            <a:endParaRPr lang="pt-PT" sz="1400" i="1" dirty="0">
              <a:solidFill>
                <a:schemeClr val="tx1">
                  <a:lumMod val="65000"/>
                  <a:lumOff val="35000"/>
                </a:schemeClr>
              </a:solidFill>
            </a:endParaRPr>
          </a:p>
          <a:p>
            <a:pPr lvl="1"/>
            <a:r>
              <a:rPr lang="pt-PT" dirty="0" err="1"/>
              <a:t>Desbiens</a:t>
            </a:r>
            <a:r>
              <a:rPr lang="pt-PT" dirty="0"/>
              <a:t> </a:t>
            </a:r>
            <a:r>
              <a:rPr lang="pt-PT" dirty="0" err="1"/>
              <a:t>et</a:t>
            </a:r>
            <a:r>
              <a:rPr lang="pt-PT" dirty="0"/>
              <a:t> al., 2021 </a:t>
            </a:r>
            <a:r>
              <a:rPr lang="pt-PT" dirty="0" err="1"/>
              <a:t>Ecology</a:t>
            </a:r>
            <a:r>
              <a:rPr lang="pt-PT" dirty="0"/>
              <a:t>:</a:t>
            </a:r>
          </a:p>
          <a:p>
            <a:pPr marL="914400" lvl="2" indent="0">
              <a:buNone/>
            </a:pPr>
            <a:r>
              <a:rPr lang="pt-PT" dirty="0"/>
              <a:t>Top-</a:t>
            </a:r>
            <a:r>
              <a:rPr lang="pt-PT" dirty="0" err="1"/>
              <a:t>down</a:t>
            </a:r>
            <a:r>
              <a:rPr lang="pt-PT" dirty="0"/>
              <a:t> (</a:t>
            </a:r>
            <a:r>
              <a:rPr lang="pt-PT" dirty="0" err="1"/>
              <a:t>reef</a:t>
            </a:r>
            <a:r>
              <a:rPr lang="pt-PT" dirty="0"/>
              <a:t> </a:t>
            </a:r>
            <a:r>
              <a:rPr lang="pt-PT" dirty="0" err="1"/>
              <a:t>sharks</a:t>
            </a:r>
            <a:r>
              <a:rPr lang="pt-PT" dirty="0"/>
              <a:t>) </a:t>
            </a:r>
            <a:r>
              <a:rPr lang="pt-PT" dirty="0" err="1"/>
              <a:t>or</a:t>
            </a:r>
            <a:r>
              <a:rPr lang="pt-PT" dirty="0"/>
              <a:t> </a:t>
            </a:r>
            <a:r>
              <a:rPr lang="pt-PT" dirty="0" err="1">
                <a:solidFill>
                  <a:srgbClr val="FF0000"/>
                </a:solidFill>
              </a:rPr>
              <a:t>bottom-up</a:t>
            </a:r>
            <a:r>
              <a:rPr lang="pt-PT" dirty="0">
                <a:solidFill>
                  <a:srgbClr val="FF0000"/>
                </a:solidFill>
              </a:rPr>
              <a:t> (</a:t>
            </a:r>
            <a:r>
              <a:rPr lang="pt-PT" dirty="0" err="1">
                <a:solidFill>
                  <a:srgbClr val="FF0000"/>
                </a:solidFill>
              </a:rPr>
              <a:t>physical</a:t>
            </a:r>
            <a:r>
              <a:rPr lang="pt-PT" dirty="0">
                <a:solidFill>
                  <a:srgbClr val="FF0000"/>
                </a:solidFill>
              </a:rPr>
              <a:t> processes) </a:t>
            </a:r>
            <a:r>
              <a:rPr lang="pt-PT" dirty="0" err="1"/>
              <a:t>controls</a:t>
            </a:r>
            <a:r>
              <a:rPr lang="pt-PT" dirty="0"/>
              <a:t> </a:t>
            </a:r>
            <a:r>
              <a:rPr lang="en-US" dirty="0"/>
              <a:t>coral reef fish assemblages?</a:t>
            </a:r>
            <a:endParaRPr lang="pt-PT" dirty="0"/>
          </a:p>
          <a:p>
            <a:pPr marL="457200" lvl="1" indent="0">
              <a:buNone/>
            </a:pPr>
            <a:endParaRPr lang="pt-PT" sz="1400" i="1" dirty="0">
              <a:solidFill>
                <a:schemeClr val="tx1">
                  <a:lumMod val="65000"/>
                  <a:lumOff val="35000"/>
                </a:schemeClr>
              </a:solidFill>
            </a:endParaRPr>
          </a:p>
        </p:txBody>
      </p:sp>
      <p:sp>
        <p:nvSpPr>
          <p:cNvPr id="3" name="Marcador de Posição da Data 2">
            <a:extLst>
              <a:ext uri="{FF2B5EF4-FFF2-40B4-BE49-F238E27FC236}">
                <a16:creationId xmlns:a16="http://schemas.microsoft.com/office/drawing/2014/main" id="{1C24B705-67BF-4465-9B2E-8769E1763EAA}"/>
              </a:ext>
            </a:extLst>
          </p:cNvPr>
          <p:cNvSpPr>
            <a:spLocks noGrp="1"/>
          </p:cNvSpPr>
          <p:nvPr>
            <p:ph type="dt" sz="half" idx="10"/>
          </p:nvPr>
        </p:nvSpPr>
        <p:spPr/>
        <p:txBody>
          <a:bodyPr/>
          <a:lstStyle/>
          <a:p>
            <a:pPr lvl="0"/>
            <a:fld id="{0656C1F0-6261-4EA9-8B62-5ED73AF52269}" type="datetime1">
              <a:rPr lang="pt-BR" smtClean="0"/>
              <a:t>03/06/2024</a:t>
            </a:fld>
            <a:endParaRPr lang="en-US" dirty="0"/>
          </a:p>
        </p:txBody>
      </p:sp>
      <p:sp>
        <p:nvSpPr>
          <p:cNvPr id="4" name="Marcador de Posição do Número do Diapositivo 3">
            <a:extLst>
              <a:ext uri="{FF2B5EF4-FFF2-40B4-BE49-F238E27FC236}">
                <a16:creationId xmlns:a16="http://schemas.microsoft.com/office/drawing/2014/main" id="{A4207602-79E6-4088-80B1-38DC8F7F416F}"/>
              </a:ext>
            </a:extLst>
          </p:cNvPr>
          <p:cNvSpPr>
            <a:spLocks noGrp="1"/>
          </p:cNvSpPr>
          <p:nvPr>
            <p:ph type="sldNum" sz="quarter" idx="12"/>
          </p:nvPr>
        </p:nvSpPr>
        <p:spPr/>
        <p:txBody>
          <a:bodyPr/>
          <a:lstStyle/>
          <a:p>
            <a:pPr lvl="0"/>
            <a:fld id="{8BA0E2AD-477F-47F7-A985-6BED10354003}" type="slidenum">
              <a:rPr lang="en-GB" smtClean="0"/>
              <a:t>12</a:t>
            </a:fld>
            <a:endParaRPr lang="en-GB" dirty="0"/>
          </a:p>
        </p:txBody>
      </p:sp>
      <p:sp>
        <p:nvSpPr>
          <p:cNvPr id="5" name="Título 4">
            <a:extLst>
              <a:ext uri="{FF2B5EF4-FFF2-40B4-BE49-F238E27FC236}">
                <a16:creationId xmlns:a16="http://schemas.microsoft.com/office/drawing/2014/main" id="{07965F96-5963-44E1-BD50-437034C8818A}"/>
              </a:ext>
            </a:extLst>
          </p:cNvPr>
          <p:cNvSpPr>
            <a:spLocks noGrp="1"/>
          </p:cNvSpPr>
          <p:nvPr>
            <p:ph type="title"/>
          </p:nvPr>
        </p:nvSpPr>
        <p:spPr/>
        <p:txBody>
          <a:bodyPr/>
          <a:lstStyle/>
          <a:p>
            <a:r>
              <a:rPr lang="pt-PT" dirty="0" err="1"/>
              <a:t>Applications</a:t>
            </a:r>
            <a:r>
              <a:rPr lang="pt-PT" dirty="0"/>
              <a:t> in natural </a:t>
            </a:r>
            <a:r>
              <a:rPr lang="pt-PT" dirty="0" err="1"/>
              <a:t>sciences</a:t>
            </a:r>
            <a:endParaRPr lang="pt-PT" dirty="0"/>
          </a:p>
        </p:txBody>
      </p:sp>
      <p:pic>
        <p:nvPicPr>
          <p:cNvPr id="9" name="Imagem 8">
            <a:extLst>
              <a:ext uri="{FF2B5EF4-FFF2-40B4-BE49-F238E27FC236}">
                <a16:creationId xmlns:a16="http://schemas.microsoft.com/office/drawing/2014/main" id="{8EAF1C10-502C-410D-864C-FA38B8F38272}"/>
              </a:ext>
            </a:extLst>
          </p:cNvPr>
          <p:cNvPicPr>
            <a:picLocks noChangeAspect="1"/>
          </p:cNvPicPr>
          <p:nvPr/>
        </p:nvPicPr>
        <p:blipFill rotWithShape="1">
          <a:blip r:embed="rId2"/>
          <a:srcRect b="12629"/>
          <a:stretch/>
        </p:blipFill>
        <p:spPr>
          <a:xfrm>
            <a:off x="5250667" y="1646238"/>
            <a:ext cx="6103133" cy="4428000"/>
          </a:xfrm>
          <a:prstGeom prst="rect">
            <a:avLst/>
          </a:prstGeom>
        </p:spPr>
      </p:pic>
    </p:spTree>
    <p:extLst>
      <p:ext uri="{BB962C8B-B14F-4D97-AF65-F5344CB8AC3E}">
        <p14:creationId xmlns:p14="http://schemas.microsoft.com/office/powerpoint/2010/main" val="1305671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e Conteúdo 1">
            <a:extLst>
              <a:ext uri="{FF2B5EF4-FFF2-40B4-BE49-F238E27FC236}">
                <a16:creationId xmlns:a16="http://schemas.microsoft.com/office/drawing/2014/main" id="{45FDA7BD-D78A-43BC-8E7D-61C26E40B2AD}"/>
              </a:ext>
            </a:extLst>
          </p:cNvPr>
          <p:cNvSpPr>
            <a:spLocks noGrp="1"/>
          </p:cNvSpPr>
          <p:nvPr>
            <p:ph idx="1"/>
          </p:nvPr>
        </p:nvSpPr>
        <p:spPr>
          <a:xfrm>
            <a:off x="838200" y="1690689"/>
            <a:ext cx="7315200" cy="1016794"/>
          </a:xfrm>
        </p:spPr>
        <p:txBody>
          <a:bodyPr>
            <a:normAutofit lnSpcReduction="10000"/>
          </a:bodyPr>
          <a:lstStyle/>
          <a:p>
            <a:r>
              <a:rPr lang="pt-PT" dirty="0" err="1"/>
              <a:t>Evolutionary</a:t>
            </a:r>
            <a:r>
              <a:rPr lang="pt-PT" dirty="0"/>
              <a:t> </a:t>
            </a:r>
            <a:r>
              <a:rPr lang="pt-PT" dirty="0" err="1"/>
              <a:t>ecology</a:t>
            </a:r>
            <a:r>
              <a:rPr lang="pt-PT" dirty="0"/>
              <a:t> / </a:t>
            </a:r>
            <a:r>
              <a:rPr lang="pt-PT" dirty="0" err="1"/>
              <a:t>Epidemiology</a:t>
            </a:r>
            <a:endParaRPr lang="pt-PT" dirty="0"/>
          </a:p>
          <a:p>
            <a:pPr marL="457200" lvl="1" indent="0">
              <a:buNone/>
            </a:pPr>
            <a:r>
              <a:rPr lang="en-US" sz="1800" b="0" i="1" dirty="0">
                <a:effectLst/>
              </a:rPr>
              <a:t>species assemblages with more related species</a:t>
            </a:r>
            <a:r>
              <a:rPr lang="en-US" sz="1800" b="0" i="1" dirty="0">
                <a:effectLst/>
                <a:sym typeface="Wingdings" panose="05000000000000000000" pitchFamily="2" charset="2"/>
              </a:rPr>
              <a:t> </a:t>
            </a:r>
            <a:r>
              <a:rPr lang="en-US" sz="1800" b="0" i="1" dirty="0">
                <a:effectLst/>
              </a:rPr>
              <a:t>more Lyme disease cases in humans</a:t>
            </a:r>
            <a:endParaRPr lang="en-US" sz="1800" dirty="0"/>
          </a:p>
          <a:p>
            <a:endParaRPr lang="pt-PT" dirty="0"/>
          </a:p>
        </p:txBody>
      </p:sp>
      <p:sp>
        <p:nvSpPr>
          <p:cNvPr id="3" name="Marcador de Posição da Data 2">
            <a:extLst>
              <a:ext uri="{FF2B5EF4-FFF2-40B4-BE49-F238E27FC236}">
                <a16:creationId xmlns:a16="http://schemas.microsoft.com/office/drawing/2014/main" id="{1C24B705-67BF-4465-9B2E-8769E1763EAA}"/>
              </a:ext>
            </a:extLst>
          </p:cNvPr>
          <p:cNvSpPr>
            <a:spLocks noGrp="1"/>
          </p:cNvSpPr>
          <p:nvPr>
            <p:ph type="dt" sz="half" idx="10"/>
          </p:nvPr>
        </p:nvSpPr>
        <p:spPr/>
        <p:txBody>
          <a:bodyPr/>
          <a:lstStyle/>
          <a:p>
            <a:pPr lvl="0"/>
            <a:fld id="{0656C1F0-6261-4EA9-8B62-5ED73AF52269}" type="datetime1">
              <a:rPr lang="pt-BR" smtClean="0"/>
              <a:t>03/06/2024</a:t>
            </a:fld>
            <a:endParaRPr lang="en-US" dirty="0"/>
          </a:p>
        </p:txBody>
      </p:sp>
      <p:sp>
        <p:nvSpPr>
          <p:cNvPr id="4" name="Marcador de Posição do Número do Diapositivo 3">
            <a:extLst>
              <a:ext uri="{FF2B5EF4-FFF2-40B4-BE49-F238E27FC236}">
                <a16:creationId xmlns:a16="http://schemas.microsoft.com/office/drawing/2014/main" id="{A4207602-79E6-4088-80B1-38DC8F7F416F}"/>
              </a:ext>
            </a:extLst>
          </p:cNvPr>
          <p:cNvSpPr>
            <a:spLocks noGrp="1"/>
          </p:cNvSpPr>
          <p:nvPr>
            <p:ph type="sldNum" sz="quarter" idx="12"/>
          </p:nvPr>
        </p:nvSpPr>
        <p:spPr/>
        <p:txBody>
          <a:bodyPr/>
          <a:lstStyle/>
          <a:p>
            <a:pPr lvl="0"/>
            <a:fld id="{8BA0E2AD-477F-47F7-A985-6BED10354003}" type="slidenum">
              <a:rPr lang="en-GB" smtClean="0"/>
              <a:t>13</a:t>
            </a:fld>
            <a:endParaRPr lang="en-GB" dirty="0"/>
          </a:p>
        </p:txBody>
      </p:sp>
      <p:sp>
        <p:nvSpPr>
          <p:cNvPr id="5" name="Título 4">
            <a:extLst>
              <a:ext uri="{FF2B5EF4-FFF2-40B4-BE49-F238E27FC236}">
                <a16:creationId xmlns:a16="http://schemas.microsoft.com/office/drawing/2014/main" id="{07965F96-5963-44E1-BD50-437034C8818A}"/>
              </a:ext>
            </a:extLst>
          </p:cNvPr>
          <p:cNvSpPr>
            <a:spLocks noGrp="1"/>
          </p:cNvSpPr>
          <p:nvPr>
            <p:ph type="title"/>
          </p:nvPr>
        </p:nvSpPr>
        <p:spPr/>
        <p:txBody>
          <a:bodyPr/>
          <a:lstStyle/>
          <a:p>
            <a:r>
              <a:rPr lang="pt-PT" dirty="0" err="1"/>
              <a:t>Applications</a:t>
            </a:r>
            <a:r>
              <a:rPr lang="pt-PT" dirty="0"/>
              <a:t> in natural </a:t>
            </a:r>
            <a:r>
              <a:rPr lang="pt-PT" dirty="0" err="1"/>
              <a:t>sciences</a:t>
            </a:r>
            <a:endParaRPr lang="pt-PT" dirty="0"/>
          </a:p>
        </p:txBody>
      </p:sp>
      <p:pic>
        <p:nvPicPr>
          <p:cNvPr id="11" name="Imagem 10">
            <a:extLst>
              <a:ext uri="{FF2B5EF4-FFF2-40B4-BE49-F238E27FC236}">
                <a16:creationId xmlns:a16="http://schemas.microsoft.com/office/drawing/2014/main" id="{923A3BBD-9B75-4F00-B109-79DBAB97EDB7}"/>
              </a:ext>
            </a:extLst>
          </p:cNvPr>
          <p:cNvPicPr>
            <a:picLocks noChangeAspect="1"/>
          </p:cNvPicPr>
          <p:nvPr/>
        </p:nvPicPr>
        <p:blipFill rotWithShape="1">
          <a:blip r:embed="rId2"/>
          <a:srcRect t="49834"/>
          <a:stretch/>
        </p:blipFill>
        <p:spPr>
          <a:xfrm>
            <a:off x="6778908" y="3712984"/>
            <a:ext cx="4680000" cy="2205038"/>
          </a:xfrm>
          <a:prstGeom prst="rect">
            <a:avLst/>
          </a:prstGeom>
        </p:spPr>
      </p:pic>
      <p:pic>
        <p:nvPicPr>
          <p:cNvPr id="14" name="Imagem 13">
            <a:extLst>
              <a:ext uri="{FF2B5EF4-FFF2-40B4-BE49-F238E27FC236}">
                <a16:creationId xmlns:a16="http://schemas.microsoft.com/office/drawing/2014/main" id="{EB0BC9C8-9489-46F9-A663-EA3D93CC900B}"/>
              </a:ext>
            </a:extLst>
          </p:cNvPr>
          <p:cNvPicPr>
            <a:picLocks noChangeAspect="1"/>
          </p:cNvPicPr>
          <p:nvPr/>
        </p:nvPicPr>
        <p:blipFill rotWithShape="1">
          <a:blip r:embed="rId2"/>
          <a:srcRect b="49834"/>
          <a:stretch/>
        </p:blipFill>
        <p:spPr>
          <a:xfrm>
            <a:off x="1314450" y="3712984"/>
            <a:ext cx="4680000" cy="2205038"/>
          </a:xfrm>
          <a:prstGeom prst="rect">
            <a:avLst/>
          </a:prstGeom>
        </p:spPr>
      </p:pic>
      <p:pic>
        <p:nvPicPr>
          <p:cNvPr id="19" name="Imagem 18">
            <a:extLst>
              <a:ext uri="{FF2B5EF4-FFF2-40B4-BE49-F238E27FC236}">
                <a16:creationId xmlns:a16="http://schemas.microsoft.com/office/drawing/2014/main" id="{35170E0B-CCE6-43A8-85B1-75E9F3D2714F}"/>
              </a:ext>
            </a:extLst>
          </p:cNvPr>
          <p:cNvPicPr>
            <a:picLocks noChangeAspect="1"/>
          </p:cNvPicPr>
          <p:nvPr/>
        </p:nvPicPr>
        <p:blipFill rotWithShape="1">
          <a:blip r:embed="rId3"/>
          <a:srcRect t="7947"/>
          <a:stretch/>
        </p:blipFill>
        <p:spPr>
          <a:xfrm>
            <a:off x="8429625" y="983456"/>
            <a:ext cx="3487932" cy="1325564"/>
          </a:xfrm>
          <a:prstGeom prst="rect">
            <a:avLst/>
          </a:prstGeom>
        </p:spPr>
      </p:pic>
      <p:sp>
        <p:nvSpPr>
          <p:cNvPr id="20" name="CaixaDeTexto 19">
            <a:extLst>
              <a:ext uri="{FF2B5EF4-FFF2-40B4-BE49-F238E27FC236}">
                <a16:creationId xmlns:a16="http://schemas.microsoft.com/office/drawing/2014/main" id="{A0247C55-8054-4A70-87FC-98F3505047FF}"/>
              </a:ext>
            </a:extLst>
          </p:cNvPr>
          <p:cNvSpPr txBox="1"/>
          <p:nvPr/>
        </p:nvSpPr>
        <p:spPr>
          <a:xfrm>
            <a:off x="1241400" y="2932320"/>
            <a:ext cx="4679999" cy="738664"/>
          </a:xfrm>
          <a:prstGeom prst="rect">
            <a:avLst/>
          </a:prstGeom>
          <a:noFill/>
        </p:spPr>
        <p:txBody>
          <a:bodyPr wrap="square" rtlCol="0">
            <a:spAutoFit/>
          </a:bodyPr>
          <a:lstStyle/>
          <a:p>
            <a:r>
              <a:rPr lang="en-US" sz="1400" b="0" i="1" dirty="0">
                <a:solidFill>
                  <a:schemeClr val="accent5">
                    <a:lumMod val="75000"/>
                  </a:schemeClr>
                </a:solidFill>
                <a:effectLst/>
                <a:latin typeface="CharisSIL"/>
              </a:rPr>
              <a:t>greater variety of host species </a:t>
            </a:r>
            <a:r>
              <a:rPr lang="en-US" sz="1400" b="0" i="1" dirty="0">
                <a:solidFill>
                  <a:schemeClr val="accent5">
                    <a:lumMod val="75000"/>
                  </a:schemeClr>
                </a:solidFill>
                <a:effectLst/>
                <a:latin typeface="CharisSIL"/>
                <a:sym typeface="Wingdings" panose="05000000000000000000" pitchFamily="2" charset="2"/>
              </a:rPr>
              <a:t> </a:t>
            </a:r>
            <a:r>
              <a:rPr lang="en-US" sz="1400" b="0" i="1" dirty="0">
                <a:solidFill>
                  <a:schemeClr val="accent5">
                    <a:lumMod val="75000"/>
                  </a:schemeClr>
                </a:solidFill>
                <a:effectLst/>
                <a:latin typeface="CharisSIL"/>
              </a:rPr>
              <a:t>fewer cases of Lyme disease (a dilution effect due to the presence of reservoir-incompetent species).</a:t>
            </a:r>
            <a:endParaRPr lang="pt-PT" sz="1400" i="1" dirty="0">
              <a:solidFill>
                <a:schemeClr val="accent5">
                  <a:lumMod val="75000"/>
                </a:schemeClr>
              </a:solidFill>
            </a:endParaRPr>
          </a:p>
        </p:txBody>
      </p:sp>
      <p:sp>
        <p:nvSpPr>
          <p:cNvPr id="22" name="CaixaDeTexto 21">
            <a:extLst>
              <a:ext uri="{FF2B5EF4-FFF2-40B4-BE49-F238E27FC236}">
                <a16:creationId xmlns:a16="http://schemas.microsoft.com/office/drawing/2014/main" id="{462CACFC-1A64-468F-BB44-BA1C40E8AACC}"/>
              </a:ext>
            </a:extLst>
          </p:cNvPr>
          <p:cNvSpPr txBox="1"/>
          <p:nvPr/>
        </p:nvSpPr>
        <p:spPr>
          <a:xfrm>
            <a:off x="6778908" y="3147764"/>
            <a:ext cx="4965417" cy="307777"/>
          </a:xfrm>
          <a:prstGeom prst="rect">
            <a:avLst/>
          </a:prstGeom>
          <a:noFill/>
        </p:spPr>
        <p:txBody>
          <a:bodyPr wrap="square">
            <a:spAutoFit/>
          </a:bodyPr>
          <a:lstStyle/>
          <a:p>
            <a:pPr marL="0" lvl="1" indent="0">
              <a:buNone/>
            </a:pPr>
            <a:r>
              <a:rPr lang="en-US" sz="1400" i="1" dirty="0">
                <a:solidFill>
                  <a:schemeClr val="accent5">
                    <a:lumMod val="75000"/>
                  </a:schemeClr>
                </a:solidFill>
                <a:latin typeface="CharisSIL"/>
              </a:rPr>
              <a:t>more rodent species increased the risk of Lyme disease</a:t>
            </a:r>
            <a:endParaRPr lang="pt-PT" sz="1400" i="1" dirty="0">
              <a:solidFill>
                <a:schemeClr val="accent5">
                  <a:lumMod val="75000"/>
                </a:schemeClr>
              </a:solidFill>
              <a:latin typeface="CharisSIL"/>
            </a:endParaRPr>
          </a:p>
        </p:txBody>
      </p:sp>
    </p:spTree>
    <p:extLst>
      <p:ext uri="{BB962C8B-B14F-4D97-AF65-F5344CB8AC3E}">
        <p14:creationId xmlns:p14="http://schemas.microsoft.com/office/powerpoint/2010/main" val="1958626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e Conteúdo 1">
            <a:extLst>
              <a:ext uri="{FF2B5EF4-FFF2-40B4-BE49-F238E27FC236}">
                <a16:creationId xmlns:a16="http://schemas.microsoft.com/office/drawing/2014/main" id="{45FDA7BD-D78A-43BC-8E7D-61C26E40B2AD}"/>
              </a:ext>
            </a:extLst>
          </p:cNvPr>
          <p:cNvSpPr>
            <a:spLocks noGrp="1"/>
          </p:cNvSpPr>
          <p:nvPr>
            <p:ph idx="1"/>
          </p:nvPr>
        </p:nvSpPr>
        <p:spPr>
          <a:xfrm>
            <a:off x="838201" y="1825625"/>
            <a:ext cx="5638800" cy="4351338"/>
          </a:xfrm>
        </p:spPr>
        <p:txBody>
          <a:bodyPr>
            <a:normAutofit/>
          </a:bodyPr>
          <a:lstStyle/>
          <a:p>
            <a:r>
              <a:rPr lang="pt-PT" dirty="0" err="1"/>
              <a:t>Evolutionary</a:t>
            </a:r>
            <a:r>
              <a:rPr lang="pt-PT" dirty="0"/>
              <a:t> </a:t>
            </a:r>
            <a:r>
              <a:rPr lang="pt-PT" dirty="0" err="1"/>
              <a:t>ecology</a:t>
            </a:r>
            <a:r>
              <a:rPr lang="pt-PT" dirty="0"/>
              <a:t> / </a:t>
            </a:r>
            <a:r>
              <a:rPr lang="pt-PT" dirty="0" err="1"/>
              <a:t>Diversity</a:t>
            </a:r>
            <a:endParaRPr lang="pt-PT" dirty="0"/>
          </a:p>
          <a:p>
            <a:endParaRPr lang="pt-PT" dirty="0"/>
          </a:p>
          <a:p>
            <a:endParaRPr lang="pt-PT" dirty="0"/>
          </a:p>
          <a:p>
            <a:endParaRPr lang="pt-PT" dirty="0"/>
          </a:p>
          <a:p>
            <a:endParaRPr lang="en-US" sz="1800" i="1" dirty="0"/>
          </a:p>
          <a:p>
            <a:r>
              <a:rPr lang="en-US" sz="1800" i="1" dirty="0"/>
              <a:t>increasing plant genetic diversity decreased the performance of plant antagonists including invertebrate herbivores, weeds, plant-feeding nematodes and plant diseases, while increasing the performance of plants and natural enemies of herbivores. </a:t>
            </a:r>
            <a:br>
              <a:rPr lang="en-US" dirty="0"/>
            </a:br>
            <a:endParaRPr lang="pt-PT" dirty="0"/>
          </a:p>
        </p:txBody>
      </p:sp>
      <p:sp>
        <p:nvSpPr>
          <p:cNvPr id="3" name="Marcador de Posição da Data 2">
            <a:extLst>
              <a:ext uri="{FF2B5EF4-FFF2-40B4-BE49-F238E27FC236}">
                <a16:creationId xmlns:a16="http://schemas.microsoft.com/office/drawing/2014/main" id="{1C24B705-67BF-4465-9B2E-8769E1763EAA}"/>
              </a:ext>
            </a:extLst>
          </p:cNvPr>
          <p:cNvSpPr>
            <a:spLocks noGrp="1"/>
          </p:cNvSpPr>
          <p:nvPr>
            <p:ph type="dt" sz="half" idx="10"/>
          </p:nvPr>
        </p:nvSpPr>
        <p:spPr/>
        <p:txBody>
          <a:bodyPr/>
          <a:lstStyle/>
          <a:p>
            <a:pPr lvl="0"/>
            <a:fld id="{0656C1F0-6261-4EA9-8B62-5ED73AF52269}" type="datetime1">
              <a:rPr lang="pt-BR" smtClean="0"/>
              <a:t>03/06/2024</a:t>
            </a:fld>
            <a:endParaRPr lang="en-US" dirty="0"/>
          </a:p>
        </p:txBody>
      </p:sp>
      <p:sp>
        <p:nvSpPr>
          <p:cNvPr id="4" name="Marcador de Posição do Número do Diapositivo 3">
            <a:extLst>
              <a:ext uri="{FF2B5EF4-FFF2-40B4-BE49-F238E27FC236}">
                <a16:creationId xmlns:a16="http://schemas.microsoft.com/office/drawing/2014/main" id="{A4207602-79E6-4088-80B1-38DC8F7F416F}"/>
              </a:ext>
            </a:extLst>
          </p:cNvPr>
          <p:cNvSpPr>
            <a:spLocks noGrp="1"/>
          </p:cNvSpPr>
          <p:nvPr>
            <p:ph type="sldNum" sz="quarter" idx="12"/>
          </p:nvPr>
        </p:nvSpPr>
        <p:spPr/>
        <p:txBody>
          <a:bodyPr/>
          <a:lstStyle/>
          <a:p>
            <a:pPr lvl="0"/>
            <a:fld id="{8BA0E2AD-477F-47F7-A985-6BED10354003}" type="slidenum">
              <a:rPr lang="en-GB" smtClean="0"/>
              <a:t>14</a:t>
            </a:fld>
            <a:endParaRPr lang="en-GB" dirty="0"/>
          </a:p>
        </p:txBody>
      </p:sp>
      <p:sp>
        <p:nvSpPr>
          <p:cNvPr id="5" name="Título 4">
            <a:extLst>
              <a:ext uri="{FF2B5EF4-FFF2-40B4-BE49-F238E27FC236}">
                <a16:creationId xmlns:a16="http://schemas.microsoft.com/office/drawing/2014/main" id="{07965F96-5963-44E1-BD50-437034C8818A}"/>
              </a:ext>
            </a:extLst>
          </p:cNvPr>
          <p:cNvSpPr>
            <a:spLocks noGrp="1"/>
          </p:cNvSpPr>
          <p:nvPr>
            <p:ph type="title"/>
          </p:nvPr>
        </p:nvSpPr>
        <p:spPr/>
        <p:txBody>
          <a:bodyPr/>
          <a:lstStyle/>
          <a:p>
            <a:r>
              <a:rPr lang="pt-PT" dirty="0" err="1"/>
              <a:t>Applications</a:t>
            </a:r>
            <a:r>
              <a:rPr lang="pt-PT" dirty="0"/>
              <a:t> in natural </a:t>
            </a:r>
            <a:r>
              <a:rPr lang="pt-PT" dirty="0" err="1"/>
              <a:t>sciences</a:t>
            </a:r>
            <a:endParaRPr lang="pt-PT" dirty="0"/>
          </a:p>
        </p:txBody>
      </p:sp>
      <p:pic>
        <p:nvPicPr>
          <p:cNvPr id="9" name="Imagem 8">
            <a:extLst>
              <a:ext uri="{FF2B5EF4-FFF2-40B4-BE49-F238E27FC236}">
                <a16:creationId xmlns:a16="http://schemas.microsoft.com/office/drawing/2014/main" id="{92038511-0D21-4F99-A5BD-A2A0D46485E7}"/>
              </a:ext>
            </a:extLst>
          </p:cNvPr>
          <p:cNvPicPr>
            <a:picLocks noChangeAspect="1"/>
          </p:cNvPicPr>
          <p:nvPr/>
        </p:nvPicPr>
        <p:blipFill>
          <a:blip r:embed="rId2"/>
          <a:stretch>
            <a:fillRect/>
          </a:stretch>
        </p:blipFill>
        <p:spPr>
          <a:xfrm>
            <a:off x="838196" y="2438399"/>
            <a:ext cx="5521345" cy="1552575"/>
          </a:xfrm>
          <a:prstGeom prst="rect">
            <a:avLst/>
          </a:prstGeom>
        </p:spPr>
      </p:pic>
      <p:pic>
        <p:nvPicPr>
          <p:cNvPr id="13" name="Imagem 12">
            <a:extLst>
              <a:ext uri="{FF2B5EF4-FFF2-40B4-BE49-F238E27FC236}">
                <a16:creationId xmlns:a16="http://schemas.microsoft.com/office/drawing/2014/main" id="{10E56504-E60E-4841-AAC2-66486DC52567}"/>
              </a:ext>
            </a:extLst>
          </p:cNvPr>
          <p:cNvPicPr>
            <a:picLocks noChangeAspect="1"/>
          </p:cNvPicPr>
          <p:nvPr/>
        </p:nvPicPr>
        <p:blipFill>
          <a:blip r:embed="rId3"/>
          <a:stretch>
            <a:fillRect/>
          </a:stretch>
        </p:blipFill>
        <p:spPr>
          <a:xfrm>
            <a:off x="7071375" y="1504950"/>
            <a:ext cx="4050000" cy="4320000"/>
          </a:xfrm>
          <a:prstGeom prst="rect">
            <a:avLst/>
          </a:prstGeom>
        </p:spPr>
      </p:pic>
    </p:spTree>
    <p:extLst>
      <p:ext uri="{BB962C8B-B14F-4D97-AF65-F5344CB8AC3E}">
        <p14:creationId xmlns:p14="http://schemas.microsoft.com/office/powerpoint/2010/main" val="2206056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e Conteúdo 1">
            <a:extLst>
              <a:ext uri="{FF2B5EF4-FFF2-40B4-BE49-F238E27FC236}">
                <a16:creationId xmlns:a16="http://schemas.microsoft.com/office/drawing/2014/main" id="{45FDA7BD-D78A-43BC-8E7D-61C26E40B2AD}"/>
              </a:ext>
            </a:extLst>
          </p:cNvPr>
          <p:cNvSpPr>
            <a:spLocks noGrp="1"/>
          </p:cNvSpPr>
          <p:nvPr>
            <p:ph idx="1"/>
          </p:nvPr>
        </p:nvSpPr>
        <p:spPr>
          <a:xfrm>
            <a:off x="838200" y="1825625"/>
            <a:ext cx="4391025" cy="4351338"/>
          </a:xfrm>
        </p:spPr>
        <p:txBody>
          <a:bodyPr>
            <a:normAutofit fontScale="92500" lnSpcReduction="10000"/>
          </a:bodyPr>
          <a:lstStyle/>
          <a:p>
            <a:r>
              <a:rPr lang="pt-PT" dirty="0"/>
              <a:t>Macroecology</a:t>
            </a:r>
          </a:p>
          <a:p>
            <a:endParaRPr lang="pt-PT" dirty="0"/>
          </a:p>
          <a:p>
            <a:endParaRPr lang="pt-PT" dirty="0"/>
          </a:p>
          <a:p>
            <a:endParaRPr lang="pt-PT" dirty="0"/>
          </a:p>
          <a:p>
            <a:pPr marL="457200" lvl="1" indent="0">
              <a:buNone/>
            </a:pPr>
            <a:endParaRPr lang="en-US" i="1" dirty="0"/>
          </a:p>
          <a:p>
            <a:pPr marL="457200" lvl="1" indent="0">
              <a:buNone/>
            </a:pPr>
            <a:endParaRPr lang="en-US" i="1" dirty="0"/>
          </a:p>
          <a:p>
            <a:pPr marL="0" indent="0">
              <a:buNone/>
            </a:pPr>
            <a:r>
              <a:rPr lang="en-US" i="1" dirty="0"/>
              <a:t>the sizes and distributions of giant sacred trees and the provision of spiritual ecosystem services are influenced by macroecological processes</a:t>
            </a:r>
            <a:endParaRPr lang="pt-PT" i="1" dirty="0"/>
          </a:p>
        </p:txBody>
      </p:sp>
      <p:sp>
        <p:nvSpPr>
          <p:cNvPr id="3" name="Marcador de Posição da Data 2">
            <a:extLst>
              <a:ext uri="{FF2B5EF4-FFF2-40B4-BE49-F238E27FC236}">
                <a16:creationId xmlns:a16="http://schemas.microsoft.com/office/drawing/2014/main" id="{1C24B705-67BF-4465-9B2E-8769E1763EAA}"/>
              </a:ext>
            </a:extLst>
          </p:cNvPr>
          <p:cNvSpPr>
            <a:spLocks noGrp="1"/>
          </p:cNvSpPr>
          <p:nvPr>
            <p:ph type="dt" sz="half" idx="10"/>
          </p:nvPr>
        </p:nvSpPr>
        <p:spPr/>
        <p:txBody>
          <a:bodyPr/>
          <a:lstStyle/>
          <a:p>
            <a:pPr lvl="0"/>
            <a:fld id="{0656C1F0-6261-4EA9-8B62-5ED73AF52269}" type="datetime1">
              <a:rPr lang="pt-BR" smtClean="0"/>
              <a:t>03/06/2024</a:t>
            </a:fld>
            <a:endParaRPr lang="en-US" dirty="0"/>
          </a:p>
        </p:txBody>
      </p:sp>
      <p:sp>
        <p:nvSpPr>
          <p:cNvPr id="4" name="Marcador de Posição do Número do Diapositivo 3">
            <a:extLst>
              <a:ext uri="{FF2B5EF4-FFF2-40B4-BE49-F238E27FC236}">
                <a16:creationId xmlns:a16="http://schemas.microsoft.com/office/drawing/2014/main" id="{A4207602-79E6-4088-80B1-38DC8F7F416F}"/>
              </a:ext>
            </a:extLst>
          </p:cNvPr>
          <p:cNvSpPr>
            <a:spLocks noGrp="1"/>
          </p:cNvSpPr>
          <p:nvPr>
            <p:ph type="sldNum" sz="quarter" idx="12"/>
          </p:nvPr>
        </p:nvSpPr>
        <p:spPr/>
        <p:txBody>
          <a:bodyPr/>
          <a:lstStyle/>
          <a:p>
            <a:pPr lvl="0"/>
            <a:fld id="{8BA0E2AD-477F-47F7-A985-6BED10354003}" type="slidenum">
              <a:rPr lang="en-GB" smtClean="0"/>
              <a:t>15</a:t>
            </a:fld>
            <a:endParaRPr lang="en-GB" dirty="0"/>
          </a:p>
        </p:txBody>
      </p:sp>
      <p:sp>
        <p:nvSpPr>
          <p:cNvPr id="5" name="Título 4">
            <a:extLst>
              <a:ext uri="{FF2B5EF4-FFF2-40B4-BE49-F238E27FC236}">
                <a16:creationId xmlns:a16="http://schemas.microsoft.com/office/drawing/2014/main" id="{07965F96-5963-44E1-BD50-437034C8818A}"/>
              </a:ext>
            </a:extLst>
          </p:cNvPr>
          <p:cNvSpPr>
            <a:spLocks noGrp="1"/>
          </p:cNvSpPr>
          <p:nvPr>
            <p:ph type="title"/>
          </p:nvPr>
        </p:nvSpPr>
        <p:spPr/>
        <p:txBody>
          <a:bodyPr/>
          <a:lstStyle/>
          <a:p>
            <a:r>
              <a:rPr lang="pt-PT" dirty="0" err="1"/>
              <a:t>Applications</a:t>
            </a:r>
            <a:r>
              <a:rPr lang="pt-PT" dirty="0"/>
              <a:t> in natural </a:t>
            </a:r>
            <a:r>
              <a:rPr lang="pt-PT" dirty="0" err="1"/>
              <a:t>sciences</a:t>
            </a:r>
            <a:endParaRPr lang="pt-PT" dirty="0"/>
          </a:p>
        </p:txBody>
      </p:sp>
      <p:pic>
        <p:nvPicPr>
          <p:cNvPr id="7" name="Imagem 6">
            <a:extLst>
              <a:ext uri="{FF2B5EF4-FFF2-40B4-BE49-F238E27FC236}">
                <a16:creationId xmlns:a16="http://schemas.microsoft.com/office/drawing/2014/main" id="{DE5A1ABF-5ECA-4E0F-9C7E-6145FFF664DC}"/>
              </a:ext>
            </a:extLst>
          </p:cNvPr>
          <p:cNvPicPr>
            <a:picLocks noChangeAspect="1"/>
          </p:cNvPicPr>
          <p:nvPr/>
        </p:nvPicPr>
        <p:blipFill>
          <a:blip r:embed="rId2"/>
          <a:stretch>
            <a:fillRect/>
          </a:stretch>
        </p:blipFill>
        <p:spPr>
          <a:xfrm>
            <a:off x="5629275" y="1757363"/>
            <a:ext cx="6157763" cy="3600000"/>
          </a:xfrm>
          <a:prstGeom prst="rect">
            <a:avLst/>
          </a:prstGeom>
        </p:spPr>
      </p:pic>
      <p:pic>
        <p:nvPicPr>
          <p:cNvPr id="9" name="Imagem 8">
            <a:extLst>
              <a:ext uri="{FF2B5EF4-FFF2-40B4-BE49-F238E27FC236}">
                <a16:creationId xmlns:a16="http://schemas.microsoft.com/office/drawing/2014/main" id="{CBAB4702-2A7F-4221-9E9B-4E0F750C02D1}"/>
              </a:ext>
            </a:extLst>
          </p:cNvPr>
          <p:cNvPicPr>
            <a:picLocks noChangeAspect="1"/>
          </p:cNvPicPr>
          <p:nvPr/>
        </p:nvPicPr>
        <p:blipFill>
          <a:blip r:embed="rId3"/>
          <a:stretch>
            <a:fillRect/>
          </a:stretch>
        </p:blipFill>
        <p:spPr>
          <a:xfrm>
            <a:off x="838211" y="2417348"/>
            <a:ext cx="4146017" cy="1332000"/>
          </a:xfrm>
          <a:prstGeom prst="rect">
            <a:avLst/>
          </a:prstGeom>
        </p:spPr>
      </p:pic>
    </p:spTree>
    <p:extLst>
      <p:ext uri="{BB962C8B-B14F-4D97-AF65-F5344CB8AC3E}">
        <p14:creationId xmlns:p14="http://schemas.microsoft.com/office/powerpoint/2010/main" val="3140128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e Conteúdo 1">
            <a:extLst>
              <a:ext uri="{FF2B5EF4-FFF2-40B4-BE49-F238E27FC236}">
                <a16:creationId xmlns:a16="http://schemas.microsoft.com/office/drawing/2014/main" id="{45FDA7BD-D78A-43BC-8E7D-61C26E40B2AD}"/>
              </a:ext>
            </a:extLst>
          </p:cNvPr>
          <p:cNvSpPr>
            <a:spLocks noGrp="1"/>
          </p:cNvSpPr>
          <p:nvPr>
            <p:ph idx="1"/>
          </p:nvPr>
        </p:nvSpPr>
        <p:spPr>
          <a:xfrm>
            <a:off x="838200" y="1825625"/>
            <a:ext cx="4437888" cy="4351338"/>
          </a:xfrm>
        </p:spPr>
        <p:txBody>
          <a:bodyPr>
            <a:normAutofit fontScale="62500" lnSpcReduction="20000"/>
          </a:bodyPr>
          <a:lstStyle/>
          <a:p>
            <a:r>
              <a:rPr lang="pt-PT" dirty="0" err="1"/>
              <a:t>Conservation</a:t>
            </a:r>
            <a:endParaRPr lang="pt-PT" dirty="0"/>
          </a:p>
          <a:p>
            <a:endParaRPr lang="pt-PT" dirty="0"/>
          </a:p>
          <a:p>
            <a:endParaRPr lang="pt-PT" dirty="0"/>
          </a:p>
          <a:p>
            <a:endParaRPr lang="pt-PT" dirty="0"/>
          </a:p>
          <a:p>
            <a:endParaRPr lang="pt-PT" dirty="0"/>
          </a:p>
          <a:p>
            <a:endParaRPr lang="pt-PT" dirty="0"/>
          </a:p>
          <a:p>
            <a:endParaRPr lang="pt-PT" dirty="0"/>
          </a:p>
          <a:p>
            <a:endParaRPr lang="pt-PT" dirty="0"/>
          </a:p>
          <a:p>
            <a:pPr marL="342900" indent="-342900">
              <a:buAutoNum type="arabicParenBoth"/>
            </a:pPr>
            <a:r>
              <a:rPr lang="en-US" sz="1800" dirty="0"/>
              <a:t>native forest cover affects the contact people have with mammals and/or damage resulting from attacks to livestock; </a:t>
            </a:r>
          </a:p>
          <a:p>
            <a:pPr marL="342900" indent="-342900">
              <a:buAutoNum type="arabicParenBoth"/>
            </a:pPr>
            <a:r>
              <a:rPr lang="en-US" sz="1800" dirty="0"/>
              <a:t>if these experiences affect positive and/or negative beliefs and emotions towards mammals; and </a:t>
            </a:r>
          </a:p>
          <a:p>
            <a:pPr marL="342900" indent="-342900">
              <a:buAutoNum type="arabicParenBoth"/>
            </a:pPr>
            <a:r>
              <a:rPr lang="en-US" sz="1800" dirty="0"/>
              <a:t>which of these beliefs and emotions shape attitude and tolerance towards them</a:t>
            </a:r>
          </a:p>
          <a:p>
            <a:pPr marL="0" indent="0">
              <a:buNone/>
            </a:pPr>
            <a:r>
              <a:rPr lang="en-US" sz="2200" i="1" dirty="0"/>
              <a:t>Forest cover increased Puma attacks to livestock and negative emotions were relevant only for the puma</a:t>
            </a:r>
            <a:br>
              <a:rPr lang="en-US" sz="1800" dirty="0"/>
            </a:br>
            <a:endParaRPr lang="en-US" sz="1800" dirty="0">
              <a:solidFill>
                <a:srgbClr val="000000"/>
              </a:solidFill>
              <a:latin typeface="Times New Roman" panose="02020603050405020304" pitchFamily="18" charset="0"/>
            </a:endParaRPr>
          </a:p>
        </p:txBody>
      </p:sp>
      <p:sp>
        <p:nvSpPr>
          <p:cNvPr id="3" name="Marcador de Posição da Data 2">
            <a:extLst>
              <a:ext uri="{FF2B5EF4-FFF2-40B4-BE49-F238E27FC236}">
                <a16:creationId xmlns:a16="http://schemas.microsoft.com/office/drawing/2014/main" id="{1C24B705-67BF-4465-9B2E-8769E1763EAA}"/>
              </a:ext>
            </a:extLst>
          </p:cNvPr>
          <p:cNvSpPr>
            <a:spLocks noGrp="1"/>
          </p:cNvSpPr>
          <p:nvPr>
            <p:ph type="dt" sz="half" idx="10"/>
          </p:nvPr>
        </p:nvSpPr>
        <p:spPr/>
        <p:txBody>
          <a:bodyPr/>
          <a:lstStyle/>
          <a:p>
            <a:pPr lvl="0"/>
            <a:fld id="{0656C1F0-6261-4EA9-8B62-5ED73AF52269}" type="datetime1">
              <a:rPr lang="pt-BR" smtClean="0"/>
              <a:t>03/06/2024</a:t>
            </a:fld>
            <a:endParaRPr lang="en-US" dirty="0"/>
          </a:p>
        </p:txBody>
      </p:sp>
      <p:sp>
        <p:nvSpPr>
          <p:cNvPr id="4" name="Marcador de Posição do Número do Diapositivo 3">
            <a:extLst>
              <a:ext uri="{FF2B5EF4-FFF2-40B4-BE49-F238E27FC236}">
                <a16:creationId xmlns:a16="http://schemas.microsoft.com/office/drawing/2014/main" id="{A4207602-79E6-4088-80B1-38DC8F7F416F}"/>
              </a:ext>
            </a:extLst>
          </p:cNvPr>
          <p:cNvSpPr>
            <a:spLocks noGrp="1"/>
          </p:cNvSpPr>
          <p:nvPr>
            <p:ph type="sldNum" sz="quarter" idx="12"/>
          </p:nvPr>
        </p:nvSpPr>
        <p:spPr/>
        <p:txBody>
          <a:bodyPr/>
          <a:lstStyle/>
          <a:p>
            <a:pPr lvl="0"/>
            <a:fld id="{8BA0E2AD-477F-47F7-A985-6BED10354003}" type="slidenum">
              <a:rPr lang="en-GB" smtClean="0"/>
              <a:t>16</a:t>
            </a:fld>
            <a:endParaRPr lang="en-GB" dirty="0"/>
          </a:p>
        </p:txBody>
      </p:sp>
      <p:sp>
        <p:nvSpPr>
          <p:cNvPr id="5" name="Título 4">
            <a:extLst>
              <a:ext uri="{FF2B5EF4-FFF2-40B4-BE49-F238E27FC236}">
                <a16:creationId xmlns:a16="http://schemas.microsoft.com/office/drawing/2014/main" id="{07965F96-5963-44E1-BD50-437034C8818A}"/>
              </a:ext>
            </a:extLst>
          </p:cNvPr>
          <p:cNvSpPr>
            <a:spLocks noGrp="1"/>
          </p:cNvSpPr>
          <p:nvPr>
            <p:ph type="title"/>
          </p:nvPr>
        </p:nvSpPr>
        <p:spPr/>
        <p:txBody>
          <a:bodyPr/>
          <a:lstStyle/>
          <a:p>
            <a:r>
              <a:rPr lang="pt-PT" dirty="0" err="1"/>
              <a:t>Applications</a:t>
            </a:r>
            <a:r>
              <a:rPr lang="pt-PT" dirty="0"/>
              <a:t> in natural </a:t>
            </a:r>
            <a:r>
              <a:rPr lang="pt-PT" dirty="0" err="1"/>
              <a:t>sciences</a:t>
            </a:r>
            <a:endParaRPr lang="pt-PT" dirty="0"/>
          </a:p>
        </p:txBody>
      </p:sp>
      <p:pic>
        <p:nvPicPr>
          <p:cNvPr id="7" name="Imagem 6">
            <a:extLst>
              <a:ext uri="{FF2B5EF4-FFF2-40B4-BE49-F238E27FC236}">
                <a16:creationId xmlns:a16="http://schemas.microsoft.com/office/drawing/2014/main" id="{8A956921-336F-4A2A-8F07-E183C6131650}"/>
              </a:ext>
            </a:extLst>
          </p:cNvPr>
          <p:cNvPicPr>
            <a:picLocks noChangeAspect="1"/>
          </p:cNvPicPr>
          <p:nvPr/>
        </p:nvPicPr>
        <p:blipFill>
          <a:blip r:embed="rId2"/>
          <a:stretch>
            <a:fillRect/>
          </a:stretch>
        </p:blipFill>
        <p:spPr>
          <a:xfrm>
            <a:off x="6763657" y="1469531"/>
            <a:ext cx="4109385" cy="4428000"/>
          </a:xfrm>
          <a:prstGeom prst="rect">
            <a:avLst/>
          </a:prstGeom>
        </p:spPr>
      </p:pic>
      <p:pic>
        <p:nvPicPr>
          <p:cNvPr id="9" name="Imagem 8">
            <a:extLst>
              <a:ext uri="{FF2B5EF4-FFF2-40B4-BE49-F238E27FC236}">
                <a16:creationId xmlns:a16="http://schemas.microsoft.com/office/drawing/2014/main" id="{5F1FBBC0-C9A6-40C6-BD0D-995244BBD02D}"/>
              </a:ext>
            </a:extLst>
          </p:cNvPr>
          <p:cNvPicPr>
            <a:picLocks noChangeAspect="1"/>
          </p:cNvPicPr>
          <p:nvPr/>
        </p:nvPicPr>
        <p:blipFill>
          <a:blip r:embed="rId3"/>
          <a:stretch>
            <a:fillRect/>
          </a:stretch>
        </p:blipFill>
        <p:spPr>
          <a:xfrm>
            <a:off x="838200" y="2394810"/>
            <a:ext cx="4098520" cy="1800000"/>
          </a:xfrm>
          <a:prstGeom prst="rect">
            <a:avLst/>
          </a:prstGeom>
        </p:spPr>
      </p:pic>
    </p:spTree>
    <p:extLst>
      <p:ext uri="{BB962C8B-B14F-4D97-AF65-F5344CB8AC3E}">
        <p14:creationId xmlns:p14="http://schemas.microsoft.com/office/powerpoint/2010/main" val="24910202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e Conteúdo 1">
            <a:extLst>
              <a:ext uri="{FF2B5EF4-FFF2-40B4-BE49-F238E27FC236}">
                <a16:creationId xmlns:a16="http://schemas.microsoft.com/office/drawing/2014/main" id="{45FDA7BD-D78A-43BC-8E7D-61C26E40B2AD}"/>
              </a:ext>
            </a:extLst>
          </p:cNvPr>
          <p:cNvSpPr>
            <a:spLocks noGrp="1"/>
          </p:cNvSpPr>
          <p:nvPr>
            <p:ph idx="1"/>
          </p:nvPr>
        </p:nvSpPr>
        <p:spPr>
          <a:xfrm>
            <a:off x="838200" y="1825625"/>
            <a:ext cx="4371943" cy="4351338"/>
          </a:xfrm>
        </p:spPr>
        <p:txBody>
          <a:bodyPr>
            <a:normAutofit/>
          </a:bodyPr>
          <a:lstStyle/>
          <a:p>
            <a:r>
              <a:rPr lang="pt-PT" dirty="0" err="1"/>
              <a:t>Ecosystem</a:t>
            </a:r>
            <a:r>
              <a:rPr lang="pt-PT" dirty="0"/>
              <a:t> </a:t>
            </a:r>
            <a:r>
              <a:rPr lang="pt-PT" dirty="0" err="1"/>
              <a:t>function</a:t>
            </a:r>
            <a:endParaRPr lang="pt-PT" dirty="0"/>
          </a:p>
          <a:p>
            <a:endParaRPr lang="pt-PT" dirty="0"/>
          </a:p>
          <a:p>
            <a:endParaRPr lang="pt-PT" dirty="0"/>
          </a:p>
          <a:p>
            <a:endParaRPr lang="pt-PT" dirty="0"/>
          </a:p>
          <a:p>
            <a:endParaRPr lang="pt-PT" sz="1900" dirty="0"/>
          </a:p>
          <a:p>
            <a:endParaRPr lang="pt-PT" sz="1900" dirty="0"/>
          </a:p>
          <a:p>
            <a:pPr marL="457200" lvl="1" indent="0">
              <a:buNone/>
            </a:pPr>
            <a:r>
              <a:rPr lang="en-US" sz="1500" i="1" dirty="0"/>
              <a:t>“declines in decomposer diversity and abundance explain reduced litter decomposition in response to stressors but not to nutrients”</a:t>
            </a:r>
            <a:endParaRPr lang="pt-PT" sz="1500" i="1" dirty="0"/>
          </a:p>
          <a:p>
            <a:endParaRPr lang="pt-PT" dirty="0"/>
          </a:p>
        </p:txBody>
      </p:sp>
      <p:sp>
        <p:nvSpPr>
          <p:cNvPr id="3" name="Marcador de Posição da Data 2">
            <a:extLst>
              <a:ext uri="{FF2B5EF4-FFF2-40B4-BE49-F238E27FC236}">
                <a16:creationId xmlns:a16="http://schemas.microsoft.com/office/drawing/2014/main" id="{1C24B705-67BF-4465-9B2E-8769E1763EAA}"/>
              </a:ext>
            </a:extLst>
          </p:cNvPr>
          <p:cNvSpPr>
            <a:spLocks noGrp="1"/>
          </p:cNvSpPr>
          <p:nvPr>
            <p:ph type="dt" sz="half" idx="10"/>
          </p:nvPr>
        </p:nvSpPr>
        <p:spPr/>
        <p:txBody>
          <a:bodyPr/>
          <a:lstStyle/>
          <a:p>
            <a:pPr lvl="0"/>
            <a:fld id="{0656C1F0-6261-4EA9-8B62-5ED73AF52269}" type="datetime1">
              <a:rPr lang="pt-BR" smtClean="0"/>
              <a:t>03/06/2024</a:t>
            </a:fld>
            <a:endParaRPr lang="en-US" dirty="0"/>
          </a:p>
        </p:txBody>
      </p:sp>
      <p:sp>
        <p:nvSpPr>
          <p:cNvPr id="4" name="Marcador de Posição do Número do Diapositivo 3">
            <a:extLst>
              <a:ext uri="{FF2B5EF4-FFF2-40B4-BE49-F238E27FC236}">
                <a16:creationId xmlns:a16="http://schemas.microsoft.com/office/drawing/2014/main" id="{A4207602-79E6-4088-80B1-38DC8F7F416F}"/>
              </a:ext>
            </a:extLst>
          </p:cNvPr>
          <p:cNvSpPr>
            <a:spLocks noGrp="1"/>
          </p:cNvSpPr>
          <p:nvPr>
            <p:ph type="sldNum" sz="quarter" idx="12"/>
          </p:nvPr>
        </p:nvSpPr>
        <p:spPr/>
        <p:txBody>
          <a:bodyPr/>
          <a:lstStyle/>
          <a:p>
            <a:pPr lvl="0"/>
            <a:fld id="{8BA0E2AD-477F-47F7-A985-6BED10354003}" type="slidenum">
              <a:rPr lang="en-GB" smtClean="0"/>
              <a:t>17</a:t>
            </a:fld>
            <a:endParaRPr lang="en-GB" dirty="0"/>
          </a:p>
        </p:txBody>
      </p:sp>
      <p:sp>
        <p:nvSpPr>
          <p:cNvPr id="5" name="Título 4">
            <a:extLst>
              <a:ext uri="{FF2B5EF4-FFF2-40B4-BE49-F238E27FC236}">
                <a16:creationId xmlns:a16="http://schemas.microsoft.com/office/drawing/2014/main" id="{07965F96-5963-44E1-BD50-437034C8818A}"/>
              </a:ext>
            </a:extLst>
          </p:cNvPr>
          <p:cNvSpPr>
            <a:spLocks noGrp="1"/>
          </p:cNvSpPr>
          <p:nvPr>
            <p:ph type="title"/>
          </p:nvPr>
        </p:nvSpPr>
        <p:spPr/>
        <p:txBody>
          <a:bodyPr/>
          <a:lstStyle/>
          <a:p>
            <a:r>
              <a:rPr lang="pt-PT" dirty="0" err="1"/>
              <a:t>Applications</a:t>
            </a:r>
            <a:r>
              <a:rPr lang="pt-PT" dirty="0"/>
              <a:t> in natural </a:t>
            </a:r>
            <a:r>
              <a:rPr lang="pt-PT" dirty="0" err="1"/>
              <a:t>sciences</a:t>
            </a:r>
            <a:endParaRPr lang="pt-PT" dirty="0"/>
          </a:p>
        </p:txBody>
      </p:sp>
      <p:pic>
        <p:nvPicPr>
          <p:cNvPr id="7" name="Imagem 6">
            <a:extLst>
              <a:ext uri="{FF2B5EF4-FFF2-40B4-BE49-F238E27FC236}">
                <a16:creationId xmlns:a16="http://schemas.microsoft.com/office/drawing/2014/main" id="{52083E07-50E3-476F-9DC6-C140B6DB4760}"/>
              </a:ext>
            </a:extLst>
          </p:cNvPr>
          <p:cNvPicPr>
            <a:picLocks noChangeAspect="1"/>
          </p:cNvPicPr>
          <p:nvPr/>
        </p:nvPicPr>
        <p:blipFill>
          <a:blip r:embed="rId2"/>
          <a:stretch>
            <a:fillRect/>
          </a:stretch>
        </p:blipFill>
        <p:spPr>
          <a:xfrm>
            <a:off x="6161118" y="1690688"/>
            <a:ext cx="5076000" cy="4173926"/>
          </a:xfrm>
          <a:prstGeom prst="rect">
            <a:avLst/>
          </a:prstGeom>
        </p:spPr>
      </p:pic>
      <p:pic>
        <p:nvPicPr>
          <p:cNvPr id="9" name="Imagem 8">
            <a:extLst>
              <a:ext uri="{FF2B5EF4-FFF2-40B4-BE49-F238E27FC236}">
                <a16:creationId xmlns:a16="http://schemas.microsoft.com/office/drawing/2014/main" id="{B9C012A8-5B52-47A2-A915-576DCFB0C43D}"/>
              </a:ext>
            </a:extLst>
          </p:cNvPr>
          <p:cNvPicPr>
            <a:picLocks noChangeAspect="1"/>
          </p:cNvPicPr>
          <p:nvPr/>
        </p:nvPicPr>
        <p:blipFill>
          <a:blip r:embed="rId3"/>
          <a:stretch>
            <a:fillRect/>
          </a:stretch>
        </p:blipFill>
        <p:spPr>
          <a:xfrm>
            <a:off x="838200" y="2405834"/>
            <a:ext cx="3888000" cy="1858374"/>
          </a:xfrm>
          <a:prstGeom prst="rect">
            <a:avLst/>
          </a:prstGeom>
        </p:spPr>
      </p:pic>
    </p:spTree>
    <p:extLst>
      <p:ext uri="{BB962C8B-B14F-4D97-AF65-F5344CB8AC3E}">
        <p14:creationId xmlns:p14="http://schemas.microsoft.com/office/powerpoint/2010/main" val="2758313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271593-9BA6-451E-A87E-3E1657F1103F}"/>
              </a:ext>
            </a:extLst>
          </p:cNvPr>
          <p:cNvSpPr txBox="1">
            <a:spLocks noGrp="1"/>
          </p:cNvSpPr>
          <p:nvPr>
            <p:ph type="title"/>
          </p:nvPr>
        </p:nvSpPr>
        <p:spPr>
          <a:xfrm>
            <a:off x="838200" y="365125"/>
            <a:ext cx="10515600" cy="1325563"/>
          </a:xfrm>
        </p:spPr>
        <p:txBody>
          <a:bodyPr/>
          <a:lstStyle/>
          <a:p>
            <a:pPr lvl="0"/>
            <a:r>
              <a:rPr lang="en-US" dirty="0"/>
              <a:t>Back to the definition of SEM…</a:t>
            </a:r>
          </a:p>
        </p:txBody>
      </p:sp>
      <p:sp>
        <p:nvSpPr>
          <p:cNvPr id="3" name="Espaço Reservado para Conteúdo 2">
            <a:extLst>
              <a:ext uri="{FF2B5EF4-FFF2-40B4-BE49-F238E27FC236}">
                <a16:creationId xmlns:a16="http://schemas.microsoft.com/office/drawing/2014/main" id="{B0DAFED7-C1A8-4099-BBF7-80DC6A50A4FB}"/>
              </a:ext>
            </a:extLst>
          </p:cNvPr>
          <p:cNvSpPr txBox="1">
            <a:spLocks noGrp="1"/>
          </p:cNvSpPr>
          <p:nvPr>
            <p:ph idx="1"/>
          </p:nvPr>
        </p:nvSpPr>
        <p:spPr>
          <a:xfrm>
            <a:off x="838203" y="3149599"/>
            <a:ext cx="7107933" cy="3128383"/>
          </a:xfrm>
        </p:spPr>
        <p:txBody>
          <a:bodyPr>
            <a:normAutofit/>
          </a:bodyPr>
          <a:lstStyle/>
          <a:p>
            <a:pPr lvl="0"/>
            <a:endParaRPr lang="en-US" dirty="0"/>
          </a:p>
          <a:p>
            <a:pPr lvl="0"/>
            <a:endParaRPr lang="en-US" dirty="0"/>
          </a:p>
        </p:txBody>
      </p:sp>
      <p:sp>
        <p:nvSpPr>
          <p:cNvPr id="11" name="Date Placeholder 10">
            <a:extLst>
              <a:ext uri="{FF2B5EF4-FFF2-40B4-BE49-F238E27FC236}">
                <a16:creationId xmlns:a16="http://schemas.microsoft.com/office/drawing/2014/main" id="{580E99B2-8493-49AC-A1DE-62BA1B83EE88}"/>
              </a:ext>
            </a:extLst>
          </p:cNvPr>
          <p:cNvSpPr>
            <a:spLocks noGrp="1"/>
          </p:cNvSpPr>
          <p:nvPr>
            <p:ph type="dt" sz="half" idx="10"/>
          </p:nvPr>
        </p:nvSpPr>
        <p:spPr/>
        <p:txBody>
          <a:bodyPr/>
          <a:lstStyle/>
          <a:p>
            <a:pPr lvl="0"/>
            <a:fld id="{027ABFF5-6E87-4DF8-A874-D277E77683B9}" type="datetime1">
              <a:rPr lang="pt-BR" smtClean="0"/>
              <a:t>03/06/2024</a:t>
            </a:fld>
            <a:endParaRPr lang="en-US"/>
          </a:p>
        </p:txBody>
      </p:sp>
      <p:sp>
        <p:nvSpPr>
          <p:cNvPr id="12" name="Slide Number Placeholder 11">
            <a:extLst>
              <a:ext uri="{FF2B5EF4-FFF2-40B4-BE49-F238E27FC236}">
                <a16:creationId xmlns:a16="http://schemas.microsoft.com/office/drawing/2014/main" id="{02CE2CE5-09C5-43C8-ACFE-E67A3395F6BA}"/>
              </a:ext>
            </a:extLst>
          </p:cNvPr>
          <p:cNvSpPr>
            <a:spLocks noGrp="1"/>
          </p:cNvSpPr>
          <p:nvPr>
            <p:ph type="sldNum" sz="quarter" idx="12"/>
          </p:nvPr>
        </p:nvSpPr>
        <p:spPr/>
        <p:txBody>
          <a:bodyPr/>
          <a:lstStyle/>
          <a:p>
            <a:pPr lvl="0"/>
            <a:fld id="{8BA0E2AD-477F-47F7-A985-6BED10354003}" type="slidenum">
              <a:rPr lang="en-GB" smtClean="0"/>
              <a:t>18</a:t>
            </a:fld>
            <a:endParaRPr lang="en-GB" dirty="0"/>
          </a:p>
        </p:txBody>
      </p:sp>
      <p:sp>
        <p:nvSpPr>
          <p:cNvPr id="13" name="CaixaDeTexto 12">
            <a:extLst>
              <a:ext uri="{FF2B5EF4-FFF2-40B4-BE49-F238E27FC236}">
                <a16:creationId xmlns:a16="http://schemas.microsoft.com/office/drawing/2014/main" id="{96127752-0DC9-48CF-A177-4DC5CF037225}"/>
              </a:ext>
            </a:extLst>
          </p:cNvPr>
          <p:cNvSpPr txBox="1"/>
          <p:nvPr/>
        </p:nvSpPr>
        <p:spPr>
          <a:xfrm>
            <a:off x="830379" y="1837564"/>
            <a:ext cx="7600389" cy="5255798"/>
          </a:xfrm>
          <a:prstGeom prst="rect">
            <a:avLst/>
          </a:prstGeom>
          <a:noFill/>
          <a:ln cap="flat">
            <a:noFill/>
          </a:ln>
        </p:spPr>
        <p:txBody>
          <a:bodyPr vert="horz" wrap="square" lIns="91440" tIns="45720" rIns="91440" bIns="45720" anchor="t" anchorCtr="0" compatLnSpc="1">
            <a:spAutoFit/>
          </a:bodyPr>
          <a:lstStyle/>
          <a:p>
            <a:pPr marL="228600" indent="-228600">
              <a:lnSpc>
                <a:spcPct val="90000"/>
              </a:lnSpc>
              <a:spcBef>
                <a:spcPts val="1000"/>
              </a:spcBef>
              <a:buFont typeface="Arial" panose="020B0604020202020204" pitchFamily="34" charset="0"/>
              <a:buChar char="•"/>
            </a:pPr>
            <a:r>
              <a:rPr lang="en-US" sz="2800" dirty="0">
                <a:solidFill>
                  <a:schemeClr val="accent5">
                    <a:lumMod val="75000"/>
                  </a:schemeClr>
                </a:solidFill>
              </a:rPr>
              <a:t>SEM are valuable because they provide a deeper understanding of the study system</a:t>
            </a:r>
          </a:p>
          <a:p>
            <a:pPr marL="228600" indent="-228600">
              <a:lnSpc>
                <a:spcPct val="90000"/>
              </a:lnSpc>
              <a:spcBef>
                <a:spcPts val="1000"/>
              </a:spcBef>
              <a:buFont typeface="Arial" panose="020B0604020202020204" pitchFamily="34" charset="0"/>
              <a:buChar char="•"/>
            </a:pPr>
            <a:endParaRPr lang="en-US" sz="2800" dirty="0">
              <a:solidFill>
                <a:schemeClr val="accent5">
                  <a:lumMod val="75000"/>
                </a:schemeClr>
              </a:solidFill>
            </a:endParaRPr>
          </a:p>
          <a:p>
            <a:pPr marL="228600" indent="-228600">
              <a:lnSpc>
                <a:spcPct val="90000"/>
              </a:lnSpc>
              <a:spcBef>
                <a:spcPts val="1000"/>
              </a:spcBef>
              <a:buFont typeface="Arial" panose="020B0604020202020204" pitchFamily="34" charset="0"/>
              <a:buChar char="•"/>
            </a:pPr>
            <a:r>
              <a:rPr lang="en-US" sz="2800" dirty="0">
                <a:solidFill>
                  <a:schemeClr val="accent5">
                    <a:lumMod val="75000"/>
                  </a:schemeClr>
                </a:solidFill>
              </a:rPr>
              <a:t>SEM is made up of several </a:t>
            </a:r>
            <a:r>
              <a:rPr lang="en-US" sz="2800" dirty="0">
                <a:solidFill>
                  <a:srgbClr val="FF0000"/>
                </a:solidFill>
              </a:rPr>
              <a:t>model types</a:t>
            </a:r>
            <a:r>
              <a:rPr lang="en-US" sz="2800" dirty="0">
                <a:solidFill>
                  <a:schemeClr val="accent5">
                    <a:lumMod val="75000"/>
                  </a:schemeClr>
                </a:solidFill>
              </a:rPr>
              <a:t> (Shipley, 2004)</a:t>
            </a:r>
          </a:p>
          <a:p>
            <a:pPr marL="228600" indent="-228600">
              <a:lnSpc>
                <a:spcPct val="90000"/>
              </a:lnSpc>
              <a:spcBef>
                <a:spcPts val="1000"/>
              </a:spcBef>
              <a:buFont typeface="Arial" panose="020B0604020202020204" pitchFamily="34" charset="0"/>
              <a:buChar char="•"/>
            </a:pPr>
            <a:endParaRPr lang="en-US" sz="2800" dirty="0">
              <a:solidFill>
                <a:schemeClr val="accent5">
                  <a:lumMod val="75000"/>
                </a:schemeClr>
              </a:solidFill>
            </a:endParaRPr>
          </a:p>
          <a:p>
            <a:pPr marL="228600" indent="-228600">
              <a:lnSpc>
                <a:spcPct val="90000"/>
              </a:lnSpc>
              <a:spcBef>
                <a:spcPts val="1000"/>
              </a:spcBef>
              <a:buFont typeface="Arial" panose="020B0604020202020204" pitchFamily="34" charset="0"/>
              <a:buChar char="•"/>
            </a:pPr>
            <a:r>
              <a:rPr lang="en-US" sz="2800" dirty="0">
                <a:solidFill>
                  <a:srgbClr val="FF0000"/>
                </a:solidFill>
              </a:rPr>
              <a:t>Correlation</a:t>
            </a:r>
            <a:r>
              <a:rPr lang="en-US" sz="2800" dirty="0">
                <a:solidFill>
                  <a:schemeClr val="accent5">
                    <a:lumMod val="75000"/>
                  </a:schemeClr>
                </a:solidFill>
              </a:rPr>
              <a:t> and </a:t>
            </a:r>
            <a:r>
              <a:rPr lang="en-US" sz="2800" dirty="0">
                <a:solidFill>
                  <a:srgbClr val="FF0000"/>
                </a:solidFill>
              </a:rPr>
              <a:t>linear regression </a:t>
            </a:r>
            <a:r>
              <a:rPr lang="en-US" sz="2800" dirty="0">
                <a:solidFill>
                  <a:schemeClr val="accent5">
                    <a:lumMod val="75000"/>
                  </a:schemeClr>
                </a:solidFill>
              </a:rPr>
              <a:t>are among its fundamental components</a:t>
            </a:r>
          </a:p>
          <a:p>
            <a:pPr marL="228600" indent="-228600">
              <a:lnSpc>
                <a:spcPct val="90000"/>
              </a:lnSpc>
              <a:spcBef>
                <a:spcPts val="1000"/>
              </a:spcBef>
              <a:buFont typeface="Arial" panose="020B0604020202020204" pitchFamily="34" charset="0"/>
              <a:buChar char="•"/>
            </a:pPr>
            <a:endParaRPr lang="en-US" sz="2800" dirty="0">
              <a:solidFill>
                <a:schemeClr val="accent5">
                  <a:lumMod val="75000"/>
                </a:schemeClr>
              </a:solidFill>
            </a:endParaRPr>
          </a:p>
          <a:p>
            <a:pPr>
              <a:lnSpc>
                <a:spcPct val="90000"/>
              </a:lnSpc>
              <a:spcBef>
                <a:spcPts val="1000"/>
              </a:spcBef>
            </a:pPr>
            <a:endParaRPr lang="en-US" sz="2800" dirty="0">
              <a:solidFill>
                <a:schemeClr val="accent5">
                  <a:lumMod val="75000"/>
                </a:schemeClr>
              </a:solidFill>
            </a:endParaRPr>
          </a:p>
          <a:p>
            <a:pPr marL="228600" indent="-228600">
              <a:lnSpc>
                <a:spcPct val="90000"/>
              </a:lnSpc>
              <a:spcBef>
                <a:spcPts val="1000"/>
              </a:spcBef>
              <a:buFont typeface="Arial" panose="020B0604020202020204" pitchFamily="34" charset="0"/>
              <a:buChar char="•"/>
            </a:pPr>
            <a:endParaRPr lang="en-US" sz="2800" dirty="0">
              <a:solidFill>
                <a:srgbClr val="FF0000"/>
              </a:solidFill>
            </a:endParaRPr>
          </a:p>
        </p:txBody>
      </p:sp>
      <p:grpSp>
        <p:nvGrpSpPr>
          <p:cNvPr id="10" name="Grupo 7">
            <a:extLst>
              <a:ext uri="{FF2B5EF4-FFF2-40B4-BE49-F238E27FC236}">
                <a16:creationId xmlns:a16="http://schemas.microsoft.com/office/drawing/2014/main" id="{C5C601B8-D4AC-46FE-8EC6-2ECA31480B7A}"/>
              </a:ext>
            </a:extLst>
          </p:cNvPr>
          <p:cNvGrpSpPr/>
          <p:nvPr/>
        </p:nvGrpSpPr>
        <p:grpSpPr>
          <a:xfrm>
            <a:off x="7714492" y="2628998"/>
            <a:ext cx="3647130" cy="3047018"/>
            <a:chOff x="7706672" y="1983342"/>
            <a:chExt cx="3647130" cy="3047018"/>
          </a:xfrm>
        </p:grpSpPr>
        <p:pic>
          <p:nvPicPr>
            <p:cNvPr id="14" name="Imagem 13">
              <a:extLst>
                <a:ext uri="{FF2B5EF4-FFF2-40B4-BE49-F238E27FC236}">
                  <a16:creationId xmlns:a16="http://schemas.microsoft.com/office/drawing/2014/main" id="{75E3F181-845D-432C-81AA-EB81AB6C84E7}"/>
                </a:ext>
              </a:extLst>
            </p:cNvPr>
            <p:cNvPicPr>
              <a:picLocks noChangeAspect="1"/>
            </p:cNvPicPr>
            <p:nvPr/>
          </p:nvPicPr>
          <p:blipFill>
            <a:blip r:embed="rId2"/>
            <a:stretch>
              <a:fillRect/>
            </a:stretch>
          </p:blipFill>
          <p:spPr>
            <a:xfrm>
              <a:off x="8346862" y="1983342"/>
              <a:ext cx="3006940" cy="2739240"/>
            </a:xfrm>
            <a:prstGeom prst="rect">
              <a:avLst/>
            </a:prstGeom>
            <a:noFill/>
            <a:ln cap="flat">
              <a:noFill/>
            </a:ln>
          </p:spPr>
        </p:pic>
        <p:sp>
          <p:nvSpPr>
            <p:cNvPr id="15" name="CaixaDeTexto 14">
              <a:extLst>
                <a:ext uri="{FF2B5EF4-FFF2-40B4-BE49-F238E27FC236}">
                  <a16:creationId xmlns:a16="http://schemas.microsoft.com/office/drawing/2014/main" id="{C906800C-4FBD-4C3A-B238-328D1C48C89A}"/>
                </a:ext>
              </a:extLst>
            </p:cNvPr>
            <p:cNvSpPr txBox="1"/>
            <p:nvPr/>
          </p:nvSpPr>
          <p:spPr>
            <a:xfrm>
              <a:off x="7706672" y="4722583"/>
              <a:ext cx="3644725" cy="307777"/>
            </a:xfrm>
            <a:prstGeom prst="rect">
              <a:avLst/>
            </a:prstGeom>
            <a:noFill/>
            <a:ln cap="flat">
              <a:noFill/>
            </a:ln>
          </p:spPr>
          <p:txBody>
            <a:bodyPr vert="horz" wrap="square" lIns="91440" tIns="45720" rIns="91440" bIns="4572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1400" b="0" i="1" u="none" strike="noStrike" kern="1200" cap="none" spc="0" baseline="0" dirty="0">
                  <a:solidFill>
                    <a:srgbClr val="000000"/>
                  </a:solidFill>
                  <a:uFillTx/>
                  <a:latin typeface="Calibri"/>
                </a:rPr>
                <a:t>Fan et al. Ecological Processes (2016)</a:t>
              </a:r>
              <a:endParaRPr lang="en-US" sz="1400" b="0" i="1" u="none" strike="noStrike" kern="1200" cap="none" spc="0" baseline="0" dirty="0">
                <a:solidFill>
                  <a:srgbClr val="000000"/>
                </a:solidFill>
                <a:uFillTx/>
                <a:latin typeface="Calibri"/>
              </a:endParaRPr>
            </a:p>
          </p:txBody>
        </p:sp>
      </p:grpSp>
    </p:spTree>
    <p:extLst>
      <p:ext uri="{BB962C8B-B14F-4D97-AF65-F5344CB8AC3E}">
        <p14:creationId xmlns:p14="http://schemas.microsoft.com/office/powerpoint/2010/main" val="4083830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e Conteúdo 1">
            <a:extLst>
              <a:ext uri="{FF2B5EF4-FFF2-40B4-BE49-F238E27FC236}">
                <a16:creationId xmlns:a16="http://schemas.microsoft.com/office/drawing/2014/main" id="{EF6BF848-1345-4CA4-A2CD-6EF015ABD456}"/>
              </a:ext>
            </a:extLst>
          </p:cNvPr>
          <p:cNvSpPr>
            <a:spLocks noGrp="1"/>
          </p:cNvSpPr>
          <p:nvPr>
            <p:ph idx="1"/>
          </p:nvPr>
        </p:nvSpPr>
        <p:spPr>
          <a:xfrm>
            <a:off x="838200" y="1825624"/>
            <a:ext cx="9752316" cy="4283075"/>
          </a:xfrm>
        </p:spPr>
        <p:txBody>
          <a:bodyPr>
            <a:normAutofit lnSpcReduction="10000"/>
          </a:bodyPr>
          <a:lstStyle/>
          <a:p>
            <a:r>
              <a:rPr lang="pt-PT" dirty="0"/>
              <a:t>Is a statistical measure </a:t>
            </a:r>
            <a:r>
              <a:rPr lang="en-US" dirty="0"/>
              <a:t>that expresses the degree to which two variables are linearly related. In other words, it measures how much two variables change together</a:t>
            </a:r>
          </a:p>
          <a:p>
            <a:endParaRPr lang="en-US" dirty="0"/>
          </a:p>
          <a:p>
            <a:endParaRPr lang="en-US" dirty="0"/>
          </a:p>
          <a:p>
            <a:endParaRPr lang="en-US" dirty="0"/>
          </a:p>
          <a:p>
            <a:endParaRPr lang="en-US" dirty="0"/>
          </a:p>
          <a:p>
            <a:endParaRPr lang="en-US" dirty="0"/>
          </a:p>
          <a:p>
            <a:r>
              <a:rPr lang="en-US" dirty="0"/>
              <a:t>It ranges from 1 (</a:t>
            </a:r>
            <a:r>
              <a:rPr lang="en-US" i="1" dirty="0"/>
              <a:t>positive correlation</a:t>
            </a:r>
            <a:r>
              <a:rPr lang="en-US" dirty="0"/>
              <a:t>) to -1 (</a:t>
            </a:r>
            <a:r>
              <a:rPr lang="en-US" i="1" dirty="0"/>
              <a:t>negative correlation</a:t>
            </a:r>
            <a:r>
              <a:rPr lang="en-US" dirty="0"/>
              <a:t>)</a:t>
            </a:r>
          </a:p>
          <a:p>
            <a:endParaRPr lang="en-US" dirty="0"/>
          </a:p>
          <a:p>
            <a:pPr lvl="1"/>
            <a:endParaRPr lang="en-US" dirty="0"/>
          </a:p>
          <a:p>
            <a:pPr lvl="1"/>
            <a:endParaRPr lang="pt-PT" dirty="0"/>
          </a:p>
        </p:txBody>
      </p:sp>
      <p:sp>
        <p:nvSpPr>
          <p:cNvPr id="3" name="Marcador de Posição da Data 2">
            <a:extLst>
              <a:ext uri="{FF2B5EF4-FFF2-40B4-BE49-F238E27FC236}">
                <a16:creationId xmlns:a16="http://schemas.microsoft.com/office/drawing/2014/main" id="{6EE238C9-ACF1-4F95-9EA3-A62053A5782A}"/>
              </a:ext>
            </a:extLst>
          </p:cNvPr>
          <p:cNvSpPr>
            <a:spLocks noGrp="1"/>
          </p:cNvSpPr>
          <p:nvPr>
            <p:ph type="dt" sz="half" idx="10"/>
          </p:nvPr>
        </p:nvSpPr>
        <p:spPr/>
        <p:txBody>
          <a:bodyPr/>
          <a:lstStyle/>
          <a:p>
            <a:pPr lvl="0"/>
            <a:fld id="{0656C1F0-6261-4EA9-8B62-5ED73AF52269}" type="datetime1">
              <a:rPr lang="pt-BR" smtClean="0"/>
              <a:t>03/06/2024</a:t>
            </a:fld>
            <a:endParaRPr lang="en-US"/>
          </a:p>
        </p:txBody>
      </p:sp>
      <p:sp>
        <p:nvSpPr>
          <p:cNvPr id="4" name="Marcador de Posição do Número do Diapositivo 3">
            <a:extLst>
              <a:ext uri="{FF2B5EF4-FFF2-40B4-BE49-F238E27FC236}">
                <a16:creationId xmlns:a16="http://schemas.microsoft.com/office/drawing/2014/main" id="{381C0485-B4FF-47E3-94AC-CC96D953F464}"/>
              </a:ext>
            </a:extLst>
          </p:cNvPr>
          <p:cNvSpPr>
            <a:spLocks noGrp="1"/>
          </p:cNvSpPr>
          <p:nvPr>
            <p:ph type="sldNum" sz="quarter" idx="12"/>
          </p:nvPr>
        </p:nvSpPr>
        <p:spPr/>
        <p:txBody>
          <a:bodyPr/>
          <a:lstStyle/>
          <a:p>
            <a:pPr lvl="0"/>
            <a:fld id="{8BA0E2AD-477F-47F7-A985-6BED10354003}" type="slidenum">
              <a:rPr lang="en-GB" smtClean="0"/>
              <a:t>19</a:t>
            </a:fld>
            <a:endParaRPr lang="en-GB" dirty="0"/>
          </a:p>
        </p:txBody>
      </p:sp>
      <p:sp>
        <p:nvSpPr>
          <p:cNvPr id="5" name="Título 4">
            <a:extLst>
              <a:ext uri="{FF2B5EF4-FFF2-40B4-BE49-F238E27FC236}">
                <a16:creationId xmlns:a16="http://schemas.microsoft.com/office/drawing/2014/main" id="{719429F9-F744-4508-B03F-8D0E2879436E}"/>
              </a:ext>
            </a:extLst>
          </p:cNvPr>
          <p:cNvSpPr>
            <a:spLocks noGrp="1"/>
          </p:cNvSpPr>
          <p:nvPr>
            <p:ph type="title"/>
          </p:nvPr>
        </p:nvSpPr>
        <p:spPr/>
        <p:txBody>
          <a:bodyPr/>
          <a:lstStyle/>
          <a:p>
            <a:r>
              <a:rPr lang="pt-PT" dirty="0" err="1"/>
              <a:t>Correlation</a:t>
            </a:r>
            <a:endParaRPr lang="pt-PT" dirty="0"/>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51D9DB26-9F53-4B09-9C51-787607A4E7FD}"/>
                  </a:ext>
                </a:extLst>
              </p:cNvPr>
              <p:cNvSpPr txBox="1"/>
              <p:nvPr/>
            </p:nvSpPr>
            <p:spPr>
              <a:xfrm>
                <a:off x="3792046" y="3381590"/>
                <a:ext cx="3149837" cy="8585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PT" sz="2400" b="1" i="1" smtClean="0">
                          <a:solidFill>
                            <a:schemeClr val="accent5">
                              <a:lumMod val="75000"/>
                            </a:schemeClr>
                          </a:solidFill>
                          <a:latin typeface="Cambria Math" panose="02040503050406030204" pitchFamily="18" charset="0"/>
                        </a:rPr>
                        <m:t>𝒓</m:t>
                      </m:r>
                      <m:r>
                        <a:rPr lang="en-US" sz="2400" b="1" i="1" smtClean="0">
                          <a:solidFill>
                            <a:schemeClr val="accent5">
                              <a:lumMod val="75000"/>
                            </a:schemeClr>
                          </a:solidFill>
                          <a:latin typeface="Cambria Math" panose="02040503050406030204" pitchFamily="18" charset="0"/>
                        </a:rPr>
                        <m:t>=</m:t>
                      </m:r>
                      <m:f>
                        <m:fPr>
                          <m:ctrlPr>
                            <a:rPr lang="en-US" sz="2400" b="1" i="1" smtClean="0">
                              <a:solidFill>
                                <a:schemeClr val="accent5">
                                  <a:lumMod val="75000"/>
                                </a:schemeClr>
                              </a:solidFill>
                              <a:latin typeface="Cambria Math" panose="02040503050406030204" pitchFamily="18" charset="0"/>
                            </a:rPr>
                          </m:ctrlPr>
                        </m:fPr>
                        <m:num>
                          <m:r>
                            <a:rPr lang="pt-PT" sz="2400" b="1" i="1" smtClean="0">
                              <a:solidFill>
                                <a:schemeClr val="accent5">
                                  <a:lumMod val="75000"/>
                                </a:schemeClr>
                              </a:solidFill>
                              <a:latin typeface="Cambria Math" panose="02040503050406030204" pitchFamily="18" charset="0"/>
                            </a:rPr>
                            <m:t>𝒄𝒐𝒗</m:t>
                          </m:r>
                          <m:r>
                            <a:rPr lang="pt-PT" sz="2400" b="1" i="1" smtClean="0">
                              <a:solidFill>
                                <a:schemeClr val="accent5">
                                  <a:lumMod val="75000"/>
                                </a:schemeClr>
                              </a:solidFill>
                              <a:latin typeface="Cambria Math" panose="02040503050406030204" pitchFamily="18" charset="0"/>
                            </a:rPr>
                            <m:t> (</m:t>
                          </m:r>
                          <m:r>
                            <a:rPr lang="pt-PT" sz="2400" b="1" i="1" smtClean="0">
                              <a:solidFill>
                                <a:schemeClr val="accent5">
                                  <a:lumMod val="75000"/>
                                </a:schemeClr>
                              </a:solidFill>
                              <a:latin typeface="Cambria Math" panose="02040503050406030204" pitchFamily="18" charset="0"/>
                            </a:rPr>
                            <m:t>𝑿</m:t>
                          </m:r>
                          <m:r>
                            <a:rPr lang="pt-PT" sz="2400" b="1" i="1" smtClean="0">
                              <a:solidFill>
                                <a:schemeClr val="accent5">
                                  <a:lumMod val="75000"/>
                                </a:schemeClr>
                              </a:solidFill>
                              <a:latin typeface="Cambria Math" panose="02040503050406030204" pitchFamily="18" charset="0"/>
                            </a:rPr>
                            <m:t>,</m:t>
                          </m:r>
                          <m:r>
                            <a:rPr lang="pt-PT" sz="2400" b="1" i="1" smtClean="0">
                              <a:solidFill>
                                <a:schemeClr val="accent5">
                                  <a:lumMod val="75000"/>
                                </a:schemeClr>
                              </a:solidFill>
                              <a:latin typeface="Cambria Math" panose="02040503050406030204" pitchFamily="18" charset="0"/>
                            </a:rPr>
                            <m:t>𝒀</m:t>
                          </m:r>
                          <m:r>
                            <a:rPr lang="pt-PT" sz="2400" b="1" i="1" smtClean="0">
                              <a:solidFill>
                                <a:schemeClr val="accent5">
                                  <a:lumMod val="75000"/>
                                </a:schemeClr>
                              </a:solidFill>
                              <a:latin typeface="Cambria Math" panose="02040503050406030204" pitchFamily="18" charset="0"/>
                            </a:rPr>
                            <m:t>)</m:t>
                          </m:r>
                        </m:num>
                        <m:den>
                          <m:rad>
                            <m:radPr>
                              <m:degHide m:val="on"/>
                              <m:ctrlPr>
                                <a:rPr lang="en-US" sz="2400" b="1" i="1" smtClean="0">
                                  <a:solidFill>
                                    <a:schemeClr val="accent5">
                                      <a:lumMod val="75000"/>
                                    </a:schemeClr>
                                  </a:solidFill>
                                  <a:latin typeface="Cambria Math" panose="02040503050406030204" pitchFamily="18" charset="0"/>
                                </a:rPr>
                              </m:ctrlPr>
                            </m:radPr>
                            <m:deg/>
                            <m:e>
                              <m:r>
                                <a:rPr lang="pt-PT" sz="2400" b="1" i="1" smtClean="0">
                                  <a:solidFill>
                                    <a:schemeClr val="accent5">
                                      <a:lumMod val="75000"/>
                                    </a:schemeClr>
                                  </a:solidFill>
                                  <a:latin typeface="Cambria Math" panose="02040503050406030204" pitchFamily="18" charset="0"/>
                                </a:rPr>
                                <m:t>𝒗𝒂𝒓</m:t>
                              </m:r>
                              <m:d>
                                <m:dPr>
                                  <m:ctrlPr>
                                    <a:rPr lang="pt-PT" sz="2400" b="1" i="1" smtClean="0">
                                      <a:solidFill>
                                        <a:schemeClr val="accent5">
                                          <a:lumMod val="75000"/>
                                        </a:schemeClr>
                                      </a:solidFill>
                                      <a:latin typeface="Cambria Math" panose="02040503050406030204" pitchFamily="18" charset="0"/>
                                    </a:rPr>
                                  </m:ctrlPr>
                                </m:dPr>
                                <m:e>
                                  <m:r>
                                    <a:rPr lang="pt-PT" sz="2400" b="1" i="1" smtClean="0">
                                      <a:solidFill>
                                        <a:schemeClr val="accent5">
                                          <a:lumMod val="75000"/>
                                        </a:schemeClr>
                                      </a:solidFill>
                                      <a:latin typeface="Cambria Math" panose="02040503050406030204" pitchFamily="18" charset="0"/>
                                    </a:rPr>
                                    <m:t>𝑿</m:t>
                                  </m:r>
                                </m:e>
                              </m:d>
                              <m:r>
                                <a:rPr lang="pt-PT" sz="2400" b="1" i="1" smtClean="0">
                                  <a:solidFill>
                                    <a:schemeClr val="accent5">
                                      <a:lumMod val="75000"/>
                                    </a:schemeClr>
                                  </a:solidFill>
                                  <a:latin typeface="Cambria Math" panose="02040503050406030204" pitchFamily="18" charset="0"/>
                                </a:rPr>
                                <m:t>∗</m:t>
                              </m:r>
                              <m:r>
                                <a:rPr lang="pt-PT" sz="2400" b="1" i="1" smtClean="0">
                                  <a:solidFill>
                                    <a:schemeClr val="accent5">
                                      <a:lumMod val="75000"/>
                                    </a:schemeClr>
                                  </a:solidFill>
                                  <a:latin typeface="Cambria Math" panose="02040503050406030204" pitchFamily="18" charset="0"/>
                                </a:rPr>
                                <m:t>𝒗𝒂𝒓</m:t>
                              </m:r>
                              <m:r>
                                <a:rPr lang="pt-PT" sz="2400" b="1" i="1" smtClean="0">
                                  <a:solidFill>
                                    <a:schemeClr val="accent5">
                                      <a:lumMod val="75000"/>
                                    </a:schemeClr>
                                  </a:solidFill>
                                  <a:latin typeface="Cambria Math" panose="02040503050406030204" pitchFamily="18" charset="0"/>
                                </a:rPr>
                                <m:t>(</m:t>
                              </m:r>
                              <m:r>
                                <a:rPr lang="pt-PT" sz="2400" b="1" i="1" smtClean="0">
                                  <a:solidFill>
                                    <a:schemeClr val="accent5">
                                      <a:lumMod val="75000"/>
                                    </a:schemeClr>
                                  </a:solidFill>
                                  <a:latin typeface="Cambria Math" panose="02040503050406030204" pitchFamily="18" charset="0"/>
                                </a:rPr>
                                <m:t>𝒀</m:t>
                              </m:r>
                              <m:r>
                                <a:rPr lang="pt-PT" sz="2400" b="1" i="1" smtClean="0">
                                  <a:solidFill>
                                    <a:schemeClr val="accent5">
                                      <a:lumMod val="75000"/>
                                    </a:schemeClr>
                                  </a:solidFill>
                                  <a:latin typeface="Cambria Math" panose="02040503050406030204" pitchFamily="18" charset="0"/>
                                </a:rPr>
                                <m:t>)</m:t>
                              </m:r>
                            </m:e>
                          </m:rad>
                        </m:den>
                      </m:f>
                    </m:oMath>
                  </m:oMathPara>
                </a14:m>
                <a:endParaRPr lang="pt-PT" sz="2400" b="1" dirty="0">
                  <a:solidFill>
                    <a:schemeClr val="accent5">
                      <a:lumMod val="75000"/>
                    </a:schemeClr>
                  </a:solidFill>
                </a:endParaRPr>
              </a:p>
            </p:txBody>
          </p:sp>
        </mc:Choice>
        <mc:Fallback xmlns="">
          <p:sp>
            <p:nvSpPr>
              <p:cNvPr id="8" name="CaixaDeTexto 7">
                <a:extLst>
                  <a:ext uri="{FF2B5EF4-FFF2-40B4-BE49-F238E27FC236}">
                    <a16:creationId xmlns:a16="http://schemas.microsoft.com/office/drawing/2014/main" id="{51D9DB26-9F53-4B09-9C51-787607A4E7FD}"/>
                  </a:ext>
                </a:extLst>
              </p:cNvPr>
              <p:cNvSpPr txBox="1">
                <a:spLocks noRot="1" noChangeAspect="1" noMove="1" noResize="1" noEditPoints="1" noAdjustHandles="1" noChangeArrowheads="1" noChangeShapeType="1" noTextEdit="1"/>
              </p:cNvSpPr>
              <p:nvPr/>
            </p:nvSpPr>
            <p:spPr>
              <a:xfrm>
                <a:off x="3792046" y="3381590"/>
                <a:ext cx="3149837" cy="858505"/>
              </a:xfrm>
              <a:prstGeom prst="rect">
                <a:avLst/>
              </a:prstGeom>
              <a:blipFill>
                <a:blip r:embed="rId2"/>
                <a:stretch>
                  <a:fillRect/>
                </a:stretch>
              </a:blipFill>
            </p:spPr>
            <p:txBody>
              <a:bodyPr/>
              <a:lstStyle/>
              <a:p>
                <a:r>
                  <a:rPr lang="pt-PT">
                    <a:noFill/>
                  </a:rPr>
                  <a:t> </a:t>
                </a:r>
              </a:p>
            </p:txBody>
          </p:sp>
        </mc:Fallback>
      </mc:AlternateContent>
      <p:sp>
        <p:nvSpPr>
          <p:cNvPr id="25" name="CaixaDeTexto 24">
            <a:extLst>
              <a:ext uri="{FF2B5EF4-FFF2-40B4-BE49-F238E27FC236}">
                <a16:creationId xmlns:a16="http://schemas.microsoft.com/office/drawing/2014/main" id="{F8C48230-B46C-430F-8D9C-163715AC83BD}"/>
              </a:ext>
            </a:extLst>
          </p:cNvPr>
          <p:cNvSpPr txBox="1"/>
          <p:nvPr/>
        </p:nvSpPr>
        <p:spPr>
          <a:xfrm>
            <a:off x="7042959" y="2851090"/>
            <a:ext cx="3135282" cy="400110"/>
          </a:xfrm>
          <a:prstGeom prst="rect">
            <a:avLst/>
          </a:prstGeom>
          <a:noFill/>
        </p:spPr>
        <p:txBody>
          <a:bodyPr wrap="none" rtlCol="0">
            <a:spAutoFit/>
          </a:bodyPr>
          <a:lstStyle/>
          <a:p>
            <a:r>
              <a:rPr lang="pt-PT" sz="2000" dirty="0" err="1">
                <a:solidFill>
                  <a:schemeClr val="accent5">
                    <a:lumMod val="75000"/>
                  </a:schemeClr>
                </a:solidFill>
              </a:rPr>
              <a:t>Covariance</a:t>
            </a:r>
            <a:r>
              <a:rPr lang="pt-PT" sz="2000" dirty="0">
                <a:solidFill>
                  <a:schemeClr val="accent5">
                    <a:lumMod val="75000"/>
                  </a:schemeClr>
                </a:solidFill>
              </a:rPr>
              <a:t> </a:t>
            </a:r>
            <a:r>
              <a:rPr lang="pt-PT" sz="2000" dirty="0" err="1">
                <a:solidFill>
                  <a:schemeClr val="accent5">
                    <a:lumMod val="75000"/>
                  </a:schemeClr>
                </a:solidFill>
              </a:rPr>
              <a:t>between</a:t>
            </a:r>
            <a:r>
              <a:rPr lang="pt-PT" sz="2000" dirty="0">
                <a:solidFill>
                  <a:schemeClr val="accent5">
                    <a:lumMod val="75000"/>
                  </a:schemeClr>
                </a:solidFill>
              </a:rPr>
              <a:t> X </a:t>
            </a:r>
            <a:r>
              <a:rPr lang="pt-PT" sz="2000" dirty="0" err="1">
                <a:solidFill>
                  <a:schemeClr val="accent5">
                    <a:lumMod val="75000"/>
                  </a:schemeClr>
                </a:solidFill>
              </a:rPr>
              <a:t>and</a:t>
            </a:r>
            <a:r>
              <a:rPr lang="pt-PT" sz="2000" dirty="0">
                <a:solidFill>
                  <a:schemeClr val="accent5">
                    <a:lumMod val="75000"/>
                  </a:schemeClr>
                </a:solidFill>
              </a:rPr>
              <a:t> Y</a:t>
            </a:r>
          </a:p>
        </p:txBody>
      </p:sp>
      <p:sp>
        <p:nvSpPr>
          <p:cNvPr id="32" name="CaixaDeTexto 31">
            <a:extLst>
              <a:ext uri="{FF2B5EF4-FFF2-40B4-BE49-F238E27FC236}">
                <a16:creationId xmlns:a16="http://schemas.microsoft.com/office/drawing/2014/main" id="{D5BD2B1C-2BBD-4EAE-BBCF-639358938F08}"/>
              </a:ext>
            </a:extLst>
          </p:cNvPr>
          <p:cNvSpPr txBox="1"/>
          <p:nvPr/>
        </p:nvSpPr>
        <p:spPr>
          <a:xfrm>
            <a:off x="7042959" y="4448145"/>
            <a:ext cx="2178930" cy="400110"/>
          </a:xfrm>
          <a:prstGeom prst="rect">
            <a:avLst/>
          </a:prstGeom>
          <a:noFill/>
        </p:spPr>
        <p:txBody>
          <a:bodyPr wrap="none" rtlCol="0">
            <a:spAutoFit/>
          </a:bodyPr>
          <a:lstStyle/>
          <a:p>
            <a:r>
              <a:rPr lang="pt-PT" sz="2000" dirty="0" err="1">
                <a:solidFill>
                  <a:schemeClr val="accent5">
                    <a:lumMod val="75000"/>
                  </a:schemeClr>
                </a:solidFill>
              </a:rPr>
              <a:t>Variance</a:t>
            </a:r>
            <a:r>
              <a:rPr lang="pt-PT" sz="2000" dirty="0">
                <a:solidFill>
                  <a:schemeClr val="accent5">
                    <a:lumMod val="75000"/>
                  </a:schemeClr>
                </a:solidFill>
              </a:rPr>
              <a:t> </a:t>
            </a:r>
            <a:r>
              <a:rPr lang="pt-PT" sz="2000" dirty="0" err="1">
                <a:solidFill>
                  <a:schemeClr val="accent5">
                    <a:lumMod val="75000"/>
                  </a:schemeClr>
                </a:solidFill>
              </a:rPr>
              <a:t>of</a:t>
            </a:r>
            <a:r>
              <a:rPr lang="pt-PT" sz="2000" dirty="0">
                <a:solidFill>
                  <a:schemeClr val="accent5">
                    <a:lumMod val="75000"/>
                  </a:schemeClr>
                </a:solidFill>
              </a:rPr>
              <a:t> X </a:t>
            </a:r>
            <a:r>
              <a:rPr lang="pt-PT" sz="2000" dirty="0" err="1">
                <a:solidFill>
                  <a:schemeClr val="accent5">
                    <a:lumMod val="75000"/>
                  </a:schemeClr>
                </a:solidFill>
              </a:rPr>
              <a:t>and</a:t>
            </a:r>
            <a:r>
              <a:rPr lang="pt-PT" sz="2000" dirty="0">
                <a:solidFill>
                  <a:schemeClr val="accent5">
                    <a:lumMod val="75000"/>
                  </a:schemeClr>
                </a:solidFill>
              </a:rPr>
              <a:t> Y</a:t>
            </a:r>
          </a:p>
        </p:txBody>
      </p:sp>
      <p:cxnSp>
        <p:nvCxnSpPr>
          <p:cNvPr id="48" name="Conexão reta unidirecional 47">
            <a:extLst>
              <a:ext uri="{FF2B5EF4-FFF2-40B4-BE49-F238E27FC236}">
                <a16:creationId xmlns:a16="http://schemas.microsoft.com/office/drawing/2014/main" id="{4FC8DEE3-AD89-41FB-A890-8679837A08AD}"/>
              </a:ext>
            </a:extLst>
          </p:cNvPr>
          <p:cNvCxnSpPr/>
          <p:nvPr/>
        </p:nvCxnSpPr>
        <p:spPr>
          <a:xfrm flipV="1">
            <a:off x="6375400" y="3200400"/>
            <a:ext cx="566483" cy="3429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exão reta unidirecional 49">
            <a:extLst>
              <a:ext uri="{FF2B5EF4-FFF2-40B4-BE49-F238E27FC236}">
                <a16:creationId xmlns:a16="http://schemas.microsoft.com/office/drawing/2014/main" id="{2653E822-1FCD-46FE-A51C-87B0A19CA68D}"/>
              </a:ext>
            </a:extLst>
          </p:cNvPr>
          <p:cNvCxnSpPr>
            <a:cxnSpLocks/>
          </p:cNvCxnSpPr>
          <p:nvPr/>
        </p:nvCxnSpPr>
        <p:spPr>
          <a:xfrm>
            <a:off x="6451599" y="4229216"/>
            <a:ext cx="490284" cy="4189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2132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01F5A63-8C44-4D5A-9989-8D3ECE00C389}"/>
              </a:ext>
            </a:extLst>
          </p:cNvPr>
          <p:cNvSpPr>
            <a:spLocks noGrp="1"/>
          </p:cNvSpPr>
          <p:nvPr>
            <p:ph type="dt" sz="half" idx="10"/>
          </p:nvPr>
        </p:nvSpPr>
        <p:spPr/>
        <p:txBody>
          <a:bodyPr/>
          <a:lstStyle/>
          <a:p>
            <a:pPr lvl="0"/>
            <a:fld id="{0656C1F0-6261-4EA9-8B62-5ED73AF52269}" type="datetime1">
              <a:rPr lang="pt-BR" smtClean="0"/>
              <a:t>03/06/2024</a:t>
            </a:fld>
            <a:endParaRPr lang="en-US"/>
          </a:p>
        </p:txBody>
      </p:sp>
      <p:sp>
        <p:nvSpPr>
          <p:cNvPr id="4" name="Slide Number Placeholder 3">
            <a:extLst>
              <a:ext uri="{FF2B5EF4-FFF2-40B4-BE49-F238E27FC236}">
                <a16:creationId xmlns:a16="http://schemas.microsoft.com/office/drawing/2014/main" id="{8207F8D1-E6D3-4C0E-9EF2-8A0A8019CFF8}"/>
              </a:ext>
            </a:extLst>
          </p:cNvPr>
          <p:cNvSpPr>
            <a:spLocks noGrp="1"/>
          </p:cNvSpPr>
          <p:nvPr>
            <p:ph type="sldNum" sz="quarter" idx="12"/>
          </p:nvPr>
        </p:nvSpPr>
        <p:spPr/>
        <p:txBody>
          <a:bodyPr/>
          <a:lstStyle/>
          <a:p>
            <a:pPr lvl="0"/>
            <a:fld id="{8BA0E2AD-477F-47F7-A985-6BED10354003}" type="slidenum">
              <a:rPr lang="en-GB" smtClean="0"/>
              <a:t>2</a:t>
            </a:fld>
            <a:endParaRPr lang="en-GB" dirty="0"/>
          </a:p>
        </p:txBody>
      </p:sp>
      <p:sp>
        <p:nvSpPr>
          <p:cNvPr id="5" name="Title 4">
            <a:extLst>
              <a:ext uri="{FF2B5EF4-FFF2-40B4-BE49-F238E27FC236}">
                <a16:creationId xmlns:a16="http://schemas.microsoft.com/office/drawing/2014/main" id="{AA834D6F-C55C-479D-A487-5D9A8BD3CA50}"/>
              </a:ext>
            </a:extLst>
          </p:cNvPr>
          <p:cNvSpPr>
            <a:spLocks noGrp="1"/>
          </p:cNvSpPr>
          <p:nvPr>
            <p:ph type="title"/>
          </p:nvPr>
        </p:nvSpPr>
        <p:spPr>
          <a:xfrm>
            <a:off x="1007532" y="365125"/>
            <a:ext cx="10346267" cy="1325563"/>
          </a:xfrm>
        </p:spPr>
        <p:txBody>
          <a:bodyPr>
            <a:normAutofit/>
          </a:bodyPr>
          <a:lstStyle/>
          <a:p>
            <a:pPr>
              <a:spcAft>
                <a:spcPts val="800"/>
              </a:spcAft>
            </a:pPr>
            <a:r>
              <a:rPr lang="en-US" sz="4000" i="1" dirty="0">
                <a:effectLst>
                  <a:outerShdw blurRad="38100" dist="38100" dir="2700000" algn="tl">
                    <a:srgbClr val="000000">
                      <a:alpha val="43137"/>
                    </a:srgbClr>
                  </a:outerShdw>
                </a:effectLst>
              </a:rPr>
              <a:t>Learn more about the TROPIBIO project</a:t>
            </a:r>
            <a:r>
              <a:rPr lang="pt-PT" sz="4000" i="1" dirty="0">
                <a:effectLst>
                  <a:outerShdw blurRad="38100" dist="38100" dir="2700000" algn="tl">
                    <a:srgbClr val="000000">
                      <a:alpha val="43137"/>
                    </a:srgbClr>
                  </a:outerShdw>
                </a:effectLst>
              </a:rPr>
              <a:t>…</a:t>
            </a:r>
            <a:endParaRPr lang="en-GB" sz="4000" i="1" dirty="0">
              <a:effectLst>
                <a:outerShdw blurRad="38100" dist="38100" dir="2700000" algn="tl">
                  <a:srgbClr val="000000">
                    <a:alpha val="43137"/>
                  </a:srgbClr>
                </a:outerShdw>
              </a:effectLst>
            </a:endParaRPr>
          </a:p>
        </p:txBody>
      </p:sp>
      <p:grpSp>
        <p:nvGrpSpPr>
          <p:cNvPr id="25" name="Group 24">
            <a:extLst>
              <a:ext uri="{FF2B5EF4-FFF2-40B4-BE49-F238E27FC236}">
                <a16:creationId xmlns:a16="http://schemas.microsoft.com/office/drawing/2014/main" id="{E01E56F6-DCB6-4482-BAC1-69D4EBF3663A}"/>
              </a:ext>
            </a:extLst>
          </p:cNvPr>
          <p:cNvGrpSpPr/>
          <p:nvPr/>
        </p:nvGrpSpPr>
        <p:grpSpPr>
          <a:xfrm>
            <a:off x="1222082" y="2006708"/>
            <a:ext cx="8069696" cy="2116416"/>
            <a:chOff x="1046594" y="2006708"/>
            <a:chExt cx="8069696" cy="2116416"/>
          </a:xfrm>
        </p:grpSpPr>
        <p:pic>
          <p:nvPicPr>
            <p:cNvPr id="35" name="Imagem 21">
              <a:extLst>
                <a:ext uri="{FF2B5EF4-FFF2-40B4-BE49-F238E27FC236}">
                  <a16:creationId xmlns:a16="http://schemas.microsoft.com/office/drawing/2014/main" id="{BA2597B1-5927-4797-97F7-F282234263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594" y="3156425"/>
              <a:ext cx="396000" cy="396000"/>
            </a:xfrm>
            <a:prstGeom prst="rect">
              <a:avLst/>
            </a:prstGeom>
          </p:spPr>
        </p:pic>
        <p:pic>
          <p:nvPicPr>
            <p:cNvPr id="1048" name="Picture 24" descr="Twitter Logo: valor, história, PNG">
              <a:extLst>
                <a:ext uri="{FF2B5EF4-FFF2-40B4-BE49-F238E27FC236}">
                  <a16:creationId xmlns:a16="http://schemas.microsoft.com/office/drawing/2014/main" id="{E0AF98FA-73BB-4FDD-90D3-FE72AE0368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594" y="3743760"/>
              <a:ext cx="612000" cy="34425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9EEBFECF-5BF7-42BB-AB1C-570280A62A8C}"/>
                </a:ext>
              </a:extLst>
            </p:cNvPr>
            <p:cNvPicPr>
              <a:picLocks noChangeAspect="1"/>
            </p:cNvPicPr>
            <p:nvPr/>
          </p:nvPicPr>
          <p:blipFill rotWithShape="1">
            <a:blip r:embed="rId4">
              <a:extLst>
                <a:ext uri="{28A0092B-C50C-407E-A947-70E740481C1C}">
                  <a14:useLocalDpi xmlns:a14="http://schemas.microsoft.com/office/drawing/2010/main" val="0"/>
                </a:ext>
              </a:extLst>
            </a:blip>
            <a:srcRect r="94423" b="90567"/>
            <a:stretch/>
          </p:blipFill>
          <p:spPr>
            <a:xfrm>
              <a:off x="1065843" y="2006708"/>
              <a:ext cx="540000" cy="513729"/>
            </a:xfrm>
            <a:prstGeom prst="rect">
              <a:avLst/>
            </a:prstGeom>
          </p:spPr>
        </p:pic>
        <p:sp>
          <p:nvSpPr>
            <p:cNvPr id="24" name="TextBox 23">
              <a:extLst>
                <a:ext uri="{FF2B5EF4-FFF2-40B4-BE49-F238E27FC236}">
                  <a16:creationId xmlns:a16="http://schemas.microsoft.com/office/drawing/2014/main" id="{6B97A6A3-570C-4099-A107-675CDF004DFE}"/>
                </a:ext>
              </a:extLst>
            </p:cNvPr>
            <p:cNvSpPr txBox="1"/>
            <p:nvPr/>
          </p:nvSpPr>
          <p:spPr>
            <a:xfrm>
              <a:off x="1791853" y="2091799"/>
              <a:ext cx="7324437" cy="2031325"/>
            </a:xfrm>
            <a:prstGeom prst="rect">
              <a:avLst/>
            </a:prstGeom>
            <a:noFill/>
          </p:spPr>
          <p:txBody>
            <a:bodyPr wrap="square" rtlCol="0">
              <a:spAutoFit/>
            </a:bodyPr>
            <a:lstStyle/>
            <a:p>
              <a:r>
                <a:rPr lang="pt-PT"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https://cibio-tropibio.pt/en/</a:t>
              </a:r>
              <a:endParaRPr lang="pt-PT"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endParaRPr>
            </a:p>
            <a:p>
              <a:endParaRPr lang="pt-PT" u="sng" dirty="0">
                <a:solidFill>
                  <a:srgbClr val="0563C1"/>
                </a:solidFill>
                <a:latin typeface="Calibri" panose="020F0502020204030204" pitchFamily="34" charset="0"/>
                <a:cs typeface="Times New Roman" panose="02020603050405020304" pitchFamily="18" charset="0"/>
              </a:endParaRPr>
            </a:p>
            <a:p>
              <a:r>
                <a:rPr lang="pt-PT"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https://www.facebook.com/TROPIcal.BIOdiversity</a:t>
              </a:r>
              <a:endParaRPr lang="pt-PT"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endParaRPr>
            </a:p>
            <a:p>
              <a:endParaRPr lang="pt-PT" u="sng" dirty="0">
                <a:solidFill>
                  <a:srgbClr val="0563C1"/>
                </a:solidFill>
                <a:latin typeface="Calibri" panose="020F0502020204030204" pitchFamily="34" charset="0"/>
                <a:cs typeface="Times New Roman" panose="02020603050405020304" pitchFamily="18" charset="0"/>
              </a:endParaRPr>
            </a:p>
            <a:p>
              <a:r>
                <a:rPr lang="pt-PT"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7"/>
                </a:rPr>
                <a:t>https://www.instagram.com/tropibio21/</a:t>
              </a:r>
              <a:r>
                <a:rPr lang="pt-PT" sz="1800" dirty="0">
                  <a:effectLst/>
                  <a:latin typeface="Calibri" panose="020F0502020204030204" pitchFamily="34" charset="0"/>
                  <a:ea typeface="Calibri" panose="020F0502020204030204" pitchFamily="34" charset="0"/>
                  <a:cs typeface="Times New Roman" panose="02020603050405020304" pitchFamily="18" charset="0"/>
                </a:rPr>
                <a:t> </a:t>
              </a:r>
              <a:endParaRPr lang="pt-PT"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endParaRPr>
            </a:p>
            <a:p>
              <a:endParaRPr lang="pt-PT" u="sng" dirty="0">
                <a:solidFill>
                  <a:srgbClr val="0563C1"/>
                </a:solidFill>
                <a:latin typeface="Calibri" panose="020F0502020204030204" pitchFamily="34" charset="0"/>
                <a:cs typeface="Times New Roman" panose="02020603050405020304" pitchFamily="18" charset="0"/>
              </a:endParaRPr>
            </a:p>
            <a:p>
              <a:r>
                <a:rPr lang="en-GB"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8"/>
                </a:rPr>
                <a:t>https://twitter.com/Tropibio21</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GB" dirty="0"/>
            </a:p>
          </p:txBody>
        </p:sp>
        <p:pic>
          <p:nvPicPr>
            <p:cNvPr id="34" name="Imagem 20">
              <a:extLst>
                <a:ext uri="{FF2B5EF4-FFF2-40B4-BE49-F238E27FC236}">
                  <a16:creationId xmlns:a16="http://schemas.microsoft.com/office/drawing/2014/main" id="{BAFB0BDA-1CC0-4A81-8BDA-AD0E1A32F43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39903" y="2616105"/>
              <a:ext cx="432000" cy="432000"/>
            </a:xfrm>
            <a:prstGeom prst="rect">
              <a:avLst/>
            </a:prstGeom>
          </p:spPr>
        </p:pic>
      </p:grpSp>
    </p:spTree>
    <p:extLst>
      <p:ext uri="{BB962C8B-B14F-4D97-AF65-F5344CB8AC3E}">
        <p14:creationId xmlns:p14="http://schemas.microsoft.com/office/powerpoint/2010/main" val="32325288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a Data 2">
            <a:extLst>
              <a:ext uri="{FF2B5EF4-FFF2-40B4-BE49-F238E27FC236}">
                <a16:creationId xmlns:a16="http://schemas.microsoft.com/office/drawing/2014/main" id="{6EE238C9-ACF1-4F95-9EA3-A62053A5782A}"/>
              </a:ext>
            </a:extLst>
          </p:cNvPr>
          <p:cNvSpPr>
            <a:spLocks noGrp="1"/>
          </p:cNvSpPr>
          <p:nvPr>
            <p:ph type="dt" sz="half" idx="10"/>
          </p:nvPr>
        </p:nvSpPr>
        <p:spPr/>
        <p:txBody>
          <a:bodyPr/>
          <a:lstStyle/>
          <a:p>
            <a:pPr lvl="0"/>
            <a:fld id="{0656C1F0-6261-4EA9-8B62-5ED73AF52269}" type="datetime1">
              <a:rPr lang="pt-BR" smtClean="0"/>
              <a:t>03/06/2024</a:t>
            </a:fld>
            <a:endParaRPr lang="en-US"/>
          </a:p>
        </p:txBody>
      </p:sp>
      <p:sp>
        <p:nvSpPr>
          <p:cNvPr id="4" name="Marcador de Posição do Número do Diapositivo 3">
            <a:extLst>
              <a:ext uri="{FF2B5EF4-FFF2-40B4-BE49-F238E27FC236}">
                <a16:creationId xmlns:a16="http://schemas.microsoft.com/office/drawing/2014/main" id="{381C0485-B4FF-47E3-94AC-CC96D953F464}"/>
              </a:ext>
            </a:extLst>
          </p:cNvPr>
          <p:cNvSpPr>
            <a:spLocks noGrp="1"/>
          </p:cNvSpPr>
          <p:nvPr>
            <p:ph type="sldNum" sz="quarter" idx="12"/>
          </p:nvPr>
        </p:nvSpPr>
        <p:spPr/>
        <p:txBody>
          <a:bodyPr/>
          <a:lstStyle/>
          <a:p>
            <a:pPr lvl="0"/>
            <a:fld id="{8BA0E2AD-477F-47F7-A985-6BED10354003}" type="slidenum">
              <a:rPr lang="en-GB" smtClean="0"/>
              <a:t>20</a:t>
            </a:fld>
            <a:endParaRPr lang="en-GB" dirty="0"/>
          </a:p>
        </p:txBody>
      </p:sp>
      <p:sp>
        <p:nvSpPr>
          <p:cNvPr id="5" name="Título 4">
            <a:extLst>
              <a:ext uri="{FF2B5EF4-FFF2-40B4-BE49-F238E27FC236}">
                <a16:creationId xmlns:a16="http://schemas.microsoft.com/office/drawing/2014/main" id="{719429F9-F744-4508-B03F-8D0E2879436E}"/>
              </a:ext>
            </a:extLst>
          </p:cNvPr>
          <p:cNvSpPr>
            <a:spLocks noGrp="1"/>
          </p:cNvSpPr>
          <p:nvPr>
            <p:ph type="title"/>
          </p:nvPr>
        </p:nvSpPr>
        <p:spPr/>
        <p:txBody>
          <a:bodyPr/>
          <a:lstStyle/>
          <a:p>
            <a:r>
              <a:rPr lang="pt-PT" dirty="0" err="1"/>
              <a:t>Correlation</a:t>
            </a:r>
            <a:endParaRPr lang="pt-PT" dirty="0"/>
          </a:p>
        </p:txBody>
      </p:sp>
      <p:grpSp>
        <p:nvGrpSpPr>
          <p:cNvPr id="12" name="Agrupar 11">
            <a:extLst>
              <a:ext uri="{FF2B5EF4-FFF2-40B4-BE49-F238E27FC236}">
                <a16:creationId xmlns:a16="http://schemas.microsoft.com/office/drawing/2014/main" id="{E187D2EF-919B-4244-8660-BD644602FDE2}"/>
              </a:ext>
            </a:extLst>
          </p:cNvPr>
          <p:cNvGrpSpPr/>
          <p:nvPr/>
        </p:nvGrpSpPr>
        <p:grpSpPr>
          <a:xfrm>
            <a:off x="2707345" y="1631173"/>
            <a:ext cx="6797629" cy="4436308"/>
            <a:chOff x="2570185" y="1713469"/>
            <a:chExt cx="6797629" cy="4436308"/>
          </a:xfrm>
        </p:grpSpPr>
        <p:grpSp>
          <p:nvGrpSpPr>
            <p:cNvPr id="9" name="Agrupar 8">
              <a:extLst>
                <a:ext uri="{FF2B5EF4-FFF2-40B4-BE49-F238E27FC236}">
                  <a16:creationId xmlns:a16="http://schemas.microsoft.com/office/drawing/2014/main" id="{F153EBE8-DD44-4E05-B425-138EA3113A2C}"/>
                </a:ext>
              </a:extLst>
            </p:cNvPr>
            <p:cNvGrpSpPr/>
            <p:nvPr/>
          </p:nvGrpSpPr>
          <p:grpSpPr>
            <a:xfrm>
              <a:off x="2570185" y="1713469"/>
              <a:ext cx="6797629" cy="4250769"/>
              <a:chOff x="2570185" y="1713469"/>
              <a:chExt cx="6797629" cy="4250769"/>
            </a:xfrm>
          </p:grpSpPr>
          <p:pic>
            <p:nvPicPr>
              <p:cNvPr id="7" name="Imagem 6">
                <a:extLst>
                  <a:ext uri="{FF2B5EF4-FFF2-40B4-BE49-F238E27FC236}">
                    <a16:creationId xmlns:a16="http://schemas.microsoft.com/office/drawing/2014/main" id="{1CB48B59-1DD9-4EE8-805F-A0890068D270}"/>
                  </a:ext>
                </a:extLst>
              </p:cNvPr>
              <p:cNvPicPr>
                <a:picLocks noChangeAspect="1"/>
              </p:cNvPicPr>
              <p:nvPr/>
            </p:nvPicPr>
            <p:blipFill rotWithShape="1">
              <a:blip r:embed="rId2"/>
              <a:srcRect t="10189" b="49551"/>
              <a:stretch/>
            </p:blipFill>
            <p:spPr>
              <a:xfrm>
                <a:off x="2570185" y="2082801"/>
                <a:ext cx="6797629" cy="1549400"/>
              </a:xfrm>
              <a:prstGeom prst="rect">
                <a:avLst/>
              </a:prstGeom>
            </p:spPr>
          </p:pic>
          <p:pic>
            <p:nvPicPr>
              <p:cNvPr id="11" name="Imagem 10">
                <a:extLst>
                  <a:ext uri="{FF2B5EF4-FFF2-40B4-BE49-F238E27FC236}">
                    <a16:creationId xmlns:a16="http://schemas.microsoft.com/office/drawing/2014/main" id="{76B46621-1E3A-4777-8E91-FA5C01407705}"/>
                  </a:ext>
                </a:extLst>
              </p:cNvPr>
              <p:cNvPicPr>
                <a:picLocks noChangeAspect="1"/>
              </p:cNvPicPr>
              <p:nvPr/>
            </p:nvPicPr>
            <p:blipFill rotWithShape="1">
              <a:blip r:embed="rId2"/>
              <a:srcRect t="59739" b="1"/>
              <a:stretch/>
            </p:blipFill>
            <p:spPr>
              <a:xfrm>
                <a:off x="2570185" y="4414837"/>
                <a:ext cx="6797629" cy="1549401"/>
              </a:xfrm>
              <a:prstGeom prst="rect">
                <a:avLst/>
              </a:prstGeom>
            </p:spPr>
          </p:pic>
          <p:sp>
            <p:nvSpPr>
              <p:cNvPr id="8" name="CaixaDeTexto 7">
                <a:extLst>
                  <a:ext uri="{FF2B5EF4-FFF2-40B4-BE49-F238E27FC236}">
                    <a16:creationId xmlns:a16="http://schemas.microsoft.com/office/drawing/2014/main" id="{5A8CE6EB-B996-4FEC-9D9A-8FC1963241E5}"/>
                  </a:ext>
                </a:extLst>
              </p:cNvPr>
              <p:cNvSpPr txBox="1"/>
              <p:nvPr/>
            </p:nvSpPr>
            <p:spPr>
              <a:xfrm>
                <a:off x="2679700" y="1713469"/>
                <a:ext cx="6591300" cy="369332"/>
              </a:xfrm>
              <a:prstGeom prst="rect">
                <a:avLst/>
              </a:prstGeom>
              <a:noFill/>
            </p:spPr>
            <p:txBody>
              <a:bodyPr wrap="square" rtlCol="0">
                <a:spAutoFit/>
              </a:bodyPr>
              <a:lstStyle/>
              <a:p>
                <a:r>
                  <a:rPr lang="pt-PT" dirty="0">
                    <a:solidFill>
                      <a:schemeClr val="accent5">
                        <a:lumMod val="75000"/>
                      </a:schemeClr>
                    </a:solidFill>
                  </a:rPr>
                  <a:t>Negative </a:t>
                </a:r>
                <a:r>
                  <a:rPr lang="pt-PT" dirty="0" err="1">
                    <a:solidFill>
                      <a:schemeClr val="accent5">
                        <a:lumMod val="75000"/>
                      </a:schemeClr>
                    </a:solidFill>
                  </a:rPr>
                  <a:t>correlation</a:t>
                </a:r>
                <a:r>
                  <a:rPr lang="pt-PT" dirty="0">
                    <a:solidFill>
                      <a:schemeClr val="accent5">
                        <a:lumMod val="75000"/>
                      </a:schemeClr>
                    </a:solidFill>
                  </a:rPr>
                  <a:t>         Positive </a:t>
                </a:r>
                <a:r>
                  <a:rPr lang="pt-PT" dirty="0" err="1">
                    <a:solidFill>
                      <a:schemeClr val="accent5">
                        <a:lumMod val="75000"/>
                      </a:schemeClr>
                    </a:solidFill>
                  </a:rPr>
                  <a:t>correlation</a:t>
                </a:r>
                <a:r>
                  <a:rPr lang="pt-PT" dirty="0">
                    <a:solidFill>
                      <a:schemeClr val="accent5">
                        <a:lumMod val="75000"/>
                      </a:schemeClr>
                    </a:solidFill>
                  </a:rPr>
                  <a:t>         </a:t>
                </a:r>
                <a:r>
                  <a:rPr lang="pt-PT" dirty="0" err="1">
                    <a:solidFill>
                      <a:schemeClr val="accent5">
                        <a:lumMod val="75000"/>
                      </a:schemeClr>
                    </a:solidFill>
                  </a:rPr>
                  <a:t>Not</a:t>
                </a:r>
                <a:r>
                  <a:rPr lang="pt-PT" dirty="0">
                    <a:solidFill>
                      <a:schemeClr val="accent5">
                        <a:lumMod val="75000"/>
                      </a:schemeClr>
                    </a:solidFill>
                  </a:rPr>
                  <a:t> </a:t>
                </a:r>
                <a:r>
                  <a:rPr lang="pt-PT" dirty="0" err="1">
                    <a:solidFill>
                      <a:schemeClr val="accent5">
                        <a:lumMod val="75000"/>
                      </a:schemeClr>
                    </a:solidFill>
                  </a:rPr>
                  <a:t>correlated</a:t>
                </a:r>
                <a:endParaRPr lang="pt-PT" dirty="0">
                  <a:solidFill>
                    <a:schemeClr val="accent5">
                      <a:lumMod val="75000"/>
                    </a:schemeClr>
                  </a:solidFill>
                </a:endParaRPr>
              </a:p>
            </p:txBody>
          </p:sp>
          <p:sp>
            <p:nvSpPr>
              <p:cNvPr id="14" name="CaixaDeTexto 13">
                <a:extLst>
                  <a:ext uri="{FF2B5EF4-FFF2-40B4-BE49-F238E27FC236}">
                    <a16:creationId xmlns:a16="http://schemas.microsoft.com/office/drawing/2014/main" id="{59798801-AB3E-40AC-BF70-E52B2E2CC1A5}"/>
                  </a:ext>
                </a:extLst>
              </p:cNvPr>
              <p:cNvSpPr txBox="1"/>
              <p:nvPr/>
            </p:nvSpPr>
            <p:spPr>
              <a:xfrm>
                <a:off x="4070349" y="4001533"/>
                <a:ext cx="3797300" cy="369332"/>
              </a:xfrm>
              <a:prstGeom prst="rect">
                <a:avLst/>
              </a:prstGeom>
              <a:noFill/>
            </p:spPr>
            <p:txBody>
              <a:bodyPr wrap="square" rtlCol="0">
                <a:spAutoFit/>
              </a:bodyPr>
              <a:lstStyle/>
              <a:p>
                <a:pPr algn="ctr"/>
                <a:r>
                  <a:rPr lang="pt-PT" dirty="0">
                    <a:solidFill>
                      <a:schemeClr val="accent5">
                        <a:lumMod val="75000"/>
                      </a:schemeClr>
                    </a:solidFill>
                  </a:rPr>
                  <a:t>Non linear </a:t>
                </a:r>
                <a:r>
                  <a:rPr lang="pt-PT" dirty="0" err="1">
                    <a:solidFill>
                      <a:schemeClr val="accent5">
                        <a:lumMod val="75000"/>
                      </a:schemeClr>
                    </a:solidFill>
                  </a:rPr>
                  <a:t>patterns</a:t>
                </a:r>
                <a:endParaRPr lang="pt-PT" dirty="0">
                  <a:solidFill>
                    <a:schemeClr val="accent5">
                      <a:lumMod val="75000"/>
                    </a:schemeClr>
                  </a:solidFill>
                </a:endParaRPr>
              </a:p>
            </p:txBody>
          </p:sp>
        </p:grpSp>
        <p:sp>
          <p:nvSpPr>
            <p:cNvPr id="10" name="CaixaDeTexto 9">
              <a:extLst>
                <a:ext uri="{FF2B5EF4-FFF2-40B4-BE49-F238E27FC236}">
                  <a16:creationId xmlns:a16="http://schemas.microsoft.com/office/drawing/2014/main" id="{CCFC9F2C-4553-43FB-BF98-A49B5AA54CA4}"/>
                </a:ext>
              </a:extLst>
            </p:cNvPr>
            <p:cNvSpPr txBox="1"/>
            <p:nvPr/>
          </p:nvSpPr>
          <p:spPr>
            <a:xfrm>
              <a:off x="2590800" y="5842000"/>
              <a:ext cx="6578600" cy="307777"/>
            </a:xfrm>
            <a:prstGeom prst="rect">
              <a:avLst/>
            </a:prstGeom>
            <a:noFill/>
          </p:spPr>
          <p:txBody>
            <a:bodyPr wrap="square" rtlCol="0">
              <a:spAutoFit/>
            </a:bodyPr>
            <a:lstStyle/>
            <a:p>
              <a:pPr algn="ctr"/>
              <a:r>
                <a:rPr lang="pt-PT" sz="1400" dirty="0" err="1"/>
                <a:t>Adapted</a:t>
              </a:r>
              <a:r>
                <a:rPr lang="pt-PT" sz="1400" dirty="0"/>
                <a:t> </a:t>
              </a:r>
              <a:r>
                <a:rPr lang="pt-PT" sz="1400" dirty="0" err="1"/>
                <a:t>from</a:t>
              </a:r>
              <a:r>
                <a:rPr lang="pt-PT" sz="1400" dirty="0"/>
                <a:t> </a:t>
              </a:r>
              <a:r>
                <a:rPr lang="pt-PT" sz="1400" dirty="0" err="1"/>
                <a:t>the</a:t>
              </a:r>
              <a:r>
                <a:rPr lang="pt-PT" sz="1400" dirty="0"/>
                <a:t> </a:t>
              </a:r>
              <a:r>
                <a:rPr lang="pt-PT" sz="1400" dirty="0" err="1"/>
                <a:t>book</a:t>
              </a:r>
              <a:r>
                <a:rPr lang="pt-PT" sz="1400" dirty="0"/>
                <a:t> “</a:t>
              </a:r>
              <a:r>
                <a:rPr lang="pt-PT" sz="1400" i="1" dirty="0"/>
                <a:t>Análises ecológicas no R”</a:t>
              </a:r>
            </a:p>
          </p:txBody>
        </p:sp>
      </p:grpSp>
    </p:spTree>
    <p:extLst>
      <p:ext uri="{BB962C8B-B14F-4D97-AF65-F5344CB8AC3E}">
        <p14:creationId xmlns:p14="http://schemas.microsoft.com/office/powerpoint/2010/main" val="22304895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The latitudinal biodiversity gradient through deep time - ScienceDirect">
            <a:extLst>
              <a:ext uri="{FF2B5EF4-FFF2-40B4-BE49-F238E27FC236}">
                <a16:creationId xmlns:a16="http://schemas.microsoft.com/office/drawing/2014/main" id="{6CBEC553-C9A2-4AA0-9F52-E31B95021B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150" y="0"/>
            <a:ext cx="12940917" cy="7092000"/>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Posição da Data 2">
            <a:extLst>
              <a:ext uri="{FF2B5EF4-FFF2-40B4-BE49-F238E27FC236}">
                <a16:creationId xmlns:a16="http://schemas.microsoft.com/office/drawing/2014/main" id="{491E1B2A-27BF-4F60-95FC-D072922956B9}"/>
              </a:ext>
            </a:extLst>
          </p:cNvPr>
          <p:cNvSpPr>
            <a:spLocks noGrp="1"/>
          </p:cNvSpPr>
          <p:nvPr>
            <p:ph type="dt" sz="half" idx="10"/>
          </p:nvPr>
        </p:nvSpPr>
        <p:spPr/>
        <p:txBody>
          <a:bodyPr/>
          <a:lstStyle/>
          <a:p>
            <a:pPr lvl="0"/>
            <a:fld id="{0656C1F0-6261-4EA9-8B62-5ED73AF52269}" type="datetime1">
              <a:rPr lang="pt-BR" smtClean="0"/>
              <a:t>03/06/2024</a:t>
            </a:fld>
            <a:endParaRPr lang="en-US" dirty="0"/>
          </a:p>
        </p:txBody>
      </p:sp>
      <p:sp>
        <p:nvSpPr>
          <p:cNvPr id="4" name="Marcador de Posição do Número do Diapositivo 3">
            <a:extLst>
              <a:ext uri="{FF2B5EF4-FFF2-40B4-BE49-F238E27FC236}">
                <a16:creationId xmlns:a16="http://schemas.microsoft.com/office/drawing/2014/main" id="{702C4FB6-D6E8-4567-A1F9-3607523A3B8E}"/>
              </a:ext>
            </a:extLst>
          </p:cNvPr>
          <p:cNvSpPr>
            <a:spLocks noGrp="1"/>
          </p:cNvSpPr>
          <p:nvPr>
            <p:ph type="sldNum" sz="quarter" idx="12"/>
          </p:nvPr>
        </p:nvSpPr>
        <p:spPr/>
        <p:txBody>
          <a:bodyPr/>
          <a:lstStyle/>
          <a:p>
            <a:pPr lvl="0"/>
            <a:fld id="{8BA0E2AD-477F-47F7-A985-6BED10354003}" type="slidenum">
              <a:rPr lang="en-GB" smtClean="0"/>
              <a:t>21</a:t>
            </a:fld>
            <a:endParaRPr lang="en-GB" dirty="0"/>
          </a:p>
        </p:txBody>
      </p:sp>
      <p:sp>
        <p:nvSpPr>
          <p:cNvPr id="6" name="CaixaDeTexto 5">
            <a:extLst>
              <a:ext uri="{FF2B5EF4-FFF2-40B4-BE49-F238E27FC236}">
                <a16:creationId xmlns:a16="http://schemas.microsoft.com/office/drawing/2014/main" id="{18749794-2854-441B-A017-98272CE84914}"/>
              </a:ext>
            </a:extLst>
          </p:cNvPr>
          <p:cNvSpPr txBox="1"/>
          <p:nvPr/>
        </p:nvSpPr>
        <p:spPr>
          <a:xfrm>
            <a:off x="87549" y="213485"/>
            <a:ext cx="1292341" cy="246221"/>
          </a:xfrm>
          <a:prstGeom prst="rect">
            <a:avLst/>
          </a:prstGeom>
          <a:noFill/>
        </p:spPr>
        <p:txBody>
          <a:bodyPr wrap="none" rtlCol="0">
            <a:spAutoFit/>
          </a:bodyPr>
          <a:lstStyle/>
          <a:p>
            <a:r>
              <a:rPr lang="pt-PT" sz="1000" dirty="0" err="1">
                <a:solidFill>
                  <a:schemeClr val="bg1"/>
                </a:solidFill>
              </a:rPr>
              <a:t>Mannion</a:t>
            </a:r>
            <a:r>
              <a:rPr lang="pt-PT" sz="1000" dirty="0">
                <a:solidFill>
                  <a:schemeClr val="bg1"/>
                </a:solidFill>
              </a:rPr>
              <a:t> </a:t>
            </a:r>
            <a:r>
              <a:rPr lang="pt-PT" sz="1000" dirty="0" err="1">
                <a:solidFill>
                  <a:schemeClr val="bg1"/>
                </a:solidFill>
              </a:rPr>
              <a:t>et</a:t>
            </a:r>
            <a:r>
              <a:rPr lang="pt-PT" sz="1000" dirty="0">
                <a:solidFill>
                  <a:schemeClr val="bg1"/>
                </a:solidFill>
              </a:rPr>
              <a:t> al., 2014 </a:t>
            </a:r>
          </a:p>
        </p:txBody>
      </p:sp>
      <p:grpSp>
        <p:nvGrpSpPr>
          <p:cNvPr id="17" name="Agrupar 16">
            <a:extLst>
              <a:ext uri="{FF2B5EF4-FFF2-40B4-BE49-F238E27FC236}">
                <a16:creationId xmlns:a16="http://schemas.microsoft.com/office/drawing/2014/main" id="{91A59F59-20B4-486B-A9F0-794798F9BC49}"/>
              </a:ext>
            </a:extLst>
          </p:cNvPr>
          <p:cNvGrpSpPr/>
          <p:nvPr/>
        </p:nvGrpSpPr>
        <p:grpSpPr>
          <a:xfrm>
            <a:off x="3845603" y="1312485"/>
            <a:ext cx="1832645" cy="1421959"/>
            <a:chOff x="4156889" y="981745"/>
            <a:chExt cx="1832645" cy="1421959"/>
          </a:xfrm>
        </p:grpSpPr>
        <p:cxnSp>
          <p:nvCxnSpPr>
            <p:cNvPr id="11" name="Conexão reta unidirecional 10">
              <a:extLst>
                <a:ext uri="{FF2B5EF4-FFF2-40B4-BE49-F238E27FC236}">
                  <a16:creationId xmlns:a16="http://schemas.microsoft.com/office/drawing/2014/main" id="{E81A2D2F-FC3A-4220-85A1-2CC0A51AAE79}"/>
                </a:ext>
              </a:extLst>
            </p:cNvPr>
            <p:cNvCxnSpPr/>
            <p:nvPr/>
          </p:nvCxnSpPr>
          <p:spPr>
            <a:xfrm>
              <a:off x="4938334" y="2137167"/>
              <a:ext cx="1051200" cy="0"/>
            </a:xfrm>
            <a:prstGeom prst="straightConnector1">
              <a:avLst/>
            </a:prstGeom>
            <a:ln w="254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 name="Conexão reta 4">
              <a:extLst>
                <a:ext uri="{FF2B5EF4-FFF2-40B4-BE49-F238E27FC236}">
                  <a16:creationId xmlns:a16="http://schemas.microsoft.com/office/drawing/2014/main" id="{2997D376-8FDE-4698-9B23-3F05EBE5A58D}"/>
                </a:ext>
              </a:extLst>
            </p:cNvPr>
            <p:cNvCxnSpPr/>
            <p:nvPr/>
          </p:nvCxnSpPr>
          <p:spPr>
            <a:xfrm>
              <a:off x="4928616" y="987552"/>
              <a:ext cx="0" cy="1051560"/>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Conexão reta 7">
              <a:extLst>
                <a:ext uri="{FF2B5EF4-FFF2-40B4-BE49-F238E27FC236}">
                  <a16:creationId xmlns:a16="http://schemas.microsoft.com/office/drawing/2014/main" id="{FD1045F5-25AE-4C3B-8E56-95BAFC2FAE87}"/>
                </a:ext>
              </a:extLst>
            </p:cNvPr>
            <p:cNvCxnSpPr/>
            <p:nvPr/>
          </p:nvCxnSpPr>
          <p:spPr>
            <a:xfrm>
              <a:off x="4928616" y="2039112"/>
              <a:ext cx="1051200" cy="0"/>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Conexão reta 8">
              <a:extLst>
                <a:ext uri="{FF2B5EF4-FFF2-40B4-BE49-F238E27FC236}">
                  <a16:creationId xmlns:a16="http://schemas.microsoft.com/office/drawing/2014/main" id="{651175C8-264D-4A80-9C7D-32C1B779A428}"/>
                </a:ext>
              </a:extLst>
            </p:cNvPr>
            <p:cNvCxnSpPr>
              <a:cxnSpLocks/>
            </p:cNvCxnSpPr>
            <p:nvPr/>
          </p:nvCxnSpPr>
          <p:spPr>
            <a:xfrm>
              <a:off x="5081016" y="1139952"/>
              <a:ext cx="898800" cy="643128"/>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2" name="CaixaDeTexto 11">
              <a:extLst>
                <a:ext uri="{FF2B5EF4-FFF2-40B4-BE49-F238E27FC236}">
                  <a16:creationId xmlns:a16="http://schemas.microsoft.com/office/drawing/2014/main" id="{B0C9A26B-0810-427F-A52E-5ED94C27AF3C}"/>
                </a:ext>
              </a:extLst>
            </p:cNvPr>
            <p:cNvSpPr txBox="1"/>
            <p:nvPr/>
          </p:nvSpPr>
          <p:spPr>
            <a:xfrm>
              <a:off x="4928616" y="2095927"/>
              <a:ext cx="1022972" cy="307777"/>
            </a:xfrm>
            <a:prstGeom prst="rect">
              <a:avLst/>
            </a:prstGeom>
            <a:noFill/>
          </p:spPr>
          <p:txBody>
            <a:bodyPr wrap="none" rtlCol="0">
              <a:spAutoFit/>
            </a:bodyPr>
            <a:lstStyle/>
            <a:p>
              <a:r>
                <a:rPr lang="pt-PT" sz="1400" dirty="0">
                  <a:solidFill>
                    <a:schemeClr val="accent4">
                      <a:lumMod val="20000"/>
                      <a:lumOff val="80000"/>
                    </a:schemeClr>
                  </a:solidFill>
                </a:rPr>
                <a:t>- </a:t>
              </a:r>
              <a:r>
                <a:rPr lang="pt-PT" sz="1400" b="1" dirty="0">
                  <a:solidFill>
                    <a:schemeClr val="accent4">
                      <a:lumMod val="20000"/>
                      <a:lumOff val="80000"/>
                    </a:schemeClr>
                  </a:solidFill>
                </a:rPr>
                <a:t>Latitude</a:t>
              </a:r>
              <a:r>
                <a:rPr lang="pt-PT" sz="1400" dirty="0">
                  <a:solidFill>
                    <a:schemeClr val="accent4">
                      <a:lumMod val="20000"/>
                      <a:lumOff val="80000"/>
                    </a:schemeClr>
                  </a:solidFill>
                </a:rPr>
                <a:t> +</a:t>
              </a:r>
            </a:p>
          </p:txBody>
        </p:sp>
        <p:sp>
          <p:nvSpPr>
            <p:cNvPr id="14" name="CaixaDeTexto 13">
              <a:extLst>
                <a:ext uri="{FF2B5EF4-FFF2-40B4-BE49-F238E27FC236}">
                  <a16:creationId xmlns:a16="http://schemas.microsoft.com/office/drawing/2014/main" id="{A8759AFF-D980-45FA-B8EF-DAB0F327308F}"/>
                </a:ext>
              </a:extLst>
            </p:cNvPr>
            <p:cNvSpPr txBox="1"/>
            <p:nvPr/>
          </p:nvSpPr>
          <p:spPr>
            <a:xfrm>
              <a:off x="4156889" y="1420247"/>
              <a:ext cx="1067280" cy="307777"/>
            </a:xfrm>
            <a:prstGeom prst="rect">
              <a:avLst/>
            </a:prstGeom>
            <a:noFill/>
            <a:scene3d>
              <a:camera prst="orthographicFront">
                <a:rot lat="0" lon="0" rev="5400000"/>
              </a:camera>
              <a:lightRig rig="threePt" dir="t"/>
            </a:scene3d>
          </p:spPr>
          <p:txBody>
            <a:bodyPr wrap="none" rtlCol="0">
              <a:spAutoFit/>
            </a:bodyPr>
            <a:lstStyle/>
            <a:p>
              <a:r>
                <a:rPr lang="pt-PT" sz="1400" b="1" dirty="0">
                  <a:solidFill>
                    <a:schemeClr val="accent4">
                      <a:lumMod val="20000"/>
                      <a:lumOff val="80000"/>
                    </a:schemeClr>
                  </a:solidFill>
                </a:rPr>
                <a:t>- </a:t>
              </a:r>
              <a:r>
                <a:rPr lang="pt-PT" sz="1400" b="1" dirty="0" err="1">
                  <a:solidFill>
                    <a:schemeClr val="accent4">
                      <a:lumMod val="20000"/>
                      <a:lumOff val="80000"/>
                    </a:schemeClr>
                  </a:solidFill>
                </a:rPr>
                <a:t>Diversity</a:t>
              </a:r>
              <a:r>
                <a:rPr lang="pt-PT" sz="1400" b="1" dirty="0">
                  <a:solidFill>
                    <a:schemeClr val="accent4">
                      <a:lumMod val="20000"/>
                      <a:lumOff val="80000"/>
                    </a:schemeClr>
                  </a:solidFill>
                </a:rPr>
                <a:t> +</a:t>
              </a:r>
            </a:p>
          </p:txBody>
        </p:sp>
        <p:cxnSp>
          <p:nvCxnSpPr>
            <p:cNvPr id="15" name="Conexão reta unidirecional 14">
              <a:extLst>
                <a:ext uri="{FF2B5EF4-FFF2-40B4-BE49-F238E27FC236}">
                  <a16:creationId xmlns:a16="http://schemas.microsoft.com/office/drawing/2014/main" id="{7A8DE3B7-6777-48A4-8770-77412C2ACEEA}"/>
                </a:ext>
              </a:extLst>
            </p:cNvPr>
            <p:cNvCxnSpPr>
              <a:cxnSpLocks/>
            </p:cNvCxnSpPr>
            <p:nvPr/>
          </p:nvCxnSpPr>
          <p:spPr>
            <a:xfrm flipV="1">
              <a:off x="4820120" y="981745"/>
              <a:ext cx="0" cy="1051200"/>
            </a:xfrm>
            <a:prstGeom prst="straightConnector1">
              <a:avLst/>
            </a:prstGeom>
            <a:ln w="254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0" name="Conexão reta 19">
            <a:extLst>
              <a:ext uri="{FF2B5EF4-FFF2-40B4-BE49-F238E27FC236}">
                <a16:creationId xmlns:a16="http://schemas.microsoft.com/office/drawing/2014/main" id="{88D90BD0-A1C1-430D-80F0-705C3B8B081A}"/>
              </a:ext>
            </a:extLst>
          </p:cNvPr>
          <p:cNvCxnSpPr/>
          <p:nvPr/>
        </p:nvCxnSpPr>
        <p:spPr>
          <a:xfrm>
            <a:off x="87549" y="3447288"/>
            <a:ext cx="12441677" cy="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grpSp>
        <p:nvGrpSpPr>
          <p:cNvPr id="22" name="Agrupar 21">
            <a:extLst>
              <a:ext uri="{FF2B5EF4-FFF2-40B4-BE49-F238E27FC236}">
                <a16:creationId xmlns:a16="http://schemas.microsoft.com/office/drawing/2014/main" id="{A3502FFC-2B81-4C41-A5A9-88A86AF75D78}"/>
              </a:ext>
            </a:extLst>
          </p:cNvPr>
          <p:cNvGrpSpPr/>
          <p:nvPr/>
        </p:nvGrpSpPr>
        <p:grpSpPr>
          <a:xfrm>
            <a:off x="7772334" y="3974621"/>
            <a:ext cx="1832645" cy="1421959"/>
            <a:chOff x="4156889" y="981745"/>
            <a:chExt cx="1832645" cy="1421959"/>
          </a:xfrm>
        </p:grpSpPr>
        <p:cxnSp>
          <p:nvCxnSpPr>
            <p:cNvPr id="23" name="Conexão reta unidirecional 22">
              <a:extLst>
                <a:ext uri="{FF2B5EF4-FFF2-40B4-BE49-F238E27FC236}">
                  <a16:creationId xmlns:a16="http://schemas.microsoft.com/office/drawing/2014/main" id="{69E99BC7-8C59-43F5-A6FB-67F2ECE2C7C0}"/>
                </a:ext>
              </a:extLst>
            </p:cNvPr>
            <p:cNvCxnSpPr/>
            <p:nvPr/>
          </p:nvCxnSpPr>
          <p:spPr>
            <a:xfrm>
              <a:off x="4938334" y="2137167"/>
              <a:ext cx="1051200" cy="0"/>
            </a:xfrm>
            <a:prstGeom prst="straightConnector1">
              <a:avLst/>
            </a:prstGeom>
            <a:ln w="254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xão reta 23">
              <a:extLst>
                <a:ext uri="{FF2B5EF4-FFF2-40B4-BE49-F238E27FC236}">
                  <a16:creationId xmlns:a16="http://schemas.microsoft.com/office/drawing/2014/main" id="{DD52F404-19AB-4780-B6E0-868E7F67470E}"/>
                </a:ext>
              </a:extLst>
            </p:cNvPr>
            <p:cNvCxnSpPr/>
            <p:nvPr/>
          </p:nvCxnSpPr>
          <p:spPr>
            <a:xfrm>
              <a:off x="4928616" y="987552"/>
              <a:ext cx="0" cy="1051560"/>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Conexão reta 24">
              <a:extLst>
                <a:ext uri="{FF2B5EF4-FFF2-40B4-BE49-F238E27FC236}">
                  <a16:creationId xmlns:a16="http://schemas.microsoft.com/office/drawing/2014/main" id="{3E375569-1A89-4951-9273-DD8D7C0DD86B}"/>
                </a:ext>
              </a:extLst>
            </p:cNvPr>
            <p:cNvCxnSpPr/>
            <p:nvPr/>
          </p:nvCxnSpPr>
          <p:spPr>
            <a:xfrm>
              <a:off x="4928616" y="2039112"/>
              <a:ext cx="1051200" cy="0"/>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Conexão reta 25">
              <a:extLst>
                <a:ext uri="{FF2B5EF4-FFF2-40B4-BE49-F238E27FC236}">
                  <a16:creationId xmlns:a16="http://schemas.microsoft.com/office/drawing/2014/main" id="{1C0DF8FB-2D59-44C7-A021-9275CE4F6655}"/>
                </a:ext>
              </a:extLst>
            </p:cNvPr>
            <p:cNvCxnSpPr>
              <a:cxnSpLocks/>
            </p:cNvCxnSpPr>
            <p:nvPr/>
          </p:nvCxnSpPr>
          <p:spPr>
            <a:xfrm>
              <a:off x="5081016" y="1139952"/>
              <a:ext cx="898800" cy="643128"/>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7" name="CaixaDeTexto 26">
              <a:extLst>
                <a:ext uri="{FF2B5EF4-FFF2-40B4-BE49-F238E27FC236}">
                  <a16:creationId xmlns:a16="http://schemas.microsoft.com/office/drawing/2014/main" id="{CBE7DE0F-8F64-458F-9D11-758FEE0DDB78}"/>
                </a:ext>
              </a:extLst>
            </p:cNvPr>
            <p:cNvSpPr txBox="1"/>
            <p:nvPr/>
          </p:nvSpPr>
          <p:spPr>
            <a:xfrm>
              <a:off x="4928616" y="2095927"/>
              <a:ext cx="1022972" cy="307777"/>
            </a:xfrm>
            <a:prstGeom prst="rect">
              <a:avLst/>
            </a:prstGeom>
            <a:noFill/>
          </p:spPr>
          <p:txBody>
            <a:bodyPr wrap="none" rtlCol="0">
              <a:spAutoFit/>
            </a:bodyPr>
            <a:lstStyle/>
            <a:p>
              <a:r>
                <a:rPr lang="pt-PT" sz="1400" dirty="0">
                  <a:solidFill>
                    <a:schemeClr val="accent4">
                      <a:lumMod val="20000"/>
                      <a:lumOff val="80000"/>
                    </a:schemeClr>
                  </a:solidFill>
                </a:rPr>
                <a:t>- </a:t>
              </a:r>
              <a:r>
                <a:rPr lang="pt-PT" sz="1400" b="1" dirty="0">
                  <a:solidFill>
                    <a:schemeClr val="accent4">
                      <a:lumMod val="20000"/>
                      <a:lumOff val="80000"/>
                    </a:schemeClr>
                  </a:solidFill>
                </a:rPr>
                <a:t>Latitude</a:t>
              </a:r>
              <a:r>
                <a:rPr lang="pt-PT" sz="1400" dirty="0">
                  <a:solidFill>
                    <a:schemeClr val="accent4">
                      <a:lumMod val="20000"/>
                      <a:lumOff val="80000"/>
                    </a:schemeClr>
                  </a:solidFill>
                </a:rPr>
                <a:t> +</a:t>
              </a:r>
            </a:p>
          </p:txBody>
        </p:sp>
        <p:sp>
          <p:nvSpPr>
            <p:cNvPr id="28" name="CaixaDeTexto 27">
              <a:extLst>
                <a:ext uri="{FF2B5EF4-FFF2-40B4-BE49-F238E27FC236}">
                  <a16:creationId xmlns:a16="http://schemas.microsoft.com/office/drawing/2014/main" id="{7D41154B-FFBE-427A-A343-8409321F6346}"/>
                </a:ext>
              </a:extLst>
            </p:cNvPr>
            <p:cNvSpPr txBox="1"/>
            <p:nvPr/>
          </p:nvSpPr>
          <p:spPr>
            <a:xfrm>
              <a:off x="4156889" y="1420247"/>
              <a:ext cx="1067280" cy="307777"/>
            </a:xfrm>
            <a:prstGeom prst="rect">
              <a:avLst/>
            </a:prstGeom>
            <a:noFill/>
            <a:scene3d>
              <a:camera prst="orthographicFront">
                <a:rot lat="0" lon="0" rev="5400000"/>
              </a:camera>
              <a:lightRig rig="threePt" dir="t"/>
            </a:scene3d>
          </p:spPr>
          <p:txBody>
            <a:bodyPr wrap="none" rtlCol="0">
              <a:spAutoFit/>
            </a:bodyPr>
            <a:lstStyle/>
            <a:p>
              <a:r>
                <a:rPr lang="pt-PT" sz="1400" b="1" dirty="0">
                  <a:solidFill>
                    <a:schemeClr val="accent4">
                      <a:lumMod val="20000"/>
                      <a:lumOff val="80000"/>
                    </a:schemeClr>
                  </a:solidFill>
                </a:rPr>
                <a:t>- </a:t>
              </a:r>
              <a:r>
                <a:rPr lang="pt-PT" sz="1400" b="1" dirty="0" err="1">
                  <a:solidFill>
                    <a:schemeClr val="accent4">
                      <a:lumMod val="20000"/>
                      <a:lumOff val="80000"/>
                    </a:schemeClr>
                  </a:solidFill>
                </a:rPr>
                <a:t>Diversity</a:t>
              </a:r>
              <a:r>
                <a:rPr lang="pt-PT" sz="1400" b="1" dirty="0">
                  <a:solidFill>
                    <a:schemeClr val="accent4">
                      <a:lumMod val="20000"/>
                      <a:lumOff val="80000"/>
                    </a:schemeClr>
                  </a:solidFill>
                </a:rPr>
                <a:t> +</a:t>
              </a:r>
            </a:p>
          </p:txBody>
        </p:sp>
        <p:cxnSp>
          <p:nvCxnSpPr>
            <p:cNvPr id="29" name="Conexão reta unidirecional 28">
              <a:extLst>
                <a:ext uri="{FF2B5EF4-FFF2-40B4-BE49-F238E27FC236}">
                  <a16:creationId xmlns:a16="http://schemas.microsoft.com/office/drawing/2014/main" id="{CC9ABA1C-78EA-4500-9DB1-DB37E8280CA5}"/>
                </a:ext>
              </a:extLst>
            </p:cNvPr>
            <p:cNvCxnSpPr>
              <a:cxnSpLocks/>
            </p:cNvCxnSpPr>
            <p:nvPr/>
          </p:nvCxnSpPr>
          <p:spPr>
            <a:xfrm flipV="1">
              <a:off x="4820120" y="981745"/>
              <a:ext cx="0" cy="1051200"/>
            </a:xfrm>
            <a:prstGeom prst="straightConnector1">
              <a:avLst/>
            </a:prstGeom>
            <a:ln w="254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4456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a Data 2">
            <a:extLst>
              <a:ext uri="{FF2B5EF4-FFF2-40B4-BE49-F238E27FC236}">
                <a16:creationId xmlns:a16="http://schemas.microsoft.com/office/drawing/2014/main" id="{51A5CDFE-C70D-4B62-B0BA-9E5EAE1D4688}"/>
              </a:ext>
            </a:extLst>
          </p:cNvPr>
          <p:cNvSpPr>
            <a:spLocks noGrp="1"/>
          </p:cNvSpPr>
          <p:nvPr>
            <p:ph type="dt" sz="half" idx="10"/>
          </p:nvPr>
        </p:nvSpPr>
        <p:spPr/>
        <p:txBody>
          <a:bodyPr/>
          <a:lstStyle/>
          <a:p>
            <a:pPr lvl="0"/>
            <a:fld id="{0656C1F0-6261-4EA9-8B62-5ED73AF52269}" type="datetime1">
              <a:rPr lang="pt-BR" smtClean="0"/>
              <a:t>03/06/2024</a:t>
            </a:fld>
            <a:endParaRPr lang="en-US" dirty="0"/>
          </a:p>
        </p:txBody>
      </p:sp>
      <p:sp>
        <p:nvSpPr>
          <p:cNvPr id="4" name="Marcador de Posição do Número do Diapositivo 3">
            <a:extLst>
              <a:ext uri="{FF2B5EF4-FFF2-40B4-BE49-F238E27FC236}">
                <a16:creationId xmlns:a16="http://schemas.microsoft.com/office/drawing/2014/main" id="{A2DF185A-BBDC-4A8D-A301-C4A94352B813}"/>
              </a:ext>
            </a:extLst>
          </p:cNvPr>
          <p:cNvSpPr>
            <a:spLocks noGrp="1"/>
          </p:cNvSpPr>
          <p:nvPr>
            <p:ph type="sldNum" sz="quarter" idx="12"/>
          </p:nvPr>
        </p:nvSpPr>
        <p:spPr/>
        <p:txBody>
          <a:bodyPr/>
          <a:lstStyle/>
          <a:p>
            <a:pPr lvl="0"/>
            <a:fld id="{8BA0E2AD-477F-47F7-A985-6BED10354003}" type="slidenum">
              <a:rPr lang="en-GB" smtClean="0"/>
              <a:t>22</a:t>
            </a:fld>
            <a:endParaRPr lang="en-GB" dirty="0"/>
          </a:p>
        </p:txBody>
      </p:sp>
      <p:pic>
        <p:nvPicPr>
          <p:cNvPr id="2054" name="Picture 6" descr="Public Policies for the Protection of the Amazon Forest: What Works and How  to Improve - CPI">
            <a:extLst>
              <a:ext uri="{FF2B5EF4-FFF2-40B4-BE49-F238E27FC236}">
                <a16:creationId xmlns:a16="http://schemas.microsoft.com/office/drawing/2014/main" id="{9963C11D-7261-4E9E-B0C3-8E8B3E3CD1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40" y="-98323"/>
            <a:ext cx="12508650" cy="8316000"/>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50E4080A-A84A-4561-924F-5205E23C502C}"/>
              </a:ext>
            </a:extLst>
          </p:cNvPr>
          <p:cNvSpPr txBox="1"/>
          <p:nvPr/>
        </p:nvSpPr>
        <p:spPr>
          <a:xfrm>
            <a:off x="5095567" y="6198255"/>
            <a:ext cx="7558549" cy="523220"/>
          </a:xfrm>
          <a:prstGeom prst="rect">
            <a:avLst/>
          </a:prstGeom>
          <a:noFill/>
        </p:spPr>
        <p:txBody>
          <a:bodyPr wrap="square" rtlCol="0">
            <a:spAutoFit/>
          </a:bodyPr>
          <a:lstStyle/>
          <a:p>
            <a:r>
              <a:rPr lang="en-US" sz="2800" dirty="0">
                <a:solidFill>
                  <a:schemeClr val="bg1"/>
                </a:solidFill>
              </a:rPr>
              <a:t>Hypothetical study on Amazonian bird diversity</a:t>
            </a:r>
          </a:p>
        </p:txBody>
      </p:sp>
    </p:spTree>
    <p:extLst>
      <p:ext uri="{BB962C8B-B14F-4D97-AF65-F5344CB8AC3E}">
        <p14:creationId xmlns:p14="http://schemas.microsoft.com/office/powerpoint/2010/main" val="39613821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a Data 2">
            <a:extLst>
              <a:ext uri="{FF2B5EF4-FFF2-40B4-BE49-F238E27FC236}">
                <a16:creationId xmlns:a16="http://schemas.microsoft.com/office/drawing/2014/main" id="{6EE238C9-ACF1-4F95-9EA3-A62053A5782A}"/>
              </a:ext>
            </a:extLst>
          </p:cNvPr>
          <p:cNvSpPr>
            <a:spLocks noGrp="1"/>
          </p:cNvSpPr>
          <p:nvPr>
            <p:ph type="dt" sz="half" idx="10"/>
          </p:nvPr>
        </p:nvSpPr>
        <p:spPr/>
        <p:txBody>
          <a:bodyPr/>
          <a:lstStyle/>
          <a:p>
            <a:pPr lvl="0"/>
            <a:fld id="{0656C1F0-6261-4EA9-8B62-5ED73AF52269}" type="datetime1">
              <a:rPr lang="pt-BR" smtClean="0"/>
              <a:t>03/06/2024</a:t>
            </a:fld>
            <a:endParaRPr lang="en-US"/>
          </a:p>
        </p:txBody>
      </p:sp>
      <p:sp>
        <p:nvSpPr>
          <p:cNvPr id="4" name="Marcador de Posição do Número do Diapositivo 3">
            <a:extLst>
              <a:ext uri="{FF2B5EF4-FFF2-40B4-BE49-F238E27FC236}">
                <a16:creationId xmlns:a16="http://schemas.microsoft.com/office/drawing/2014/main" id="{381C0485-B4FF-47E3-94AC-CC96D953F464}"/>
              </a:ext>
            </a:extLst>
          </p:cNvPr>
          <p:cNvSpPr>
            <a:spLocks noGrp="1"/>
          </p:cNvSpPr>
          <p:nvPr>
            <p:ph type="sldNum" sz="quarter" idx="12"/>
          </p:nvPr>
        </p:nvSpPr>
        <p:spPr/>
        <p:txBody>
          <a:bodyPr/>
          <a:lstStyle/>
          <a:p>
            <a:pPr lvl="0"/>
            <a:fld id="{8BA0E2AD-477F-47F7-A985-6BED10354003}" type="slidenum">
              <a:rPr lang="en-GB" smtClean="0"/>
              <a:t>23</a:t>
            </a:fld>
            <a:endParaRPr lang="en-GB" dirty="0"/>
          </a:p>
        </p:txBody>
      </p:sp>
      <p:sp>
        <p:nvSpPr>
          <p:cNvPr id="5" name="Título 4">
            <a:extLst>
              <a:ext uri="{FF2B5EF4-FFF2-40B4-BE49-F238E27FC236}">
                <a16:creationId xmlns:a16="http://schemas.microsoft.com/office/drawing/2014/main" id="{719429F9-F744-4508-B03F-8D0E2879436E}"/>
              </a:ext>
            </a:extLst>
          </p:cNvPr>
          <p:cNvSpPr>
            <a:spLocks noGrp="1"/>
          </p:cNvSpPr>
          <p:nvPr>
            <p:ph type="title"/>
          </p:nvPr>
        </p:nvSpPr>
        <p:spPr/>
        <p:txBody>
          <a:bodyPr/>
          <a:lstStyle/>
          <a:p>
            <a:r>
              <a:rPr lang="pt-PT" dirty="0" err="1"/>
              <a:t>Exercises</a:t>
            </a:r>
            <a:endParaRPr lang="pt-PT" dirty="0"/>
          </a:p>
        </p:txBody>
      </p:sp>
      <p:pic>
        <p:nvPicPr>
          <p:cNvPr id="3074" name="Picture 2" descr="Posit Documentation - Posit Documentation">
            <a:extLst>
              <a:ext uri="{FF2B5EF4-FFF2-40B4-BE49-F238E27FC236}">
                <a16:creationId xmlns:a16="http://schemas.microsoft.com/office/drawing/2014/main" id="{2A2E7D4D-1004-4524-959F-6D3FC4515FB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24200" y="673279"/>
            <a:ext cx="623797" cy="623797"/>
          </a:xfrm>
          <a:prstGeom prst="rect">
            <a:avLst/>
          </a:prstGeom>
          <a:noFill/>
          <a:extLst>
            <a:ext uri="{909E8E84-426E-40DD-AFC4-6F175D3DCCD1}">
              <a14:hiddenFill xmlns:a14="http://schemas.microsoft.com/office/drawing/2010/main">
                <a:solidFill>
                  <a:srgbClr val="FFFFFF"/>
                </a:solidFill>
              </a14:hiddenFill>
            </a:ext>
          </a:extLst>
        </p:spPr>
      </p:pic>
      <p:sp>
        <p:nvSpPr>
          <p:cNvPr id="10" name="CaixaDeTexto 9">
            <a:extLst>
              <a:ext uri="{FF2B5EF4-FFF2-40B4-BE49-F238E27FC236}">
                <a16:creationId xmlns:a16="http://schemas.microsoft.com/office/drawing/2014/main" id="{F051DB04-7C0E-438D-8A90-5EEC233D1938}"/>
              </a:ext>
            </a:extLst>
          </p:cNvPr>
          <p:cNvSpPr txBox="1"/>
          <p:nvPr/>
        </p:nvSpPr>
        <p:spPr>
          <a:xfrm>
            <a:off x="673100" y="1854001"/>
            <a:ext cx="11036300" cy="2308324"/>
          </a:xfrm>
          <a:prstGeom prst="rect">
            <a:avLst/>
          </a:prstGeom>
          <a:noFill/>
        </p:spPr>
        <p:txBody>
          <a:bodyPr wrap="square">
            <a:spAutoFit/>
          </a:bodyPr>
          <a:lstStyle/>
          <a:p>
            <a:r>
              <a:rPr lang="en-US" sz="2400" b="0" i="0" dirty="0">
                <a:solidFill>
                  <a:schemeClr val="accent5">
                    <a:lumMod val="75000"/>
                  </a:schemeClr>
                </a:solidFill>
                <a:effectLst/>
              </a:rPr>
              <a:t>Ex 2: Correlation</a:t>
            </a:r>
          </a:p>
          <a:p>
            <a:endParaRPr lang="en-US" sz="2400" dirty="0">
              <a:solidFill>
                <a:schemeClr val="accent5">
                  <a:lumMod val="75000"/>
                </a:schemeClr>
              </a:solidFill>
            </a:endParaRPr>
          </a:p>
          <a:p>
            <a:r>
              <a:rPr lang="en-US" sz="2400" b="0" i="0" dirty="0">
                <a:solidFill>
                  <a:schemeClr val="accent5">
                    <a:lumMod val="75000"/>
                  </a:schemeClr>
                </a:solidFill>
                <a:effectLst/>
              </a:rPr>
              <a:t>We can test whether the bird diversity is somehow correlated to the distance from urban </a:t>
            </a:r>
            <a:r>
              <a:rPr lang="en-US" sz="2400" dirty="0">
                <a:solidFill>
                  <a:schemeClr val="accent5">
                    <a:lumMod val="75000"/>
                  </a:schemeClr>
                </a:solidFill>
              </a:rPr>
              <a:t>centers (variable “</a:t>
            </a:r>
            <a:r>
              <a:rPr lang="en-US" sz="2400" dirty="0" err="1">
                <a:solidFill>
                  <a:schemeClr val="accent5">
                    <a:lumMod val="75000"/>
                  </a:schemeClr>
                </a:solidFill>
              </a:rPr>
              <a:t>distance_city</a:t>
            </a:r>
            <a:r>
              <a:rPr lang="en-US" sz="2400" dirty="0">
                <a:solidFill>
                  <a:schemeClr val="accent5">
                    <a:lumMod val="75000"/>
                  </a:schemeClr>
                </a:solidFill>
              </a:rPr>
              <a:t>”)</a:t>
            </a:r>
            <a:endParaRPr lang="en-US" sz="2400" b="0" i="0" dirty="0">
              <a:solidFill>
                <a:schemeClr val="accent5">
                  <a:lumMod val="75000"/>
                </a:schemeClr>
              </a:solidFill>
              <a:effectLst/>
            </a:endParaRPr>
          </a:p>
          <a:p>
            <a:pPr marL="342900" indent="-342900">
              <a:buFont typeface="Arial" panose="020B0604020202020204" pitchFamily="34" charset="0"/>
              <a:buChar char="•"/>
            </a:pPr>
            <a:r>
              <a:rPr lang="en-US" sz="2400" dirty="0">
                <a:solidFill>
                  <a:schemeClr val="accent5">
                    <a:lumMod val="75000"/>
                  </a:schemeClr>
                </a:solidFill>
              </a:rPr>
              <a:t>Is there a correlation?</a:t>
            </a:r>
          </a:p>
          <a:p>
            <a:pPr marL="342900" indent="-342900">
              <a:buFont typeface="Arial" panose="020B0604020202020204" pitchFamily="34" charset="0"/>
              <a:buChar char="•"/>
            </a:pPr>
            <a:r>
              <a:rPr lang="en-US" sz="2400" dirty="0">
                <a:solidFill>
                  <a:schemeClr val="accent5">
                    <a:lumMod val="75000"/>
                  </a:schemeClr>
                </a:solidFill>
              </a:rPr>
              <a:t>Is this relationship positive or negative?</a:t>
            </a:r>
            <a:endParaRPr lang="en-US" sz="2400" b="0" i="0" dirty="0">
              <a:solidFill>
                <a:schemeClr val="accent5">
                  <a:lumMod val="75000"/>
                </a:schemeClr>
              </a:solidFill>
              <a:effectLst/>
            </a:endParaRPr>
          </a:p>
        </p:txBody>
      </p:sp>
    </p:spTree>
    <p:extLst>
      <p:ext uri="{BB962C8B-B14F-4D97-AF65-F5344CB8AC3E}">
        <p14:creationId xmlns:p14="http://schemas.microsoft.com/office/powerpoint/2010/main" val="42254680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e Conteúdo 1">
            <a:extLst>
              <a:ext uri="{FF2B5EF4-FFF2-40B4-BE49-F238E27FC236}">
                <a16:creationId xmlns:a16="http://schemas.microsoft.com/office/drawing/2014/main" id="{B6B81991-F0D9-46EE-8999-606054D383A5}"/>
              </a:ext>
            </a:extLst>
          </p:cNvPr>
          <p:cNvSpPr>
            <a:spLocks noGrp="1"/>
          </p:cNvSpPr>
          <p:nvPr>
            <p:ph idx="1"/>
          </p:nvPr>
        </p:nvSpPr>
        <p:spPr>
          <a:xfrm>
            <a:off x="838200" y="1690688"/>
            <a:ext cx="10515600" cy="4486275"/>
          </a:xfrm>
        </p:spPr>
        <p:txBody>
          <a:bodyPr/>
          <a:lstStyle/>
          <a:p>
            <a:r>
              <a:rPr lang="pt-PT" dirty="0"/>
              <a:t>Statistical </a:t>
            </a:r>
            <a:r>
              <a:rPr lang="pt-PT" dirty="0" err="1"/>
              <a:t>method</a:t>
            </a:r>
            <a:r>
              <a:rPr lang="pt-PT" dirty="0"/>
              <a:t> </a:t>
            </a:r>
            <a:r>
              <a:rPr lang="pt-PT" dirty="0" err="1"/>
              <a:t>that</a:t>
            </a:r>
            <a:r>
              <a:rPr lang="pt-PT" dirty="0"/>
              <a:t> </a:t>
            </a:r>
            <a:r>
              <a:rPr lang="en-US" dirty="0"/>
              <a:t>models the relationship between </a:t>
            </a:r>
            <a:r>
              <a:rPr lang="en-US" dirty="0">
                <a:solidFill>
                  <a:srgbClr val="FF0000"/>
                </a:solidFill>
              </a:rPr>
              <a:t>two or more</a:t>
            </a:r>
            <a:r>
              <a:rPr lang="en-US" dirty="0"/>
              <a:t> continuous </a:t>
            </a:r>
            <a:r>
              <a:rPr lang="en-US" dirty="0">
                <a:solidFill>
                  <a:srgbClr val="FF0000"/>
                </a:solidFill>
              </a:rPr>
              <a:t>variables</a:t>
            </a:r>
            <a:endParaRPr lang="en-US" dirty="0"/>
          </a:p>
          <a:p>
            <a:endParaRPr lang="pt-PT" dirty="0"/>
          </a:p>
          <a:p>
            <a:endParaRPr lang="pt-PT" dirty="0"/>
          </a:p>
          <a:p>
            <a:endParaRPr lang="pt-PT" dirty="0"/>
          </a:p>
        </p:txBody>
      </p:sp>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388DDA9C-9054-4DE7-A49D-BEFFC421BFD3}"/>
                  </a:ext>
                </a:extLst>
              </p:cNvPr>
              <p:cNvSpPr txBox="1"/>
              <p:nvPr/>
            </p:nvSpPr>
            <p:spPr>
              <a:xfrm>
                <a:off x="1525704" y="4218887"/>
                <a:ext cx="3713328"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PT" sz="3600" b="0" i="1" smtClean="0">
                          <a:solidFill>
                            <a:srgbClr val="0070C0"/>
                          </a:solidFill>
                          <a:latin typeface="Cambria Math" panose="02040503050406030204" pitchFamily="18" charset="0"/>
                          <a:ea typeface="Cambria Math" panose="02040503050406030204" pitchFamily="18" charset="0"/>
                        </a:rPr>
                        <m:t>𝛾</m:t>
                      </m:r>
                      <m:r>
                        <a:rPr lang="pt-PT" sz="3600" b="0" i="1" smtClean="0">
                          <a:solidFill>
                            <a:srgbClr val="0070C0"/>
                          </a:solidFill>
                          <a:latin typeface="Cambria Math" panose="02040503050406030204" pitchFamily="18" charset="0"/>
                        </a:rPr>
                        <m:t>=</m:t>
                      </m:r>
                      <m:r>
                        <a:rPr lang="pt-PT" sz="3600" i="1" smtClean="0">
                          <a:solidFill>
                            <a:srgbClr val="0070C0"/>
                          </a:solidFill>
                          <a:latin typeface="Cambria Math" panose="02040503050406030204" pitchFamily="18" charset="0"/>
                          <a:ea typeface="Cambria Math" panose="02040503050406030204" pitchFamily="18" charset="0"/>
                        </a:rPr>
                        <m:t>𝛽</m:t>
                      </m:r>
                      <m:r>
                        <a:rPr lang="pt-PT" sz="3600" b="0" i="1" baseline="-25000" smtClean="0">
                          <a:solidFill>
                            <a:srgbClr val="0070C0"/>
                          </a:solidFill>
                          <a:latin typeface="Cambria Math" panose="02040503050406030204" pitchFamily="18" charset="0"/>
                          <a:ea typeface="Cambria Math" panose="02040503050406030204" pitchFamily="18" charset="0"/>
                        </a:rPr>
                        <m:t>0</m:t>
                      </m:r>
                      <m:r>
                        <a:rPr lang="pt-PT" sz="3600" b="0" i="1" smtClean="0">
                          <a:solidFill>
                            <a:srgbClr val="0070C0"/>
                          </a:solidFill>
                          <a:latin typeface="Cambria Math" panose="02040503050406030204" pitchFamily="18" charset="0"/>
                        </a:rPr>
                        <m:t>+</m:t>
                      </m:r>
                      <m:r>
                        <a:rPr lang="pt-PT" sz="3600" b="0" i="1" smtClean="0">
                          <a:solidFill>
                            <a:srgbClr val="0070C0"/>
                          </a:solidFill>
                          <a:latin typeface="Cambria Math" panose="02040503050406030204" pitchFamily="18" charset="0"/>
                          <a:ea typeface="Cambria Math" panose="02040503050406030204" pitchFamily="18" charset="0"/>
                        </a:rPr>
                        <m:t>𝛽</m:t>
                      </m:r>
                      <m:r>
                        <a:rPr lang="pt-PT" sz="3600" b="0" i="1" baseline="-25000" smtClean="0">
                          <a:solidFill>
                            <a:srgbClr val="0070C0"/>
                          </a:solidFill>
                          <a:latin typeface="Cambria Math" panose="02040503050406030204" pitchFamily="18" charset="0"/>
                          <a:ea typeface="Cambria Math" panose="02040503050406030204" pitchFamily="18" charset="0"/>
                        </a:rPr>
                        <m:t>1</m:t>
                      </m:r>
                      <m:r>
                        <a:rPr lang="pt-PT" sz="3600" b="0" i="1" smtClean="0">
                          <a:solidFill>
                            <a:srgbClr val="0070C0"/>
                          </a:solidFill>
                          <a:latin typeface="Cambria Math" panose="02040503050406030204" pitchFamily="18" charset="0"/>
                        </a:rPr>
                        <m:t>𝑥</m:t>
                      </m:r>
                    </m:oMath>
                  </m:oMathPara>
                </a14:m>
                <a:endParaRPr lang="pt-PT" sz="3600" dirty="0">
                  <a:solidFill>
                    <a:srgbClr val="0070C0"/>
                  </a:solidFill>
                </a:endParaRPr>
              </a:p>
            </p:txBody>
          </p:sp>
        </mc:Choice>
        <mc:Fallback xmlns="">
          <p:sp>
            <p:nvSpPr>
              <p:cNvPr id="23" name="CaixaDeTexto 22">
                <a:extLst>
                  <a:ext uri="{FF2B5EF4-FFF2-40B4-BE49-F238E27FC236}">
                    <a16:creationId xmlns:a16="http://schemas.microsoft.com/office/drawing/2014/main" id="{388DDA9C-9054-4DE7-A49D-BEFFC421BFD3}"/>
                  </a:ext>
                </a:extLst>
              </p:cNvPr>
              <p:cNvSpPr txBox="1">
                <a:spLocks noRot="1" noChangeAspect="1" noMove="1" noResize="1" noEditPoints="1" noAdjustHandles="1" noChangeArrowheads="1" noChangeShapeType="1" noTextEdit="1"/>
              </p:cNvSpPr>
              <p:nvPr/>
            </p:nvSpPr>
            <p:spPr>
              <a:xfrm>
                <a:off x="1525704" y="4218887"/>
                <a:ext cx="3713328" cy="646331"/>
              </a:xfrm>
              <a:prstGeom prst="rect">
                <a:avLst/>
              </a:prstGeom>
              <a:blipFill>
                <a:blip r:embed="rId2"/>
                <a:stretch>
                  <a:fillRect/>
                </a:stretch>
              </a:blipFill>
            </p:spPr>
            <p:txBody>
              <a:bodyPr/>
              <a:lstStyle/>
              <a:p>
                <a:r>
                  <a:rPr lang="pt-PT">
                    <a:noFill/>
                  </a:rPr>
                  <a:t> </a:t>
                </a:r>
              </a:p>
            </p:txBody>
          </p:sp>
        </mc:Fallback>
      </mc:AlternateContent>
      <p:sp>
        <p:nvSpPr>
          <p:cNvPr id="3" name="Marcador de Posição da Data 2">
            <a:extLst>
              <a:ext uri="{FF2B5EF4-FFF2-40B4-BE49-F238E27FC236}">
                <a16:creationId xmlns:a16="http://schemas.microsoft.com/office/drawing/2014/main" id="{0D42E42E-9D68-4BAB-AAF9-8C5E82C4BFD8}"/>
              </a:ext>
            </a:extLst>
          </p:cNvPr>
          <p:cNvSpPr>
            <a:spLocks noGrp="1"/>
          </p:cNvSpPr>
          <p:nvPr>
            <p:ph type="dt" sz="half" idx="10"/>
          </p:nvPr>
        </p:nvSpPr>
        <p:spPr/>
        <p:txBody>
          <a:bodyPr/>
          <a:lstStyle/>
          <a:p>
            <a:pPr lvl="0"/>
            <a:fld id="{0656C1F0-6261-4EA9-8B62-5ED73AF52269}" type="datetime1">
              <a:rPr lang="pt-BR" smtClean="0"/>
              <a:t>03/06/2024</a:t>
            </a:fld>
            <a:endParaRPr lang="en-US" dirty="0"/>
          </a:p>
        </p:txBody>
      </p:sp>
      <p:sp>
        <p:nvSpPr>
          <p:cNvPr id="4" name="Marcador de Posição do Número do Diapositivo 3">
            <a:extLst>
              <a:ext uri="{FF2B5EF4-FFF2-40B4-BE49-F238E27FC236}">
                <a16:creationId xmlns:a16="http://schemas.microsoft.com/office/drawing/2014/main" id="{AC431550-676B-49C2-98A8-7263D1FF9BEF}"/>
              </a:ext>
            </a:extLst>
          </p:cNvPr>
          <p:cNvSpPr>
            <a:spLocks noGrp="1"/>
          </p:cNvSpPr>
          <p:nvPr>
            <p:ph type="sldNum" sz="quarter" idx="12"/>
          </p:nvPr>
        </p:nvSpPr>
        <p:spPr/>
        <p:txBody>
          <a:bodyPr/>
          <a:lstStyle/>
          <a:p>
            <a:pPr lvl="0"/>
            <a:fld id="{8BA0E2AD-477F-47F7-A985-6BED10354003}" type="slidenum">
              <a:rPr lang="en-GB" smtClean="0"/>
              <a:t>24</a:t>
            </a:fld>
            <a:endParaRPr lang="en-GB" dirty="0"/>
          </a:p>
        </p:txBody>
      </p:sp>
      <p:sp>
        <p:nvSpPr>
          <p:cNvPr id="5" name="Título 4">
            <a:extLst>
              <a:ext uri="{FF2B5EF4-FFF2-40B4-BE49-F238E27FC236}">
                <a16:creationId xmlns:a16="http://schemas.microsoft.com/office/drawing/2014/main" id="{604E1029-458A-4AF9-AFFE-0286CD407804}"/>
              </a:ext>
            </a:extLst>
          </p:cNvPr>
          <p:cNvSpPr>
            <a:spLocks noGrp="1"/>
          </p:cNvSpPr>
          <p:nvPr>
            <p:ph type="title"/>
          </p:nvPr>
        </p:nvSpPr>
        <p:spPr/>
        <p:txBody>
          <a:bodyPr/>
          <a:lstStyle/>
          <a:p>
            <a:r>
              <a:rPr lang="pt-PT" dirty="0"/>
              <a:t>Linear </a:t>
            </a:r>
            <a:r>
              <a:rPr lang="pt-PT" dirty="0" err="1"/>
              <a:t>regressions</a:t>
            </a:r>
            <a:r>
              <a:rPr lang="pt-PT" dirty="0"/>
              <a:t> (</a:t>
            </a:r>
            <a:r>
              <a:rPr lang="pt-PT" dirty="0" err="1">
                <a:solidFill>
                  <a:srgbClr val="FF0000"/>
                </a:solidFill>
              </a:rPr>
              <a:t>simple</a:t>
            </a:r>
            <a:r>
              <a:rPr lang="pt-PT" dirty="0"/>
              <a:t> </a:t>
            </a:r>
            <a:r>
              <a:rPr lang="pt-PT" dirty="0" err="1"/>
              <a:t>and</a:t>
            </a:r>
            <a:r>
              <a:rPr lang="pt-PT" dirty="0"/>
              <a:t> </a:t>
            </a:r>
            <a:r>
              <a:rPr lang="pt-PT" dirty="0" err="1"/>
              <a:t>multiple</a:t>
            </a:r>
            <a:r>
              <a:rPr lang="pt-PT" dirty="0"/>
              <a:t>)</a:t>
            </a:r>
          </a:p>
        </p:txBody>
      </p:sp>
      <p:sp>
        <p:nvSpPr>
          <p:cNvPr id="35" name="CaixaDeTexto 34">
            <a:extLst>
              <a:ext uri="{FF2B5EF4-FFF2-40B4-BE49-F238E27FC236}">
                <a16:creationId xmlns:a16="http://schemas.microsoft.com/office/drawing/2014/main" id="{8062E88C-167F-43B1-AABD-F64276350D6D}"/>
              </a:ext>
            </a:extLst>
          </p:cNvPr>
          <p:cNvSpPr txBox="1"/>
          <p:nvPr/>
        </p:nvSpPr>
        <p:spPr>
          <a:xfrm>
            <a:off x="990600" y="3666270"/>
            <a:ext cx="5831586" cy="867930"/>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solidFill>
                  <a:schemeClr val="accent5">
                    <a:lumMod val="75000"/>
                  </a:schemeClr>
                </a:solidFill>
              </a:defRPr>
            </a:lvl1pPr>
            <a:lvl2pPr marL="685800" indent="-228600">
              <a:lnSpc>
                <a:spcPct val="90000"/>
              </a:lnSpc>
              <a:spcBef>
                <a:spcPts val="500"/>
              </a:spcBef>
              <a:buFont typeface="Arial" panose="020B0604020202020204" pitchFamily="34" charset="0"/>
              <a:buChar char="•"/>
              <a:defRPr sz="2400">
                <a:solidFill>
                  <a:schemeClr val="accent5">
                    <a:lumMod val="75000"/>
                  </a:schemeClr>
                </a:solidFill>
              </a:defRPr>
            </a:lvl2pPr>
            <a:lvl3pPr marL="1143000" indent="-228600">
              <a:lnSpc>
                <a:spcPct val="90000"/>
              </a:lnSpc>
              <a:spcBef>
                <a:spcPts val="500"/>
              </a:spcBef>
              <a:buFont typeface="Arial" panose="020B0604020202020204" pitchFamily="34" charset="0"/>
              <a:buChar char="•"/>
              <a:defRPr sz="2000">
                <a:solidFill>
                  <a:schemeClr val="accent5">
                    <a:lumMod val="75000"/>
                  </a:schemeClr>
                </a:solidFill>
              </a:defRPr>
            </a:lvl3pPr>
            <a:lvl4pPr marL="1600200" indent="-228600">
              <a:lnSpc>
                <a:spcPct val="90000"/>
              </a:lnSpc>
              <a:spcBef>
                <a:spcPts val="500"/>
              </a:spcBef>
              <a:buFont typeface="Arial" panose="020B0604020202020204" pitchFamily="34" charset="0"/>
              <a:buChar char="•"/>
              <a:defRPr>
                <a:solidFill>
                  <a:schemeClr val="accent5">
                    <a:lumMod val="75000"/>
                  </a:schemeClr>
                </a:solidFill>
              </a:defRPr>
            </a:lvl4pPr>
            <a:lvl5pPr marL="2057400" indent="-228600">
              <a:lnSpc>
                <a:spcPct val="90000"/>
              </a:lnSpc>
              <a:spcBef>
                <a:spcPts val="500"/>
              </a:spcBef>
              <a:buFont typeface="Arial" panose="020B0604020202020204" pitchFamily="34" charset="0"/>
              <a:buChar char="•"/>
              <a:defRPr>
                <a:solidFill>
                  <a:schemeClr val="accent5">
                    <a:lumMod val="7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pt-PT" dirty="0"/>
          </a:p>
        </p:txBody>
      </p:sp>
      <p:sp>
        <p:nvSpPr>
          <p:cNvPr id="6" name="CaixaDeTexto 5">
            <a:extLst>
              <a:ext uri="{FF2B5EF4-FFF2-40B4-BE49-F238E27FC236}">
                <a16:creationId xmlns:a16="http://schemas.microsoft.com/office/drawing/2014/main" id="{31959335-7FD6-4968-8FE8-AC2A686159AF}"/>
              </a:ext>
            </a:extLst>
          </p:cNvPr>
          <p:cNvSpPr txBox="1"/>
          <p:nvPr/>
        </p:nvSpPr>
        <p:spPr>
          <a:xfrm>
            <a:off x="838200" y="3186472"/>
            <a:ext cx="5763768" cy="1568407"/>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solidFill>
                  <a:schemeClr val="accent5">
                    <a:lumMod val="75000"/>
                  </a:schemeClr>
                </a:solidFill>
              </a:defRPr>
            </a:lvl1pPr>
            <a:lvl2pPr marL="685800" indent="-228600">
              <a:lnSpc>
                <a:spcPct val="90000"/>
              </a:lnSpc>
              <a:spcBef>
                <a:spcPts val="500"/>
              </a:spcBef>
              <a:buFont typeface="Arial" panose="020B0604020202020204" pitchFamily="34" charset="0"/>
              <a:buChar char="•"/>
              <a:defRPr sz="2400">
                <a:solidFill>
                  <a:schemeClr val="accent5">
                    <a:lumMod val="75000"/>
                  </a:schemeClr>
                </a:solidFill>
              </a:defRPr>
            </a:lvl2pPr>
            <a:lvl3pPr marL="1143000" indent="-228600">
              <a:lnSpc>
                <a:spcPct val="90000"/>
              </a:lnSpc>
              <a:spcBef>
                <a:spcPts val="500"/>
              </a:spcBef>
              <a:buFont typeface="Arial" panose="020B0604020202020204" pitchFamily="34" charset="0"/>
              <a:buChar char="•"/>
              <a:defRPr sz="2000">
                <a:solidFill>
                  <a:schemeClr val="accent5">
                    <a:lumMod val="75000"/>
                  </a:schemeClr>
                </a:solidFill>
              </a:defRPr>
            </a:lvl3pPr>
            <a:lvl4pPr marL="1600200" indent="-228600">
              <a:lnSpc>
                <a:spcPct val="90000"/>
              </a:lnSpc>
              <a:spcBef>
                <a:spcPts val="500"/>
              </a:spcBef>
              <a:buFont typeface="Arial" panose="020B0604020202020204" pitchFamily="34" charset="0"/>
              <a:buChar char="•"/>
              <a:defRPr>
                <a:solidFill>
                  <a:schemeClr val="accent5">
                    <a:lumMod val="75000"/>
                  </a:schemeClr>
                </a:solidFill>
              </a:defRPr>
            </a:lvl4pPr>
            <a:lvl5pPr marL="2057400" indent="-228600">
              <a:lnSpc>
                <a:spcPct val="90000"/>
              </a:lnSpc>
              <a:spcBef>
                <a:spcPts val="500"/>
              </a:spcBef>
              <a:buFont typeface="Arial" panose="020B0604020202020204" pitchFamily="34" charset="0"/>
              <a:buChar char="•"/>
              <a:defRPr>
                <a:solidFill>
                  <a:schemeClr val="accent5">
                    <a:lumMod val="7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Determine the </a:t>
            </a:r>
            <a:r>
              <a:rPr lang="en-US" dirty="0">
                <a:solidFill>
                  <a:srgbClr val="DF9526"/>
                </a:solidFill>
              </a:rPr>
              <a:t>line</a:t>
            </a:r>
            <a:r>
              <a:rPr lang="en-US" dirty="0"/>
              <a:t> that best fit the data from the following function</a:t>
            </a:r>
          </a:p>
          <a:p>
            <a:endParaRPr lang="pt-PT" dirty="0"/>
          </a:p>
        </p:txBody>
      </p:sp>
      <p:grpSp>
        <p:nvGrpSpPr>
          <p:cNvPr id="10" name="Agrupar 9">
            <a:extLst>
              <a:ext uri="{FF2B5EF4-FFF2-40B4-BE49-F238E27FC236}">
                <a16:creationId xmlns:a16="http://schemas.microsoft.com/office/drawing/2014/main" id="{01A6CBED-3A53-4ED2-859A-B7ADAC196CB3}"/>
              </a:ext>
            </a:extLst>
          </p:cNvPr>
          <p:cNvGrpSpPr/>
          <p:nvPr/>
        </p:nvGrpSpPr>
        <p:grpSpPr>
          <a:xfrm>
            <a:off x="7045453" y="3370987"/>
            <a:ext cx="4155947" cy="2326427"/>
            <a:chOff x="7045453" y="3370987"/>
            <a:chExt cx="4155947" cy="2326427"/>
          </a:xfrm>
        </p:grpSpPr>
        <p:grpSp>
          <p:nvGrpSpPr>
            <p:cNvPr id="8" name="Agrupar 7">
              <a:extLst>
                <a:ext uri="{FF2B5EF4-FFF2-40B4-BE49-F238E27FC236}">
                  <a16:creationId xmlns:a16="http://schemas.microsoft.com/office/drawing/2014/main" id="{FE69AE91-FED0-4C39-906F-A62619EBB674}"/>
                </a:ext>
              </a:extLst>
            </p:cNvPr>
            <p:cNvGrpSpPr/>
            <p:nvPr/>
          </p:nvGrpSpPr>
          <p:grpSpPr>
            <a:xfrm>
              <a:off x="7045453" y="3370987"/>
              <a:ext cx="4155947" cy="2326427"/>
              <a:chOff x="7045453" y="3370987"/>
              <a:chExt cx="4155947" cy="2326427"/>
            </a:xfrm>
          </p:grpSpPr>
          <p:pic>
            <p:nvPicPr>
              <p:cNvPr id="1026" name="Picture 2" descr="Least Square Method - Formula, Definition, Examples">
                <a:extLst>
                  <a:ext uri="{FF2B5EF4-FFF2-40B4-BE49-F238E27FC236}">
                    <a16:creationId xmlns:a16="http://schemas.microsoft.com/office/drawing/2014/main" id="{C311A192-A4BA-4AC9-B4F9-04CA51A086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5453" y="3370987"/>
                <a:ext cx="4155947" cy="2326427"/>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a:extLst>
                  <a:ext uri="{FF2B5EF4-FFF2-40B4-BE49-F238E27FC236}">
                    <a16:creationId xmlns:a16="http://schemas.microsoft.com/office/drawing/2014/main" id="{79F18C2A-4E44-4E2B-8374-CCDF83155B1B}"/>
                  </a:ext>
                </a:extLst>
              </p:cNvPr>
              <p:cNvSpPr/>
              <p:nvPr/>
            </p:nvSpPr>
            <p:spPr>
              <a:xfrm>
                <a:off x="9651206" y="4079081"/>
                <a:ext cx="535782" cy="2143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9E9C9FD5-1F5F-4351-9754-99CA7BD1C8E2}"/>
                    </a:ext>
                  </a:extLst>
                </p:cNvPr>
                <p:cNvSpPr txBox="1"/>
                <p:nvPr/>
              </p:nvSpPr>
              <p:spPr>
                <a:xfrm>
                  <a:off x="8775889" y="3933825"/>
                  <a:ext cx="189040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PT" b="0" i="1" smtClean="0">
                            <a:latin typeface="Cambria Math" panose="02040503050406030204" pitchFamily="18" charset="0"/>
                          </a:rPr>
                          <m:t>𝑦</m:t>
                        </m:r>
                        <m:r>
                          <a:rPr lang="pt-PT" b="0" i="1" smtClean="0">
                            <a:latin typeface="Cambria Math" panose="02040503050406030204" pitchFamily="18" charset="0"/>
                          </a:rPr>
                          <m:t>=</m:t>
                        </m:r>
                        <m:r>
                          <a:rPr lang="pt-PT" b="0" i="1" smtClean="0">
                            <a:latin typeface="Cambria Math" panose="02040503050406030204" pitchFamily="18" charset="0"/>
                          </a:rPr>
                          <m:t>𝑎</m:t>
                        </m:r>
                        <m:r>
                          <a:rPr lang="pt-PT" b="0" i="1" smtClean="0">
                            <a:latin typeface="Cambria Math" panose="02040503050406030204" pitchFamily="18" charset="0"/>
                          </a:rPr>
                          <m:t>+</m:t>
                        </m:r>
                        <m:r>
                          <a:rPr lang="pt-PT" b="0" i="1" smtClean="0">
                            <a:latin typeface="Cambria Math" panose="02040503050406030204" pitchFamily="18" charset="0"/>
                          </a:rPr>
                          <m:t>𝑏𝑥</m:t>
                        </m:r>
                      </m:oMath>
                    </m:oMathPara>
                  </a14:m>
                  <a:endParaRPr lang="pt-PT" dirty="0"/>
                </a:p>
              </p:txBody>
            </p:sp>
          </mc:Choice>
          <mc:Fallback xmlns="">
            <p:sp>
              <p:nvSpPr>
                <p:cNvPr id="15" name="CaixaDeTexto 14">
                  <a:extLst>
                    <a:ext uri="{FF2B5EF4-FFF2-40B4-BE49-F238E27FC236}">
                      <a16:creationId xmlns:a16="http://schemas.microsoft.com/office/drawing/2014/main" id="{9E9C9FD5-1F5F-4351-9754-99CA7BD1C8E2}"/>
                    </a:ext>
                  </a:extLst>
                </p:cNvPr>
                <p:cNvSpPr txBox="1">
                  <a:spLocks noRot="1" noChangeAspect="1" noMove="1" noResize="1" noEditPoints="1" noAdjustHandles="1" noChangeArrowheads="1" noChangeShapeType="1" noTextEdit="1"/>
                </p:cNvSpPr>
                <p:nvPr/>
              </p:nvSpPr>
              <p:spPr>
                <a:xfrm>
                  <a:off x="8775889" y="3933825"/>
                  <a:ext cx="1890407" cy="369332"/>
                </a:xfrm>
                <a:prstGeom prst="rect">
                  <a:avLst/>
                </a:prstGeom>
                <a:blipFill>
                  <a:blip r:embed="rId4"/>
                  <a:stretch>
                    <a:fillRect b="-6557"/>
                  </a:stretch>
                </a:blipFill>
              </p:spPr>
              <p:txBody>
                <a:bodyPr/>
                <a:lstStyle/>
                <a:p>
                  <a:r>
                    <a:rPr lang="pt-PT">
                      <a:noFill/>
                    </a:rPr>
                    <a:t> </a:t>
                  </a:r>
                </a:p>
              </p:txBody>
            </p:sp>
          </mc:Fallback>
        </mc:AlternateContent>
      </p:grpSp>
      <p:cxnSp>
        <p:nvCxnSpPr>
          <p:cNvPr id="12" name="Conexão: Curva 11">
            <a:extLst>
              <a:ext uri="{FF2B5EF4-FFF2-40B4-BE49-F238E27FC236}">
                <a16:creationId xmlns:a16="http://schemas.microsoft.com/office/drawing/2014/main" id="{6CFF8D80-472A-4B52-9AAF-562F3B27468E}"/>
              </a:ext>
            </a:extLst>
          </p:cNvPr>
          <p:cNvCxnSpPr/>
          <p:nvPr/>
        </p:nvCxnSpPr>
        <p:spPr>
          <a:xfrm rot="5400000">
            <a:off x="1366661" y="5024261"/>
            <a:ext cx="621182" cy="303096"/>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CaixaDeTexto 15">
            <a:extLst>
              <a:ext uri="{FF2B5EF4-FFF2-40B4-BE49-F238E27FC236}">
                <a16:creationId xmlns:a16="http://schemas.microsoft.com/office/drawing/2014/main" id="{F50B9E86-BFB7-4971-B3D2-68CA7907D524}"/>
              </a:ext>
            </a:extLst>
          </p:cNvPr>
          <p:cNvSpPr txBox="1"/>
          <p:nvPr/>
        </p:nvSpPr>
        <p:spPr>
          <a:xfrm>
            <a:off x="330200" y="5592254"/>
            <a:ext cx="2389308" cy="369332"/>
          </a:xfrm>
          <a:prstGeom prst="rect">
            <a:avLst/>
          </a:prstGeom>
          <a:noFill/>
        </p:spPr>
        <p:txBody>
          <a:bodyPr wrap="none" rtlCol="0">
            <a:spAutoFit/>
          </a:bodyPr>
          <a:lstStyle/>
          <a:p>
            <a:r>
              <a:rPr lang="pt-PT" dirty="0" err="1">
                <a:solidFill>
                  <a:srgbClr val="0070C0"/>
                </a:solidFill>
              </a:rPr>
              <a:t>Expected</a:t>
            </a:r>
            <a:r>
              <a:rPr lang="pt-PT" dirty="0">
                <a:solidFill>
                  <a:srgbClr val="0070C0"/>
                </a:solidFill>
              </a:rPr>
              <a:t> Y </a:t>
            </a:r>
            <a:r>
              <a:rPr lang="pt-PT" dirty="0" err="1">
                <a:solidFill>
                  <a:srgbClr val="0070C0"/>
                </a:solidFill>
              </a:rPr>
              <a:t>values</a:t>
            </a:r>
            <a:r>
              <a:rPr lang="pt-PT" dirty="0">
                <a:solidFill>
                  <a:srgbClr val="0070C0"/>
                </a:solidFill>
              </a:rPr>
              <a:t> </a:t>
            </a:r>
            <a:r>
              <a:rPr lang="pt-PT" dirty="0">
                <a:solidFill>
                  <a:srgbClr val="DF9526"/>
                </a:solidFill>
              </a:rPr>
              <a:t>(</a:t>
            </a:r>
            <a:r>
              <a:rPr lang="en-US" dirty="0">
                <a:solidFill>
                  <a:srgbClr val="DF9526"/>
                </a:solidFill>
              </a:rPr>
              <a:t>line)</a:t>
            </a:r>
            <a:endParaRPr lang="pt-PT" dirty="0">
              <a:solidFill>
                <a:srgbClr val="DF9526"/>
              </a:solidFill>
            </a:endParaRPr>
          </a:p>
        </p:txBody>
      </p:sp>
      <p:cxnSp>
        <p:nvCxnSpPr>
          <p:cNvPr id="27" name="Conexão: Curva 26">
            <a:extLst>
              <a:ext uri="{FF2B5EF4-FFF2-40B4-BE49-F238E27FC236}">
                <a16:creationId xmlns:a16="http://schemas.microsoft.com/office/drawing/2014/main" id="{FECC7863-6A66-42BB-93E5-253FF6BC4A27}"/>
              </a:ext>
            </a:extLst>
          </p:cNvPr>
          <p:cNvCxnSpPr>
            <a:cxnSpLocks/>
          </p:cNvCxnSpPr>
          <p:nvPr/>
        </p:nvCxnSpPr>
        <p:spPr>
          <a:xfrm rot="16200000" flipH="1">
            <a:off x="3024750" y="4981407"/>
            <a:ext cx="453430" cy="176944"/>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CaixaDeTexto 29">
            <a:extLst>
              <a:ext uri="{FF2B5EF4-FFF2-40B4-BE49-F238E27FC236}">
                <a16:creationId xmlns:a16="http://schemas.microsoft.com/office/drawing/2014/main" id="{11689078-3DD7-48F1-974E-E9AAEC052455}"/>
              </a:ext>
            </a:extLst>
          </p:cNvPr>
          <p:cNvSpPr txBox="1"/>
          <p:nvPr/>
        </p:nvSpPr>
        <p:spPr>
          <a:xfrm>
            <a:off x="4179718" y="5903465"/>
            <a:ext cx="686406" cy="369332"/>
          </a:xfrm>
          <a:prstGeom prst="rect">
            <a:avLst/>
          </a:prstGeom>
          <a:noFill/>
        </p:spPr>
        <p:txBody>
          <a:bodyPr wrap="none" rtlCol="0">
            <a:spAutoFit/>
          </a:bodyPr>
          <a:lstStyle/>
          <a:p>
            <a:r>
              <a:rPr lang="pt-PT" dirty="0" err="1">
                <a:solidFill>
                  <a:srgbClr val="FF0000"/>
                </a:solidFill>
              </a:rPr>
              <a:t>slope</a:t>
            </a:r>
            <a:endParaRPr lang="pt-PT" dirty="0">
              <a:solidFill>
                <a:srgbClr val="FF0000"/>
              </a:solidFill>
            </a:endParaRPr>
          </a:p>
        </p:txBody>
      </p:sp>
      <p:cxnSp>
        <p:nvCxnSpPr>
          <p:cNvPr id="31" name="Conexão: Curva 30">
            <a:extLst>
              <a:ext uri="{FF2B5EF4-FFF2-40B4-BE49-F238E27FC236}">
                <a16:creationId xmlns:a16="http://schemas.microsoft.com/office/drawing/2014/main" id="{8D9ED5AB-6038-4985-B411-9D8331D9F193}"/>
              </a:ext>
            </a:extLst>
          </p:cNvPr>
          <p:cNvCxnSpPr>
            <a:cxnSpLocks/>
          </p:cNvCxnSpPr>
          <p:nvPr/>
        </p:nvCxnSpPr>
        <p:spPr>
          <a:xfrm rot="16200000" flipH="1">
            <a:off x="3907080" y="5276778"/>
            <a:ext cx="1051957" cy="212438"/>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CaixaDeTexto 33">
            <a:extLst>
              <a:ext uri="{FF2B5EF4-FFF2-40B4-BE49-F238E27FC236}">
                <a16:creationId xmlns:a16="http://schemas.microsoft.com/office/drawing/2014/main" id="{AC9B16D8-7D14-4C8D-ADD4-BDF56EE4D99B}"/>
              </a:ext>
            </a:extLst>
          </p:cNvPr>
          <p:cNvSpPr txBox="1"/>
          <p:nvPr/>
        </p:nvSpPr>
        <p:spPr>
          <a:xfrm>
            <a:off x="2831937" y="5265915"/>
            <a:ext cx="1034835" cy="369332"/>
          </a:xfrm>
          <a:prstGeom prst="rect">
            <a:avLst/>
          </a:prstGeom>
          <a:noFill/>
        </p:spPr>
        <p:txBody>
          <a:bodyPr wrap="none" rtlCol="0">
            <a:spAutoFit/>
          </a:bodyPr>
          <a:lstStyle/>
          <a:p>
            <a:r>
              <a:rPr lang="pt-PT" dirty="0" err="1">
                <a:solidFill>
                  <a:srgbClr val="0070C0"/>
                </a:solidFill>
              </a:rPr>
              <a:t>intercept</a:t>
            </a:r>
            <a:endParaRPr lang="pt-PT" dirty="0">
              <a:solidFill>
                <a:srgbClr val="DF9526"/>
              </a:solidFill>
            </a:endParaRPr>
          </a:p>
        </p:txBody>
      </p:sp>
    </p:spTree>
    <p:extLst>
      <p:ext uri="{BB962C8B-B14F-4D97-AF65-F5344CB8AC3E}">
        <p14:creationId xmlns:p14="http://schemas.microsoft.com/office/powerpoint/2010/main" val="24140777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e Conteúdo 1">
            <a:extLst>
              <a:ext uri="{FF2B5EF4-FFF2-40B4-BE49-F238E27FC236}">
                <a16:creationId xmlns:a16="http://schemas.microsoft.com/office/drawing/2014/main" id="{8C894E76-06A8-4446-9CC7-BE90F0475D13}"/>
              </a:ext>
            </a:extLst>
          </p:cNvPr>
          <p:cNvSpPr>
            <a:spLocks noGrp="1"/>
          </p:cNvSpPr>
          <p:nvPr>
            <p:ph idx="1"/>
          </p:nvPr>
        </p:nvSpPr>
        <p:spPr/>
        <p:txBody>
          <a:bodyPr/>
          <a:lstStyle/>
          <a:p>
            <a:pPr marL="228600" indent="-228600">
              <a:lnSpc>
                <a:spcPct val="90000"/>
              </a:lnSpc>
              <a:spcBef>
                <a:spcPts val="1000"/>
              </a:spcBef>
              <a:buFont typeface="Arial" panose="020B0604020202020204" pitchFamily="34" charset="0"/>
              <a:buChar char="•"/>
            </a:pPr>
            <a:r>
              <a:rPr lang="pt-PT" sz="2800" dirty="0" err="1">
                <a:solidFill>
                  <a:schemeClr val="accent5">
                    <a:lumMod val="75000"/>
                  </a:schemeClr>
                </a:solidFill>
              </a:rPr>
              <a:t>Regression</a:t>
            </a:r>
            <a:r>
              <a:rPr lang="pt-PT" sz="2800" dirty="0">
                <a:solidFill>
                  <a:schemeClr val="accent5">
                    <a:lumMod val="75000"/>
                  </a:schemeClr>
                </a:solidFill>
              </a:rPr>
              <a:t> </a:t>
            </a:r>
            <a:r>
              <a:rPr lang="pt-PT" sz="2800" dirty="0" err="1">
                <a:solidFill>
                  <a:schemeClr val="accent5">
                    <a:lumMod val="75000"/>
                  </a:schemeClr>
                </a:solidFill>
              </a:rPr>
              <a:t>coefficients</a:t>
            </a:r>
            <a:r>
              <a:rPr lang="pt-PT" sz="2800" dirty="0">
                <a:solidFill>
                  <a:schemeClr val="accent5">
                    <a:lumMod val="75000"/>
                  </a:schemeClr>
                </a:solidFill>
              </a:rPr>
              <a:t>:</a:t>
            </a:r>
          </a:p>
          <a:p>
            <a:pPr lvl="1">
              <a:spcBef>
                <a:spcPts val="1000"/>
              </a:spcBef>
            </a:pPr>
            <a:r>
              <a:rPr lang="el-GR" dirty="0">
                <a:solidFill>
                  <a:schemeClr val="accent5">
                    <a:lumMod val="75000"/>
                  </a:schemeClr>
                </a:solidFill>
              </a:rPr>
              <a:t>β</a:t>
            </a:r>
            <a:r>
              <a:rPr lang="pt-PT" dirty="0">
                <a:solidFill>
                  <a:schemeClr val="accent5">
                    <a:lumMod val="75000"/>
                  </a:schemeClr>
                </a:solidFill>
              </a:rPr>
              <a:t> </a:t>
            </a:r>
            <a:r>
              <a:rPr lang="pt-PT" dirty="0" err="1">
                <a:solidFill>
                  <a:schemeClr val="accent5">
                    <a:lumMod val="75000"/>
                  </a:schemeClr>
                </a:solidFill>
              </a:rPr>
              <a:t>or</a:t>
            </a:r>
            <a:r>
              <a:rPr lang="pt-PT" dirty="0">
                <a:solidFill>
                  <a:schemeClr val="accent5">
                    <a:lumMod val="75000"/>
                  </a:schemeClr>
                </a:solidFill>
              </a:rPr>
              <a:t> </a:t>
            </a:r>
            <a:r>
              <a:rPr lang="pt-PT" dirty="0" err="1">
                <a:solidFill>
                  <a:schemeClr val="accent5">
                    <a:lumMod val="75000"/>
                  </a:schemeClr>
                </a:solidFill>
              </a:rPr>
              <a:t>slope</a:t>
            </a:r>
            <a:r>
              <a:rPr lang="pt-PT" dirty="0">
                <a:solidFill>
                  <a:schemeClr val="accent5">
                    <a:lumMod val="75000"/>
                  </a:schemeClr>
                </a:solidFill>
              </a:rPr>
              <a:t> </a:t>
            </a:r>
            <a:r>
              <a:rPr lang="pt-PT" dirty="0" err="1">
                <a:solidFill>
                  <a:schemeClr val="accent5">
                    <a:lumMod val="75000"/>
                  </a:schemeClr>
                </a:solidFill>
              </a:rPr>
              <a:t>indicates</a:t>
            </a:r>
            <a:r>
              <a:rPr lang="pt-PT" dirty="0">
                <a:solidFill>
                  <a:schemeClr val="accent5">
                    <a:lumMod val="75000"/>
                  </a:schemeClr>
                </a:solidFill>
              </a:rPr>
              <a:t> </a:t>
            </a:r>
            <a:r>
              <a:rPr lang="pt-PT" dirty="0" err="1">
                <a:solidFill>
                  <a:schemeClr val="accent5">
                    <a:lumMod val="75000"/>
                  </a:schemeClr>
                </a:solidFill>
              </a:rPr>
              <a:t>the</a:t>
            </a:r>
            <a:r>
              <a:rPr lang="pt-PT" dirty="0">
                <a:solidFill>
                  <a:schemeClr val="accent5">
                    <a:lumMod val="75000"/>
                  </a:schemeClr>
                </a:solidFill>
              </a:rPr>
              <a:t> </a:t>
            </a:r>
            <a:r>
              <a:rPr lang="pt-PT" dirty="0" err="1">
                <a:solidFill>
                  <a:schemeClr val="accent5">
                    <a:lumMod val="75000"/>
                  </a:schemeClr>
                </a:solidFill>
              </a:rPr>
              <a:t>amount</a:t>
            </a:r>
            <a:r>
              <a:rPr lang="pt-PT" dirty="0">
                <a:solidFill>
                  <a:schemeClr val="accent5">
                    <a:lumMod val="75000"/>
                  </a:schemeClr>
                </a:solidFill>
              </a:rPr>
              <a:t> </a:t>
            </a:r>
            <a:r>
              <a:rPr lang="pt-PT" dirty="0" err="1">
                <a:solidFill>
                  <a:schemeClr val="accent5">
                    <a:lumMod val="75000"/>
                  </a:schemeClr>
                </a:solidFill>
              </a:rPr>
              <a:t>by</a:t>
            </a:r>
            <a:r>
              <a:rPr lang="pt-PT" dirty="0">
                <a:solidFill>
                  <a:schemeClr val="accent5">
                    <a:lumMod val="75000"/>
                  </a:schemeClr>
                </a:solidFill>
              </a:rPr>
              <a:t> </a:t>
            </a:r>
            <a:r>
              <a:rPr lang="pt-PT" dirty="0" err="1">
                <a:solidFill>
                  <a:schemeClr val="accent5">
                    <a:lumMod val="75000"/>
                  </a:schemeClr>
                </a:solidFill>
              </a:rPr>
              <a:t>which</a:t>
            </a:r>
            <a:r>
              <a:rPr lang="pt-PT" dirty="0">
                <a:solidFill>
                  <a:schemeClr val="accent5">
                    <a:lumMod val="75000"/>
                  </a:schemeClr>
                </a:solidFill>
              </a:rPr>
              <a:t> Y </a:t>
            </a:r>
            <a:r>
              <a:rPr lang="pt-PT" dirty="0" err="1">
                <a:solidFill>
                  <a:schemeClr val="accent5">
                    <a:lumMod val="75000"/>
                  </a:schemeClr>
                </a:solidFill>
              </a:rPr>
              <a:t>will</a:t>
            </a:r>
            <a:r>
              <a:rPr lang="pt-PT" dirty="0">
                <a:solidFill>
                  <a:schemeClr val="accent5">
                    <a:lumMod val="75000"/>
                  </a:schemeClr>
                </a:solidFill>
              </a:rPr>
              <a:t> </a:t>
            </a:r>
            <a:r>
              <a:rPr lang="pt-PT" dirty="0" err="1">
                <a:solidFill>
                  <a:schemeClr val="accent5">
                    <a:lumMod val="75000"/>
                  </a:schemeClr>
                </a:solidFill>
              </a:rPr>
              <a:t>change</a:t>
            </a:r>
            <a:r>
              <a:rPr lang="pt-PT" dirty="0">
                <a:solidFill>
                  <a:schemeClr val="accent5">
                    <a:lumMod val="75000"/>
                  </a:schemeClr>
                </a:solidFill>
              </a:rPr>
              <a:t> for </a:t>
            </a:r>
            <a:r>
              <a:rPr lang="pt-PT" dirty="0" err="1">
                <a:solidFill>
                  <a:schemeClr val="accent5">
                    <a:lumMod val="75000"/>
                  </a:schemeClr>
                </a:solidFill>
              </a:rPr>
              <a:t>each</a:t>
            </a:r>
            <a:r>
              <a:rPr lang="pt-PT" dirty="0">
                <a:solidFill>
                  <a:schemeClr val="accent5">
                    <a:lumMod val="75000"/>
                  </a:schemeClr>
                </a:solidFill>
              </a:rPr>
              <a:t> </a:t>
            </a:r>
            <a:r>
              <a:rPr lang="pt-PT" dirty="0" err="1">
                <a:solidFill>
                  <a:schemeClr val="accent5">
                    <a:lumMod val="75000"/>
                  </a:schemeClr>
                </a:solidFill>
              </a:rPr>
              <a:t>unit</a:t>
            </a:r>
            <a:r>
              <a:rPr lang="pt-PT" dirty="0">
                <a:solidFill>
                  <a:schemeClr val="accent5">
                    <a:lumMod val="75000"/>
                  </a:schemeClr>
                </a:solidFill>
              </a:rPr>
              <a:t> </a:t>
            </a:r>
            <a:r>
              <a:rPr lang="pt-PT" dirty="0" err="1">
                <a:solidFill>
                  <a:schemeClr val="accent5">
                    <a:lumMod val="75000"/>
                  </a:schemeClr>
                </a:solidFill>
              </a:rPr>
              <a:t>of</a:t>
            </a:r>
            <a:r>
              <a:rPr lang="pt-PT" dirty="0">
                <a:solidFill>
                  <a:schemeClr val="accent5">
                    <a:lumMod val="75000"/>
                  </a:schemeClr>
                </a:solidFill>
              </a:rPr>
              <a:t> </a:t>
            </a:r>
            <a:r>
              <a:rPr lang="pt-PT" dirty="0" err="1">
                <a:solidFill>
                  <a:schemeClr val="accent5">
                    <a:lumMod val="75000"/>
                  </a:schemeClr>
                </a:solidFill>
              </a:rPr>
              <a:t>change</a:t>
            </a:r>
            <a:r>
              <a:rPr lang="pt-PT" dirty="0">
                <a:solidFill>
                  <a:schemeClr val="accent5">
                    <a:lumMod val="75000"/>
                  </a:schemeClr>
                </a:solidFill>
              </a:rPr>
              <a:t> in X</a:t>
            </a:r>
          </a:p>
          <a:p>
            <a:pPr lvl="1">
              <a:spcBef>
                <a:spcPts val="1000"/>
              </a:spcBef>
            </a:pPr>
            <a:r>
              <a:rPr lang="el-GR" dirty="0">
                <a:solidFill>
                  <a:schemeClr val="accent5">
                    <a:lumMod val="75000"/>
                  </a:schemeClr>
                </a:solidFill>
              </a:rPr>
              <a:t>β</a:t>
            </a:r>
            <a:r>
              <a:rPr lang="pt-PT" dirty="0">
                <a:solidFill>
                  <a:schemeClr val="accent5">
                    <a:lumMod val="75000"/>
                  </a:schemeClr>
                </a:solidFill>
              </a:rPr>
              <a:t> </a:t>
            </a:r>
            <a:r>
              <a:rPr lang="pt-PT" dirty="0" err="1">
                <a:solidFill>
                  <a:schemeClr val="accent5">
                    <a:lumMod val="75000"/>
                  </a:schemeClr>
                </a:solidFill>
              </a:rPr>
              <a:t>or</a:t>
            </a:r>
            <a:r>
              <a:rPr lang="pt-PT" dirty="0">
                <a:solidFill>
                  <a:schemeClr val="accent5">
                    <a:lumMod val="75000"/>
                  </a:schemeClr>
                </a:solidFill>
              </a:rPr>
              <a:t> </a:t>
            </a:r>
            <a:r>
              <a:rPr lang="pt-PT" dirty="0" err="1">
                <a:solidFill>
                  <a:schemeClr val="accent5">
                    <a:lumMod val="75000"/>
                  </a:schemeClr>
                </a:solidFill>
              </a:rPr>
              <a:t>slope</a:t>
            </a:r>
            <a:r>
              <a:rPr lang="pt-PT" dirty="0">
                <a:solidFill>
                  <a:schemeClr val="accent5">
                    <a:lumMod val="75000"/>
                  </a:schemeClr>
                </a:solidFill>
              </a:rPr>
              <a:t> </a:t>
            </a:r>
            <a:r>
              <a:rPr lang="pt-PT" dirty="0" err="1">
                <a:solidFill>
                  <a:schemeClr val="accent5">
                    <a:lumMod val="75000"/>
                  </a:schemeClr>
                </a:solidFill>
              </a:rPr>
              <a:t>is</a:t>
            </a:r>
            <a:r>
              <a:rPr lang="pt-PT" dirty="0">
                <a:solidFill>
                  <a:schemeClr val="accent5">
                    <a:lumMod val="75000"/>
                  </a:schemeClr>
                </a:solidFill>
              </a:rPr>
              <a:t> </a:t>
            </a:r>
            <a:r>
              <a:rPr lang="pt-PT" dirty="0" err="1">
                <a:solidFill>
                  <a:schemeClr val="accent5">
                    <a:lumMod val="75000"/>
                  </a:schemeClr>
                </a:solidFill>
              </a:rPr>
              <a:t>also</a:t>
            </a:r>
            <a:r>
              <a:rPr lang="pt-PT" dirty="0">
                <a:solidFill>
                  <a:schemeClr val="accent5">
                    <a:lumMod val="75000"/>
                  </a:schemeClr>
                </a:solidFill>
              </a:rPr>
              <a:t> </a:t>
            </a:r>
            <a:r>
              <a:rPr lang="pt-PT" dirty="0" err="1">
                <a:solidFill>
                  <a:schemeClr val="accent5">
                    <a:lumMod val="75000"/>
                  </a:schemeClr>
                </a:solidFill>
              </a:rPr>
              <a:t>called</a:t>
            </a:r>
            <a:r>
              <a:rPr lang="pt-PT" dirty="0">
                <a:solidFill>
                  <a:schemeClr val="accent5">
                    <a:lumMod val="75000"/>
                  </a:schemeClr>
                </a:solidFill>
              </a:rPr>
              <a:t> </a:t>
            </a:r>
            <a:r>
              <a:rPr lang="pt-PT" dirty="0" err="1">
                <a:solidFill>
                  <a:srgbClr val="FF0000"/>
                </a:solidFill>
              </a:rPr>
              <a:t>unstandardized</a:t>
            </a:r>
            <a:r>
              <a:rPr lang="pt-PT" dirty="0">
                <a:solidFill>
                  <a:srgbClr val="FF0000"/>
                </a:solidFill>
              </a:rPr>
              <a:t> </a:t>
            </a:r>
            <a:r>
              <a:rPr lang="pt-PT" dirty="0" err="1">
                <a:solidFill>
                  <a:srgbClr val="FF0000"/>
                </a:solidFill>
              </a:rPr>
              <a:t>coefficient</a:t>
            </a:r>
            <a:r>
              <a:rPr lang="pt-PT" dirty="0">
                <a:solidFill>
                  <a:srgbClr val="FF0000"/>
                </a:solidFill>
              </a:rPr>
              <a:t> </a:t>
            </a:r>
            <a:r>
              <a:rPr lang="pt-PT" dirty="0" err="1">
                <a:solidFill>
                  <a:schemeClr val="accent5">
                    <a:lumMod val="75000"/>
                  </a:schemeClr>
                </a:solidFill>
              </a:rPr>
              <a:t>because</a:t>
            </a:r>
            <a:r>
              <a:rPr lang="pt-PT" dirty="0">
                <a:solidFill>
                  <a:schemeClr val="accent5">
                    <a:lumMod val="75000"/>
                  </a:schemeClr>
                </a:solidFill>
              </a:rPr>
              <a:t> </a:t>
            </a:r>
            <a:r>
              <a:rPr lang="pt-PT" dirty="0" err="1">
                <a:solidFill>
                  <a:schemeClr val="accent5">
                    <a:lumMod val="75000"/>
                  </a:schemeClr>
                </a:solidFill>
              </a:rPr>
              <a:t>it</a:t>
            </a:r>
            <a:r>
              <a:rPr lang="pt-PT" dirty="0">
                <a:solidFill>
                  <a:schemeClr val="accent5">
                    <a:lumMod val="75000"/>
                  </a:schemeClr>
                </a:solidFill>
              </a:rPr>
              <a:t> </a:t>
            </a:r>
            <a:r>
              <a:rPr lang="pt-PT" dirty="0" err="1">
                <a:solidFill>
                  <a:schemeClr val="accent5">
                    <a:lumMod val="75000"/>
                  </a:schemeClr>
                </a:solidFill>
              </a:rPr>
              <a:t>is</a:t>
            </a:r>
            <a:r>
              <a:rPr lang="pt-PT" dirty="0">
                <a:solidFill>
                  <a:schemeClr val="accent5">
                    <a:lumMod val="75000"/>
                  </a:schemeClr>
                </a:solidFill>
              </a:rPr>
              <a:t> </a:t>
            </a:r>
            <a:r>
              <a:rPr lang="en-US" dirty="0">
                <a:solidFill>
                  <a:schemeClr val="accent5">
                    <a:lumMod val="75000"/>
                  </a:schemeClr>
                </a:solidFill>
              </a:rPr>
              <a:t>reported in raw units</a:t>
            </a:r>
            <a:endParaRPr lang="pt-PT" i="1" dirty="0"/>
          </a:p>
          <a:p>
            <a:pPr lvl="1"/>
            <a:endParaRPr lang="pt-PT" i="1" dirty="0"/>
          </a:p>
          <a:p>
            <a:pPr lvl="1"/>
            <a:endParaRPr lang="pt-PT" i="1" dirty="0"/>
          </a:p>
          <a:p>
            <a:endParaRPr lang="pt-PT" dirty="0"/>
          </a:p>
          <a:p>
            <a:r>
              <a:rPr lang="pt-PT" dirty="0"/>
              <a:t>R2: </a:t>
            </a:r>
            <a:r>
              <a:rPr lang="pt-PT" dirty="0" err="1"/>
              <a:t>measures</a:t>
            </a:r>
            <a:r>
              <a:rPr lang="pt-PT" dirty="0"/>
              <a:t> </a:t>
            </a:r>
            <a:r>
              <a:rPr lang="pt-PT" dirty="0" err="1"/>
              <a:t>the</a:t>
            </a:r>
            <a:r>
              <a:rPr lang="pt-PT" dirty="0"/>
              <a:t> </a:t>
            </a:r>
            <a:r>
              <a:rPr lang="pt-PT" dirty="0" err="1"/>
              <a:t>goodness</a:t>
            </a:r>
            <a:r>
              <a:rPr lang="pt-PT" dirty="0"/>
              <a:t> </a:t>
            </a:r>
            <a:r>
              <a:rPr lang="pt-PT" dirty="0" err="1"/>
              <a:t>of</a:t>
            </a:r>
            <a:r>
              <a:rPr lang="pt-PT" dirty="0"/>
              <a:t> </a:t>
            </a:r>
            <a:r>
              <a:rPr lang="pt-PT" dirty="0" err="1"/>
              <a:t>fit</a:t>
            </a:r>
            <a:r>
              <a:rPr lang="pt-PT" dirty="0"/>
              <a:t> </a:t>
            </a:r>
            <a:r>
              <a:rPr lang="pt-PT" dirty="0" err="1"/>
              <a:t>of</a:t>
            </a:r>
            <a:r>
              <a:rPr lang="pt-PT" dirty="0"/>
              <a:t> a </a:t>
            </a:r>
            <a:r>
              <a:rPr lang="pt-PT" dirty="0" err="1"/>
              <a:t>model</a:t>
            </a:r>
            <a:r>
              <a:rPr lang="pt-PT" dirty="0"/>
              <a:t>. Ranges </a:t>
            </a:r>
            <a:r>
              <a:rPr lang="pt-PT" dirty="0" err="1"/>
              <a:t>from</a:t>
            </a:r>
            <a:r>
              <a:rPr lang="pt-PT" dirty="0"/>
              <a:t> 0 to 1</a:t>
            </a:r>
          </a:p>
          <a:p>
            <a:endParaRPr lang="pt-PT" i="1" dirty="0"/>
          </a:p>
        </p:txBody>
      </p:sp>
      <p:sp>
        <p:nvSpPr>
          <p:cNvPr id="3" name="Marcador de Posição da Data 2">
            <a:extLst>
              <a:ext uri="{FF2B5EF4-FFF2-40B4-BE49-F238E27FC236}">
                <a16:creationId xmlns:a16="http://schemas.microsoft.com/office/drawing/2014/main" id="{4B75C86D-85B8-4464-B6F0-78A3ECEBBC85}"/>
              </a:ext>
            </a:extLst>
          </p:cNvPr>
          <p:cNvSpPr>
            <a:spLocks noGrp="1"/>
          </p:cNvSpPr>
          <p:nvPr>
            <p:ph type="dt" sz="half" idx="10"/>
          </p:nvPr>
        </p:nvSpPr>
        <p:spPr/>
        <p:txBody>
          <a:bodyPr/>
          <a:lstStyle/>
          <a:p>
            <a:pPr lvl="0"/>
            <a:fld id="{0656C1F0-6261-4EA9-8B62-5ED73AF52269}" type="datetime1">
              <a:rPr lang="pt-BR" smtClean="0"/>
              <a:t>03/06/2024</a:t>
            </a:fld>
            <a:endParaRPr lang="en-US" dirty="0"/>
          </a:p>
        </p:txBody>
      </p:sp>
      <p:sp>
        <p:nvSpPr>
          <p:cNvPr id="4" name="Marcador de Posição do Número do Diapositivo 3">
            <a:extLst>
              <a:ext uri="{FF2B5EF4-FFF2-40B4-BE49-F238E27FC236}">
                <a16:creationId xmlns:a16="http://schemas.microsoft.com/office/drawing/2014/main" id="{BC795A49-56E2-408A-BBFC-242970CCF3BA}"/>
              </a:ext>
            </a:extLst>
          </p:cNvPr>
          <p:cNvSpPr>
            <a:spLocks noGrp="1"/>
          </p:cNvSpPr>
          <p:nvPr>
            <p:ph type="sldNum" sz="quarter" idx="12"/>
          </p:nvPr>
        </p:nvSpPr>
        <p:spPr/>
        <p:txBody>
          <a:bodyPr/>
          <a:lstStyle/>
          <a:p>
            <a:pPr lvl="0"/>
            <a:fld id="{8BA0E2AD-477F-47F7-A985-6BED10354003}" type="slidenum">
              <a:rPr lang="en-GB" smtClean="0"/>
              <a:t>25</a:t>
            </a:fld>
            <a:endParaRPr lang="en-GB" dirty="0"/>
          </a:p>
        </p:txBody>
      </p:sp>
      <p:sp>
        <p:nvSpPr>
          <p:cNvPr id="5" name="Título 4">
            <a:extLst>
              <a:ext uri="{FF2B5EF4-FFF2-40B4-BE49-F238E27FC236}">
                <a16:creationId xmlns:a16="http://schemas.microsoft.com/office/drawing/2014/main" id="{1AAA2930-CF8E-484F-85DD-04426076C369}"/>
              </a:ext>
            </a:extLst>
          </p:cNvPr>
          <p:cNvSpPr>
            <a:spLocks noGrp="1"/>
          </p:cNvSpPr>
          <p:nvPr>
            <p:ph type="title"/>
          </p:nvPr>
        </p:nvSpPr>
        <p:spPr/>
        <p:txBody>
          <a:bodyPr/>
          <a:lstStyle/>
          <a:p>
            <a:r>
              <a:rPr lang="pt-PT" dirty="0"/>
              <a:t>Linear </a:t>
            </a:r>
            <a:r>
              <a:rPr lang="pt-PT" dirty="0" err="1"/>
              <a:t>regressions</a:t>
            </a:r>
            <a:r>
              <a:rPr lang="pt-PT" dirty="0"/>
              <a:t> (</a:t>
            </a:r>
            <a:r>
              <a:rPr lang="pt-PT" dirty="0" err="1">
                <a:solidFill>
                  <a:srgbClr val="FF0000"/>
                </a:solidFill>
              </a:rPr>
              <a:t>simple</a:t>
            </a:r>
            <a:r>
              <a:rPr lang="pt-PT" dirty="0"/>
              <a:t> </a:t>
            </a:r>
            <a:r>
              <a:rPr lang="pt-PT" dirty="0" err="1"/>
              <a:t>and</a:t>
            </a:r>
            <a:r>
              <a:rPr lang="pt-PT" dirty="0"/>
              <a:t> </a:t>
            </a:r>
            <a:r>
              <a:rPr lang="pt-PT" dirty="0" err="1"/>
              <a:t>multiple</a:t>
            </a:r>
            <a:r>
              <a:rPr lang="pt-PT" dirty="0"/>
              <a:t>)</a:t>
            </a: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24D7ADCD-A177-40A4-908C-2453DA08B445}"/>
                  </a:ext>
                </a:extLst>
              </p:cNvPr>
              <p:cNvSpPr txBox="1"/>
              <p:nvPr/>
            </p:nvSpPr>
            <p:spPr>
              <a:xfrm>
                <a:off x="2489200" y="4117287"/>
                <a:ext cx="5969000" cy="646331"/>
              </a:xfrm>
              <a:prstGeom prst="rect">
                <a:avLst/>
              </a:prstGeom>
              <a:noFill/>
            </p:spPr>
            <p:txBody>
              <a:bodyPr wrap="square" rtlCol="0">
                <a:spAutoFit/>
              </a:bodyPr>
              <a:lstStyle/>
              <a:p>
                <a:pPr algn="ctr"/>
                <a14:m>
                  <m:oMath xmlns:m="http://schemas.openxmlformats.org/officeDocument/2006/math">
                    <m:r>
                      <a:rPr lang="pt-PT" sz="3600" b="0" i="1" smtClean="0">
                        <a:solidFill>
                          <a:srgbClr val="0070C0"/>
                        </a:solidFill>
                        <a:latin typeface="Cambria Math" panose="02040503050406030204" pitchFamily="18" charset="0"/>
                        <a:ea typeface="Cambria Math" panose="02040503050406030204" pitchFamily="18" charset="0"/>
                      </a:rPr>
                      <m:t>𝛾</m:t>
                    </m:r>
                    <m:r>
                      <a:rPr lang="pt-PT" sz="3600" b="0" i="1" smtClean="0">
                        <a:solidFill>
                          <a:srgbClr val="0070C0"/>
                        </a:solidFill>
                        <a:latin typeface="Cambria Math" panose="02040503050406030204" pitchFamily="18" charset="0"/>
                      </a:rPr>
                      <m:t>=</m:t>
                    </m:r>
                    <m:r>
                      <a:rPr lang="pt-PT" sz="3600" i="1" smtClean="0">
                        <a:solidFill>
                          <a:srgbClr val="0070C0"/>
                        </a:solidFill>
                        <a:latin typeface="Cambria Math" panose="02040503050406030204" pitchFamily="18" charset="0"/>
                        <a:ea typeface="Cambria Math" panose="02040503050406030204" pitchFamily="18" charset="0"/>
                      </a:rPr>
                      <m:t>𝛽</m:t>
                    </m:r>
                    <m:r>
                      <a:rPr lang="pt-PT" sz="3600" b="0" i="1" baseline="-25000" smtClean="0">
                        <a:solidFill>
                          <a:srgbClr val="0070C0"/>
                        </a:solidFill>
                        <a:latin typeface="Cambria Math" panose="02040503050406030204" pitchFamily="18" charset="0"/>
                        <a:ea typeface="Cambria Math" panose="02040503050406030204" pitchFamily="18" charset="0"/>
                      </a:rPr>
                      <m:t>0</m:t>
                    </m:r>
                    <m:r>
                      <a:rPr lang="pt-PT" sz="3600" b="0" i="1" smtClean="0">
                        <a:solidFill>
                          <a:srgbClr val="0070C0"/>
                        </a:solidFill>
                        <a:latin typeface="Cambria Math" panose="02040503050406030204" pitchFamily="18" charset="0"/>
                      </a:rPr>
                      <m:t>+</m:t>
                    </m:r>
                    <m:r>
                      <a:rPr lang="pt-PT" sz="3600" b="0" i="1" smtClean="0">
                        <a:solidFill>
                          <a:srgbClr val="0070C0"/>
                        </a:solidFill>
                        <a:latin typeface="Cambria Math" panose="02040503050406030204" pitchFamily="18" charset="0"/>
                        <a:ea typeface="Cambria Math" panose="02040503050406030204" pitchFamily="18" charset="0"/>
                      </a:rPr>
                      <m:t>𝛽</m:t>
                    </m:r>
                    <m:r>
                      <a:rPr lang="pt-PT" sz="3600" b="0" i="1" baseline="-25000" smtClean="0">
                        <a:solidFill>
                          <a:srgbClr val="0070C0"/>
                        </a:solidFill>
                        <a:latin typeface="Cambria Math" panose="02040503050406030204" pitchFamily="18" charset="0"/>
                        <a:ea typeface="Cambria Math" panose="02040503050406030204" pitchFamily="18" charset="0"/>
                      </a:rPr>
                      <m:t>1</m:t>
                    </m:r>
                    <m:r>
                      <a:rPr lang="pt-PT" sz="3600" b="0" i="1" smtClean="0">
                        <a:solidFill>
                          <a:srgbClr val="0070C0"/>
                        </a:solidFill>
                        <a:latin typeface="Cambria Math" panose="02040503050406030204" pitchFamily="18" charset="0"/>
                      </a:rPr>
                      <m:t>𝑥</m:t>
                    </m:r>
                  </m:oMath>
                </a14:m>
                <a:r>
                  <a:rPr lang="pt-PT" sz="3600" baseline="-25000" dirty="0">
                    <a:solidFill>
                      <a:srgbClr val="0070C0"/>
                    </a:solidFill>
                  </a:rPr>
                  <a:t>1</a:t>
                </a:r>
              </a:p>
            </p:txBody>
          </p:sp>
        </mc:Choice>
        <mc:Fallback xmlns="">
          <p:sp>
            <p:nvSpPr>
              <p:cNvPr id="12" name="CaixaDeTexto 11">
                <a:extLst>
                  <a:ext uri="{FF2B5EF4-FFF2-40B4-BE49-F238E27FC236}">
                    <a16:creationId xmlns:a16="http://schemas.microsoft.com/office/drawing/2014/main" id="{24D7ADCD-A177-40A4-908C-2453DA08B445}"/>
                  </a:ext>
                </a:extLst>
              </p:cNvPr>
              <p:cNvSpPr txBox="1">
                <a:spLocks noRot="1" noChangeAspect="1" noMove="1" noResize="1" noEditPoints="1" noAdjustHandles="1" noChangeArrowheads="1" noChangeShapeType="1" noTextEdit="1"/>
              </p:cNvSpPr>
              <p:nvPr/>
            </p:nvSpPr>
            <p:spPr>
              <a:xfrm>
                <a:off x="2489200" y="4117287"/>
                <a:ext cx="5969000" cy="646331"/>
              </a:xfrm>
              <a:prstGeom prst="rect">
                <a:avLst/>
              </a:prstGeom>
              <a:blipFill>
                <a:blip r:embed="rId2"/>
                <a:stretch>
                  <a:fillRect b="-32075"/>
                </a:stretch>
              </a:blipFill>
            </p:spPr>
            <p:txBody>
              <a:bodyPr/>
              <a:lstStyle/>
              <a:p>
                <a:r>
                  <a:rPr lang="pt-PT">
                    <a:noFill/>
                  </a:rPr>
                  <a:t> </a:t>
                </a:r>
              </a:p>
            </p:txBody>
          </p:sp>
        </mc:Fallback>
      </mc:AlternateContent>
    </p:spTree>
    <p:extLst>
      <p:ext uri="{BB962C8B-B14F-4D97-AF65-F5344CB8AC3E}">
        <p14:creationId xmlns:p14="http://schemas.microsoft.com/office/powerpoint/2010/main" val="28702249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e Conteúdo 1">
            <a:extLst>
              <a:ext uri="{FF2B5EF4-FFF2-40B4-BE49-F238E27FC236}">
                <a16:creationId xmlns:a16="http://schemas.microsoft.com/office/drawing/2014/main" id="{8C894E76-06A8-4446-9CC7-BE90F0475D13}"/>
              </a:ext>
            </a:extLst>
          </p:cNvPr>
          <p:cNvSpPr>
            <a:spLocks noGrp="1"/>
          </p:cNvSpPr>
          <p:nvPr>
            <p:ph idx="1"/>
          </p:nvPr>
        </p:nvSpPr>
        <p:spPr>
          <a:xfrm>
            <a:off x="838200" y="1690688"/>
            <a:ext cx="5257800" cy="4486275"/>
          </a:xfrm>
        </p:spPr>
        <p:txBody>
          <a:bodyPr/>
          <a:lstStyle/>
          <a:p>
            <a:pPr marL="228600" indent="-228600">
              <a:lnSpc>
                <a:spcPct val="90000"/>
              </a:lnSpc>
              <a:spcBef>
                <a:spcPts val="1000"/>
              </a:spcBef>
              <a:buFont typeface="Arial" panose="020B0604020202020204" pitchFamily="34" charset="0"/>
              <a:buChar char="•"/>
            </a:pPr>
            <a:r>
              <a:rPr lang="pt-PT" sz="2800" dirty="0" err="1">
                <a:solidFill>
                  <a:schemeClr val="accent5">
                    <a:lumMod val="75000"/>
                  </a:schemeClr>
                </a:solidFill>
              </a:rPr>
              <a:t>Assumptions</a:t>
            </a:r>
            <a:endParaRPr lang="pt-PT" sz="2800" dirty="0">
              <a:solidFill>
                <a:schemeClr val="accent5">
                  <a:lumMod val="75000"/>
                </a:schemeClr>
              </a:solidFill>
            </a:endParaRPr>
          </a:p>
          <a:p>
            <a:pPr lvl="1">
              <a:spcBef>
                <a:spcPts val="1000"/>
              </a:spcBef>
            </a:pPr>
            <a:r>
              <a:rPr lang="pt-PT" i="1" dirty="0">
                <a:solidFill>
                  <a:srgbClr val="FF0000"/>
                </a:solidFill>
              </a:rPr>
              <a:t>Independence</a:t>
            </a:r>
            <a:r>
              <a:rPr lang="pt-PT" i="1" dirty="0"/>
              <a:t>: </a:t>
            </a:r>
            <a:r>
              <a:rPr lang="pt-PT" i="1" dirty="0" err="1"/>
              <a:t>Observations</a:t>
            </a:r>
            <a:r>
              <a:rPr lang="pt-PT" i="1" dirty="0"/>
              <a:t> are </a:t>
            </a:r>
            <a:r>
              <a:rPr lang="pt-PT" i="1" dirty="0" err="1"/>
              <a:t>independent</a:t>
            </a:r>
            <a:r>
              <a:rPr lang="pt-PT" i="1" dirty="0"/>
              <a:t> </a:t>
            </a:r>
            <a:r>
              <a:rPr lang="pt-PT" i="1" dirty="0" err="1"/>
              <a:t>of</a:t>
            </a:r>
            <a:r>
              <a:rPr lang="pt-PT" i="1" dirty="0"/>
              <a:t> </a:t>
            </a:r>
            <a:r>
              <a:rPr lang="pt-PT" i="1" dirty="0" err="1"/>
              <a:t>each</a:t>
            </a:r>
            <a:r>
              <a:rPr lang="pt-PT" i="1" dirty="0"/>
              <a:t> </a:t>
            </a:r>
            <a:r>
              <a:rPr lang="pt-PT" i="1" dirty="0" err="1"/>
              <a:t>other</a:t>
            </a:r>
            <a:endParaRPr lang="pt-PT" i="1" dirty="0"/>
          </a:p>
          <a:p>
            <a:pPr lvl="1">
              <a:spcBef>
                <a:spcPts val="1000"/>
              </a:spcBef>
            </a:pPr>
            <a:endParaRPr lang="pt-PT" i="1" dirty="0"/>
          </a:p>
          <a:p>
            <a:endParaRPr lang="pt-PT" i="1" dirty="0"/>
          </a:p>
        </p:txBody>
      </p:sp>
      <p:sp>
        <p:nvSpPr>
          <p:cNvPr id="3" name="Marcador de Posição da Data 2">
            <a:extLst>
              <a:ext uri="{FF2B5EF4-FFF2-40B4-BE49-F238E27FC236}">
                <a16:creationId xmlns:a16="http://schemas.microsoft.com/office/drawing/2014/main" id="{4B75C86D-85B8-4464-B6F0-78A3ECEBBC85}"/>
              </a:ext>
            </a:extLst>
          </p:cNvPr>
          <p:cNvSpPr>
            <a:spLocks noGrp="1"/>
          </p:cNvSpPr>
          <p:nvPr>
            <p:ph type="dt" sz="half" idx="10"/>
          </p:nvPr>
        </p:nvSpPr>
        <p:spPr/>
        <p:txBody>
          <a:bodyPr/>
          <a:lstStyle/>
          <a:p>
            <a:pPr lvl="0"/>
            <a:fld id="{0656C1F0-6261-4EA9-8B62-5ED73AF52269}" type="datetime1">
              <a:rPr lang="pt-BR" smtClean="0"/>
              <a:t>03/06/2024</a:t>
            </a:fld>
            <a:endParaRPr lang="en-US" dirty="0"/>
          </a:p>
        </p:txBody>
      </p:sp>
      <p:sp>
        <p:nvSpPr>
          <p:cNvPr id="4" name="Marcador de Posição do Número do Diapositivo 3">
            <a:extLst>
              <a:ext uri="{FF2B5EF4-FFF2-40B4-BE49-F238E27FC236}">
                <a16:creationId xmlns:a16="http://schemas.microsoft.com/office/drawing/2014/main" id="{BC795A49-56E2-408A-BBFC-242970CCF3BA}"/>
              </a:ext>
            </a:extLst>
          </p:cNvPr>
          <p:cNvSpPr>
            <a:spLocks noGrp="1"/>
          </p:cNvSpPr>
          <p:nvPr>
            <p:ph type="sldNum" sz="quarter" idx="12"/>
          </p:nvPr>
        </p:nvSpPr>
        <p:spPr/>
        <p:txBody>
          <a:bodyPr/>
          <a:lstStyle/>
          <a:p>
            <a:pPr lvl="0"/>
            <a:fld id="{8BA0E2AD-477F-47F7-A985-6BED10354003}" type="slidenum">
              <a:rPr lang="en-GB" smtClean="0"/>
              <a:t>26</a:t>
            </a:fld>
            <a:endParaRPr lang="en-GB" dirty="0"/>
          </a:p>
        </p:txBody>
      </p:sp>
      <p:sp>
        <p:nvSpPr>
          <p:cNvPr id="5" name="Título 4">
            <a:extLst>
              <a:ext uri="{FF2B5EF4-FFF2-40B4-BE49-F238E27FC236}">
                <a16:creationId xmlns:a16="http://schemas.microsoft.com/office/drawing/2014/main" id="{1AAA2930-CF8E-484F-85DD-04426076C369}"/>
              </a:ext>
            </a:extLst>
          </p:cNvPr>
          <p:cNvSpPr>
            <a:spLocks noGrp="1"/>
          </p:cNvSpPr>
          <p:nvPr>
            <p:ph type="title"/>
          </p:nvPr>
        </p:nvSpPr>
        <p:spPr/>
        <p:txBody>
          <a:bodyPr/>
          <a:lstStyle/>
          <a:p>
            <a:r>
              <a:rPr lang="pt-PT" dirty="0"/>
              <a:t>Linear </a:t>
            </a:r>
            <a:r>
              <a:rPr lang="pt-PT" dirty="0" err="1"/>
              <a:t>regressions</a:t>
            </a:r>
            <a:r>
              <a:rPr lang="pt-PT" dirty="0"/>
              <a:t> (</a:t>
            </a:r>
            <a:r>
              <a:rPr lang="pt-PT" dirty="0" err="1">
                <a:solidFill>
                  <a:srgbClr val="FF0000"/>
                </a:solidFill>
              </a:rPr>
              <a:t>simple</a:t>
            </a:r>
            <a:r>
              <a:rPr lang="pt-PT" dirty="0"/>
              <a:t> </a:t>
            </a:r>
            <a:r>
              <a:rPr lang="pt-PT" dirty="0" err="1"/>
              <a:t>and</a:t>
            </a:r>
            <a:r>
              <a:rPr lang="pt-PT" dirty="0"/>
              <a:t> </a:t>
            </a:r>
            <a:r>
              <a:rPr lang="pt-PT" dirty="0" err="1"/>
              <a:t>multiple</a:t>
            </a:r>
            <a:r>
              <a:rPr lang="pt-PT" dirty="0"/>
              <a:t>)</a:t>
            </a:r>
          </a:p>
        </p:txBody>
      </p:sp>
      <p:grpSp>
        <p:nvGrpSpPr>
          <p:cNvPr id="8" name="Agrupar 7">
            <a:extLst>
              <a:ext uri="{FF2B5EF4-FFF2-40B4-BE49-F238E27FC236}">
                <a16:creationId xmlns:a16="http://schemas.microsoft.com/office/drawing/2014/main" id="{3E763466-11C6-4510-8A37-EBBA584B6D31}"/>
              </a:ext>
            </a:extLst>
          </p:cNvPr>
          <p:cNvGrpSpPr/>
          <p:nvPr/>
        </p:nvGrpSpPr>
        <p:grpSpPr>
          <a:xfrm>
            <a:off x="6696907" y="1352739"/>
            <a:ext cx="3769328" cy="4982041"/>
            <a:chOff x="6696907" y="1352739"/>
            <a:chExt cx="3769328" cy="4982041"/>
          </a:xfrm>
        </p:grpSpPr>
        <p:pic>
          <p:nvPicPr>
            <p:cNvPr id="2052" name="Picture 4" descr="Map of field sampling locations for Mercury Risk in Lakes project">
              <a:extLst>
                <a:ext uri="{FF2B5EF4-FFF2-40B4-BE49-F238E27FC236}">
                  <a16:creationId xmlns:a16="http://schemas.microsoft.com/office/drawing/2014/main" id="{9296426C-79C9-4BAF-9F06-665BA5DE04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7328" y="1352739"/>
              <a:ext cx="3586544" cy="4641662"/>
            </a:xfrm>
            <a:prstGeom prst="rect">
              <a:avLst/>
            </a:prstGeom>
            <a:noFill/>
            <a:extLst>
              <a:ext uri="{909E8E84-426E-40DD-AFC4-6F175D3DCCD1}">
                <a14:hiddenFill xmlns:a14="http://schemas.microsoft.com/office/drawing/2010/main">
                  <a:solidFill>
                    <a:srgbClr val="FFFFFF"/>
                  </a:solidFill>
                </a14:hiddenFill>
              </a:ext>
            </a:extLst>
          </p:spPr>
        </p:pic>
        <p:sp>
          <p:nvSpPr>
            <p:cNvPr id="14" name="CaixaDeTexto 13">
              <a:extLst>
                <a:ext uri="{FF2B5EF4-FFF2-40B4-BE49-F238E27FC236}">
                  <a16:creationId xmlns:a16="http://schemas.microsoft.com/office/drawing/2014/main" id="{7111D0E4-1EA2-4AB8-815F-4151586E4B90}"/>
                </a:ext>
              </a:extLst>
            </p:cNvPr>
            <p:cNvSpPr txBox="1"/>
            <p:nvPr/>
          </p:nvSpPr>
          <p:spPr>
            <a:xfrm>
              <a:off x="6696907" y="5934670"/>
              <a:ext cx="3769328" cy="400110"/>
            </a:xfrm>
            <a:prstGeom prst="rect">
              <a:avLst/>
            </a:prstGeom>
            <a:noFill/>
          </p:spPr>
          <p:txBody>
            <a:bodyPr wrap="square">
              <a:spAutoFit/>
            </a:bodyPr>
            <a:lstStyle/>
            <a:p>
              <a:pPr algn="r"/>
              <a:r>
                <a:rPr lang="pt-PT" sz="1000" dirty="0"/>
                <a:t>https://www.usgs.gov/media/images/map-usgs-grebe-mercury-project-field-sites</a:t>
              </a:r>
            </a:p>
          </p:txBody>
        </p:sp>
      </p:grpSp>
    </p:spTree>
    <p:extLst>
      <p:ext uri="{BB962C8B-B14F-4D97-AF65-F5344CB8AC3E}">
        <p14:creationId xmlns:p14="http://schemas.microsoft.com/office/powerpoint/2010/main" val="2493087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e Conteúdo 1">
            <a:extLst>
              <a:ext uri="{FF2B5EF4-FFF2-40B4-BE49-F238E27FC236}">
                <a16:creationId xmlns:a16="http://schemas.microsoft.com/office/drawing/2014/main" id="{8C894E76-06A8-4446-9CC7-BE90F0475D13}"/>
              </a:ext>
            </a:extLst>
          </p:cNvPr>
          <p:cNvSpPr>
            <a:spLocks noGrp="1"/>
          </p:cNvSpPr>
          <p:nvPr>
            <p:ph idx="1"/>
          </p:nvPr>
        </p:nvSpPr>
        <p:spPr>
          <a:xfrm>
            <a:off x="838200" y="1690688"/>
            <a:ext cx="10515600" cy="4486275"/>
          </a:xfrm>
        </p:spPr>
        <p:txBody>
          <a:bodyPr/>
          <a:lstStyle/>
          <a:p>
            <a:pPr marL="228600" indent="-228600">
              <a:lnSpc>
                <a:spcPct val="90000"/>
              </a:lnSpc>
              <a:spcBef>
                <a:spcPts val="1000"/>
              </a:spcBef>
              <a:buFont typeface="Arial" panose="020B0604020202020204" pitchFamily="34" charset="0"/>
              <a:buChar char="•"/>
            </a:pPr>
            <a:r>
              <a:rPr lang="pt-PT" sz="2800" dirty="0" err="1">
                <a:solidFill>
                  <a:schemeClr val="accent5">
                    <a:lumMod val="75000"/>
                  </a:schemeClr>
                </a:solidFill>
              </a:rPr>
              <a:t>Assumptions</a:t>
            </a:r>
            <a:endParaRPr lang="pt-PT" sz="2800" dirty="0">
              <a:solidFill>
                <a:schemeClr val="accent5">
                  <a:lumMod val="75000"/>
                </a:schemeClr>
              </a:solidFill>
            </a:endParaRPr>
          </a:p>
          <a:p>
            <a:pPr lvl="1">
              <a:spcBef>
                <a:spcPts val="1000"/>
              </a:spcBef>
            </a:pPr>
            <a:r>
              <a:rPr lang="pt-PT" i="1" dirty="0" err="1">
                <a:solidFill>
                  <a:srgbClr val="FF0000"/>
                </a:solidFill>
              </a:rPr>
              <a:t>Normality</a:t>
            </a:r>
            <a:r>
              <a:rPr lang="pt-PT" i="1" dirty="0"/>
              <a:t>: residual </a:t>
            </a:r>
            <a:r>
              <a:rPr lang="pt-PT" i="1" dirty="0" err="1"/>
              <a:t>normally</a:t>
            </a:r>
            <a:r>
              <a:rPr lang="pt-PT" i="1" dirty="0"/>
              <a:t> </a:t>
            </a:r>
            <a:r>
              <a:rPr lang="pt-PT" i="1" dirty="0" err="1"/>
              <a:t>distributed</a:t>
            </a:r>
            <a:endParaRPr lang="pt-PT" i="1" dirty="0"/>
          </a:p>
          <a:p>
            <a:pPr lvl="1">
              <a:spcBef>
                <a:spcPts val="1000"/>
              </a:spcBef>
            </a:pPr>
            <a:endParaRPr lang="pt-PT" i="1" dirty="0"/>
          </a:p>
          <a:p>
            <a:endParaRPr lang="pt-PT" i="1" dirty="0"/>
          </a:p>
        </p:txBody>
      </p:sp>
      <p:sp>
        <p:nvSpPr>
          <p:cNvPr id="3" name="Marcador de Posição da Data 2">
            <a:extLst>
              <a:ext uri="{FF2B5EF4-FFF2-40B4-BE49-F238E27FC236}">
                <a16:creationId xmlns:a16="http://schemas.microsoft.com/office/drawing/2014/main" id="{4B75C86D-85B8-4464-B6F0-78A3ECEBBC85}"/>
              </a:ext>
            </a:extLst>
          </p:cNvPr>
          <p:cNvSpPr>
            <a:spLocks noGrp="1"/>
          </p:cNvSpPr>
          <p:nvPr>
            <p:ph type="dt" sz="half" idx="10"/>
          </p:nvPr>
        </p:nvSpPr>
        <p:spPr/>
        <p:txBody>
          <a:bodyPr/>
          <a:lstStyle/>
          <a:p>
            <a:pPr lvl="0"/>
            <a:fld id="{0656C1F0-6261-4EA9-8B62-5ED73AF52269}" type="datetime1">
              <a:rPr lang="pt-BR" smtClean="0"/>
              <a:t>03/06/2024</a:t>
            </a:fld>
            <a:endParaRPr lang="en-US" dirty="0"/>
          </a:p>
        </p:txBody>
      </p:sp>
      <p:sp>
        <p:nvSpPr>
          <p:cNvPr id="4" name="Marcador de Posição do Número do Diapositivo 3">
            <a:extLst>
              <a:ext uri="{FF2B5EF4-FFF2-40B4-BE49-F238E27FC236}">
                <a16:creationId xmlns:a16="http://schemas.microsoft.com/office/drawing/2014/main" id="{BC795A49-56E2-408A-BBFC-242970CCF3BA}"/>
              </a:ext>
            </a:extLst>
          </p:cNvPr>
          <p:cNvSpPr>
            <a:spLocks noGrp="1"/>
          </p:cNvSpPr>
          <p:nvPr>
            <p:ph type="sldNum" sz="quarter" idx="12"/>
          </p:nvPr>
        </p:nvSpPr>
        <p:spPr/>
        <p:txBody>
          <a:bodyPr/>
          <a:lstStyle/>
          <a:p>
            <a:pPr lvl="0"/>
            <a:fld id="{8BA0E2AD-477F-47F7-A985-6BED10354003}" type="slidenum">
              <a:rPr lang="en-GB" smtClean="0"/>
              <a:t>27</a:t>
            </a:fld>
            <a:endParaRPr lang="en-GB" dirty="0"/>
          </a:p>
        </p:txBody>
      </p:sp>
      <p:sp>
        <p:nvSpPr>
          <p:cNvPr id="5" name="Título 4">
            <a:extLst>
              <a:ext uri="{FF2B5EF4-FFF2-40B4-BE49-F238E27FC236}">
                <a16:creationId xmlns:a16="http://schemas.microsoft.com/office/drawing/2014/main" id="{1AAA2930-CF8E-484F-85DD-04426076C369}"/>
              </a:ext>
            </a:extLst>
          </p:cNvPr>
          <p:cNvSpPr>
            <a:spLocks noGrp="1"/>
          </p:cNvSpPr>
          <p:nvPr>
            <p:ph type="title"/>
          </p:nvPr>
        </p:nvSpPr>
        <p:spPr/>
        <p:txBody>
          <a:bodyPr/>
          <a:lstStyle/>
          <a:p>
            <a:r>
              <a:rPr lang="pt-PT" dirty="0"/>
              <a:t>Linear </a:t>
            </a:r>
            <a:r>
              <a:rPr lang="pt-PT" dirty="0" err="1"/>
              <a:t>regressions</a:t>
            </a:r>
            <a:r>
              <a:rPr lang="pt-PT" dirty="0"/>
              <a:t> (</a:t>
            </a:r>
            <a:r>
              <a:rPr lang="pt-PT" dirty="0" err="1">
                <a:solidFill>
                  <a:srgbClr val="FF0000"/>
                </a:solidFill>
              </a:rPr>
              <a:t>simple</a:t>
            </a:r>
            <a:r>
              <a:rPr lang="pt-PT" dirty="0"/>
              <a:t> </a:t>
            </a:r>
            <a:r>
              <a:rPr lang="pt-PT" dirty="0" err="1"/>
              <a:t>and</a:t>
            </a:r>
            <a:r>
              <a:rPr lang="pt-PT" dirty="0"/>
              <a:t> </a:t>
            </a:r>
            <a:r>
              <a:rPr lang="pt-PT" dirty="0" err="1"/>
              <a:t>multiple</a:t>
            </a:r>
            <a:r>
              <a:rPr lang="pt-PT" dirty="0"/>
              <a:t>)</a:t>
            </a:r>
          </a:p>
        </p:txBody>
      </p:sp>
      <p:pic>
        <p:nvPicPr>
          <p:cNvPr id="7" name="Imagem 6">
            <a:extLst>
              <a:ext uri="{FF2B5EF4-FFF2-40B4-BE49-F238E27FC236}">
                <a16:creationId xmlns:a16="http://schemas.microsoft.com/office/drawing/2014/main" id="{D59C9192-C063-4A9B-A377-F609B4737F6B}"/>
              </a:ext>
            </a:extLst>
          </p:cNvPr>
          <p:cNvPicPr>
            <a:picLocks noChangeAspect="1"/>
          </p:cNvPicPr>
          <p:nvPr/>
        </p:nvPicPr>
        <p:blipFill rotWithShape="1">
          <a:blip r:embed="rId2"/>
          <a:srcRect l="49941"/>
          <a:stretch/>
        </p:blipFill>
        <p:spPr>
          <a:xfrm>
            <a:off x="6742104" y="2628249"/>
            <a:ext cx="3649908" cy="3528000"/>
          </a:xfrm>
          <a:prstGeom prst="rect">
            <a:avLst/>
          </a:prstGeom>
        </p:spPr>
      </p:pic>
      <p:pic>
        <p:nvPicPr>
          <p:cNvPr id="3074" name="Picture 2" descr="What Are Residuals in Statistics? - Statology">
            <a:extLst>
              <a:ext uri="{FF2B5EF4-FFF2-40B4-BE49-F238E27FC236}">
                <a16:creationId xmlns:a16="http://schemas.microsoft.com/office/drawing/2014/main" id="{3A35E35F-0869-49AD-A18A-3D493D47F0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9262" y="2952249"/>
            <a:ext cx="3681334" cy="28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79809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descr="Homoscedasticity Vs Heteroscedasticity">
            <a:extLst>
              <a:ext uri="{FF2B5EF4-FFF2-40B4-BE49-F238E27FC236}">
                <a16:creationId xmlns:a16="http://schemas.microsoft.com/office/drawing/2014/main" id="{416A99DD-844B-4CFF-858E-D64061E00D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603"/>
          <a:stretch/>
        </p:blipFill>
        <p:spPr bwMode="auto">
          <a:xfrm>
            <a:off x="2591502" y="3411883"/>
            <a:ext cx="3799878" cy="232332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Marcador de Posição de Conteúdo 1">
            <a:extLst>
              <a:ext uri="{FF2B5EF4-FFF2-40B4-BE49-F238E27FC236}">
                <a16:creationId xmlns:a16="http://schemas.microsoft.com/office/drawing/2014/main" id="{8C894E76-06A8-4446-9CC7-BE90F0475D13}"/>
              </a:ext>
            </a:extLst>
          </p:cNvPr>
          <p:cNvSpPr>
            <a:spLocks noGrp="1"/>
          </p:cNvSpPr>
          <p:nvPr>
            <p:ph idx="1"/>
          </p:nvPr>
        </p:nvSpPr>
        <p:spPr>
          <a:xfrm>
            <a:off x="838200" y="1690688"/>
            <a:ext cx="9916886" cy="4486275"/>
          </a:xfrm>
        </p:spPr>
        <p:txBody>
          <a:bodyPr/>
          <a:lstStyle/>
          <a:p>
            <a:pPr marL="228600" indent="-228600">
              <a:lnSpc>
                <a:spcPct val="90000"/>
              </a:lnSpc>
              <a:spcBef>
                <a:spcPts val="1000"/>
              </a:spcBef>
              <a:buFont typeface="Arial" panose="020B0604020202020204" pitchFamily="34" charset="0"/>
              <a:buChar char="•"/>
            </a:pPr>
            <a:r>
              <a:rPr lang="pt-PT" sz="2800" dirty="0" err="1"/>
              <a:t>Assumptions</a:t>
            </a:r>
            <a:endParaRPr lang="pt-PT" sz="2800" dirty="0"/>
          </a:p>
          <a:p>
            <a:pPr lvl="1"/>
            <a:r>
              <a:rPr lang="pt-PT" i="1" dirty="0" err="1">
                <a:solidFill>
                  <a:srgbClr val="FF0000"/>
                </a:solidFill>
              </a:rPr>
              <a:t>Homoscedasticity</a:t>
            </a:r>
            <a:r>
              <a:rPr lang="pt-PT" i="1" dirty="0">
                <a:solidFill>
                  <a:srgbClr val="FF0000"/>
                </a:solidFill>
              </a:rPr>
              <a:t>: </a:t>
            </a:r>
            <a:r>
              <a:rPr lang="pt-PT" i="1" dirty="0" err="1"/>
              <a:t>the</a:t>
            </a:r>
            <a:r>
              <a:rPr lang="pt-PT" i="1" dirty="0"/>
              <a:t> </a:t>
            </a:r>
            <a:r>
              <a:rPr lang="pt-PT" i="1" dirty="0" err="1"/>
              <a:t>variance</a:t>
            </a:r>
            <a:r>
              <a:rPr lang="pt-PT" i="1" dirty="0"/>
              <a:t> </a:t>
            </a:r>
            <a:r>
              <a:rPr lang="pt-PT" i="1" dirty="0" err="1"/>
              <a:t>of</a:t>
            </a:r>
            <a:r>
              <a:rPr lang="pt-PT" i="1" dirty="0"/>
              <a:t> residual are </a:t>
            </a:r>
            <a:r>
              <a:rPr lang="pt-PT" i="1" dirty="0" err="1"/>
              <a:t>homogeneous</a:t>
            </a:r>
            <a:r>
              <a:rPr lang="pt-PT" i="1" dirty="0"/>
              <a:t> (</a:t>
            </a:r>
            <a:r>
              <a:rPr lang="pt-PT" i="1" dirty="0" err="1"/>
              <a:t>the</a:t>
            </a:r>
            <a:r>
              <a:rPr lang="pt-PT" i="1" dirty="0"/>
              <a:t> </a:t>
            </a:r>
            <a:r>
              <a:rPr lang="pt-PT" i="1" dirty="0" err="1"/>
              <a:t>residuals</a:t>
            </a:r>
            <a:r>
              <a:rPr lang="pt-PT" i="1" dirty="0"/>
              <a:t>  </a:t>
            </a:r>
            <a:r>
              <a:rPr lang="pt-PT" i="1" dirty="0" err="1"/>
              <a:t>vs</a:t>
            </a:r>
            <a:r>
              <a:rPr lang="pt-PT" i="1" dirty="0"/>
              <a:t> </a:t>
            </a:r>
            <a:r>
              <a:rPr lang="pt-PT" i="1" dirty="0" err="1"/>
              <a:t>fitted</a:t>
            </a:r>
            <a:r>
              <a:rPr lang="pt-PT" i="1" dirty="0"/>
              <a:t> </a:t>
            </a:r>
            <a:r>
              <a:rPr lang="pt-PT" i="1" dirty="0" err="1"/>
              <a:t>plot</a:t>
            </a:r>
            <a:r>
              <a:rPr lang="pt-PT" i="1" dirty="0"/>
              <a:t> </a:t>
            </a:r>
            <a:r>
              <a:rPr lang="pt-PT" i="1" dirty="0" err="1"/>
              <a:t>should</a:t>
            </a:r>
            <a:r>
              <a:rPr lang="pt-PT" i="1" dirty="0"/>
              <a:t> </a:t>
            </a:r>
            <a:r>
              <a:rPr lang="pt-PT" i="1" dirty="0" err="1"/>
              <a:t>resemble</a:t>
            </a:r>
            <a:r>
              <a:rPr lang="pt-PT" i="1" dirty="0"/>
              <a:t> a </a:t>
            </a:r>
            <a:r>
              <a:rPr lang="pt-PT" i="1" dirty="0" err="1"/>
              <a:t>starry</a:t>
            </a:r>
            <a:r>
              <a:rPr lang="pt-PT" i="1" dirty="0"/>
              <a:t> </a:t>
            </a:r>
            <a:r>
              <a:rPr lang="pt-PT" i="1" dirty="0" err="1"/>
              <a:t>sky</a:t>
            </a:r>
            <a:r>
              <a:rPr lang="pt-PT" i="1" dirty="0"/>
              <a:t> – </a:t>
            </a:r>
            <a:r>
              <a:rPr lang="pt-PT" i="1" dirty="0" err="1"/>
              <a:t>without</a:t>
            </a:r>
            <a:r>
              <a:rPr lang="pt-PT" i="1" dirty="0"/>
              <a:t> </a:t>
            </a:r>
            <a:r>
              <a:rPr lang="pt-PT" i="1" dirty="0" err="1"/>
              <a:t>an</a:t>
            </a:r>
            <a:r>
              <a:rPr lang="pt-PT" i="1" dirty="0"/>
              <a:t> </a:t>
            </a:r>
            <a:r>
              <a:rPr lang="pt-PT" i="1" dirty="0" err="1"/>
              <a:t>evident</a:t>
            </a:r>
            <a:r>
              <a:rPr lang="pt-PT" i="1" dirty="0"/>
              <a:t> </a:t>
            </a:r>
            <a:r>
              <a:rPr lang="pt-PT" i="1" dirty="0" err="1"/>
              <a:t>pattern</a:t>
            </a:r>
            <a:r>
              <a:rPr lang="pt-PT" i="1" dirty="0"/>
              <a:t>)</a:t>
            </a:r>
          </a:p>
          <a:p>
            <a:pPr marL="228600" indent="-228600">
              <a:lnSpc>
                <a:spcPct val="90000"/>
              </a:lnSpc>
              <a:spcBef>
                <a:spcPts val="1000"/>
              </a:spcBef>
              <a:buFont typeface="Arial" panose="020B0604020202020204" pitchFamily="34" charset="0"/>
              <a:buChar char="•"/>
            </a:pPr>
            <a:endParaRPr lang="pt-PT" i="1" dirty="0"/>
          </a:p>
        </p:txBody>
      </p:sp>
      <p:sp>
        <p:nvSpPr>
          <p:cNvPr id="3" name="Marcador de Posição da Data 2">
            <a:extLst>
              <a:ext uri="{FF2B5EF4-FFF2-40B4-BE49-F238E27FC236}">
                <a16:creationId xmlns:a16="http://schemas.microsoft.com/office/drawing/2014/main" id="{4B75C86D-85B8-4464-B6F0-78A3ECEBBC85}"/>
              </a:ext>
            </a:extLst>
          </p:cNvPr>
          <p:cNvSpPr>
            <a:spLocks noGrp="1"/>
          </p:cNvSpPr>
          <p:nvPr>
            <p:ph type="dt" sz="half" idx="10"/>
          </p:nvPr>
        </p:nvSpPr>
        <p:spPr/>
        <p:txBody>
          <a:bodyPr/>
          <a:lstStyle/>
          <a:p>
            <a:pPr lvl="0"/>
            <a:fld id="{0656C1F0-6261-4EA9-8B62-5ED73AF52269}" type="datetime1">
              <a:rPr lang="pt-BR" smtClean="0"/>
              <a:t>03/06/2024</a:t>
            </a:fld>
            <a:endParaRPr lang="en-US" dirty="0"/>
          </a:p>
        </p:txBody>
      </p:sp>
      <p:sp>
        <p:nvSpPr>
          <p:cNvPr id="4" name="Marcador de Posição do Número do Diapositivo 3">
            <a:extLst>
              <a:ext uri="{FF2B5EF4-FFF2-40B4-BE49-F238E27FC236}">
                <a16:creationId xmlns:a16="http://schemas.microsoft.com/office/drawing/2014/main" id="{BC795A49-56E2-408A-BBFC-242970CCF3BA}"/>
              </a:ext>
            </a:extLst>
          </p:cNvPr>
          <p:cNvSpPr>
            <a:spLocks noGrp="1"/>
          </p:cNvSpPr>
          <p:nvPr>
            <p:ph type="sldNum" sz="quarter" idx="12"/>
          </p:nvPr>
        </p:nvSpPr>
        <p:spPr/>
        <p:txBody>
          <a:bodyPr/>
          <a:lstStyle/>
          <a:p>
            <a:pPr lvl="0"/>
            <a:fld id="{8BA0E2AD-477F-47F7-A985-6BED10354003}" type="slidenum">
              <a:rPr lang="en-GB" smtClean="0"/>
              <a:t>28</a:t>
            </a:fld>
            <a:endParaRPr lang="en-GB" dirty="0"/>
          </a:p>
        </p:txBody>
      </p:sp>
      <p:sp>
        <p:nvSpPr>
          <p:cNvPr id="5" name="Título 4">
            <a:extLst>
              <a:ext uri="{FF2B5EF4-FFF2-40B4-BE49-F238E27FC236}">
                <a16:creationId xmlns:a16="http://schemas.microsoft.com/office/drawing/2014/main" id="{1AAA2930-CF8E-484F-85DD-04426076C369}"/>
              </a:ext>
            </a:extLst>
          </p:cNvPr>
          <p:cNvSpPr>
            <a:spLocks noGrp="1"/>
          </p:cNvSpPr>
          <p:nvPr>
            <p:ph type="title"/>
          </p:nvPr>
        </p:nvSpPr>
        <p:spPr/>
        <p:txBody>
          <a:bodyPr/>
          <a:lstStyle/>
          <a:p>
            <a:r>
              <a:rPr lang="pt-PT" dirty="0"/>
              <a:t>Linear </a:t>
            </a:r>
            <a:r>
              <a:rPr lang="pt-PT" dirty="0" err="1"/>
              <a:t>regressions</a:t>
            </a:r>
            <a:r>
              <a:rPr lang="pt-PT" dirty="0"/>
              <a:t> (</a:t>
            </a:r>
            <a:r>
              <a:rPr lang="pt-PT" dirty="0" err="1">
                <a:solidFill>
                  <a:srgbClr val="FF0000"/>
                </a:solidFill>
              </a:rPr>
              <a:t>simple</a:t>
            </a:r>
            <a:r>
              <a:rPr lang="pt-PT" dirty="0"/>
              <a:t> </a:t>
            </a:r>
            <a:r>
              <a:rPr lang="pt-PT" dirty="0" err="1"/>
              <a:t>and</a:t>
            </a:r>
            <a:r>
              <a:rPr lang="pt-PT" dirty="0"/>
              <a:t> </a:t>
            </a:r>
            <a:r>
              <a:rPr lang="pt-PT" dirty="0" err="1"/>
              <a:t>multiple</a:t>
            </a:r>
            <a:r>
              <a:rPr lang="pt-PT" dirty="0"/>
              <a:t>)</a:t>
            </a:r>
          </a:p>
        </p:txBody>
      </p:sp>
      <p:pic>
        <p:nvPicPr>
          <p:cNvPr id="7" name="Imagem 6">
            <a:extLst>
              <a:ext uri="{FF2B5EF4-FFF2-40B4-BE49-F238E27FC236}">
                <a16:creationId xmlns:a16="http://schemas.microsoft.com/office/drawing/2014/main" id="{D59C9192-C063-4A9B-A377-F609B4737F6B}"/>
              </a:ext>
            </a:extLst>
          </p:cNvPr>
          <p:cNvPicPr>
            <a:picLocks noChangeAspect="1"/>
          </p:cNvPicPr>
          <p:nvPr/>
        </p:nvPicPr>
        <p:blipFill rotWithShape="1">
          <a:blip r:embed="rId3"/>
          <a:srcRect r="51796"/>
          <a:stretch/>
        </p:blipFill>
        <p:spPr>
          <a:xfrm>
            <a:off x="6822332" y="3087516"/>
            <a:ext cx="2960836" cy="2972058"/>
          </a:xfrm>
          <a:prstGeom prst="rect">
            <a:avLst/>
          </a:prstGeom>
        </p:spPr>
      </p:pic>
    </p:spTree>
    <p:extLst>
      <p:ext uri="{BB962C8B-B14F-4D97-AF65-F5344CB8AC3E}">
        <p14:creationId xmlns:p14="http://schemas.microsoft.com/office/powerpoint/2010/main" val="19466248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a Data 2">
            <a:extLst>
              <a:ext uri="{FF2B5EF4-FFF2-40B4-BE49-F238E27FC236}">
                <a16:creationId xmlns:a16="http://schemas.microsoft.com/office/drawing/2014/main" id="{0D42E42E-9D68-4BAB-AAF9-8C5E82C4BFD8}"/>
              </a:ext>
            </a:extLst>
          </p:cNvPr>
          <p:cNvSpPr>
            <a:spLocks noGrp="1"/>
          </p:cNvSpPr>
          <p:nvPr>
            <p:ph type="dt" sz="half" idx="10"/>
          </p:nvPr>
        </p:nvSpPr>
        <p:spPr/>
        <p:txBody>
          <a:bodyPr/>
          <a:lstStyle/>
          <a:p>
            <a:pPr lvl="0"/>
            <a:fld id="{0656C1F0-6261-4EA9-8B62-5ED73AF52269}" type="datetime1">
              <a:rPr lang="pt-BR" smtClean="0"/>
              <a:t>03/06/2024</a:t>
            </a:fld>
            <a:endParaRPr lang="en-US" dirty="0"/>
          </a:p>
        </p:txBody>
      </p:sp>
      <p:sp>
        <p:nvSpPr>
          <p:cNvPr id="4" name="Marcador de Posição do Número do Diapositivo 3">
            <a:extLst>
              <a:ext uri="{FF2B5EF4-FFF2-40B4-BE49-F238E27FC236}">
                <a16:creationId xmlns:a16="http://schemas.microsoft.com/office/drawing/2014/main" id="{AC431550-676B-49C2-98A8-7263D1FF9BEF}"/>
              </a:ext>
            </a:extLst>
          </p:cNvPr>
          <p:cNvSpPr>
            <a:spLocks noGrp="1"/>
          </p:cNvSpPr>
          <p:nvPr>
            <p:ph type="sldNum" sz="quarter" idx="12"/>
          </p:nvPr>
        </p:nvSpPr>
        <p:spPr/>
        <p:txBody>
          <a:bodyPr/>
          <a:lstStyle/>
          <a:p>
            <a:pPr lvl="0"/>
            <a:fld id="{8BA0E2AD-477F-47F7-A985-6BED10354003}" type="slidenum">
              <a:rPr lang="en-GB" smtClean="0"/>
              <a:t>29</a:t>
            </a:fld>
            <a:endParaRPr lang="en-GB" dirty="0"/>
          </a:p>
        </p:txBody>
      </p:sp>
      <p:sp>
        <p:nvSpPr>
          <p:cNvPr id="5" name="Título 4">
            <a:extLst>
              <a:ext uri="{FF2B5EF4-FFF2-40B4-BE49-F238E27FC236}">
                <a16:creationId xmlns:a16="http://schemas.microsoft.com/office/drawing/2014/main" id="{604E1029-458A-4AF9-AFFE-0286CD407804}"/>
              </a:ext>
            </a:extLst>
          </p:cNvPr>
          <p:cNvSpPr>
            <a:spLocks noGrp="1"/>
          </p:cNvSpPr>
          <p:nvPr>
            <p:ph type="title"/>
          </p:nvPr>
        </p:nvSpPr>
        <p:spPr/>
        <p:txBody>
          <a:bodyPr/>
          <a:lstStyle/>
          <a:p>
            <a:r>
              <a:rPr lang="pt-PT" dirty="0"/>
              <a:t>Linear </a:t>
            </a:r>
            <a:r>
              <a:rPr lang="pt-PT" dirty="0" err="1"/>
              <a:t>regressions</a:t>
            </a:r>
            <a:r>
              <a:rPr lang="pt-PT" dirty="0"/>
              <a:t> (</a:t>
            </a:r>
            <a:r>
              <a:rPr lang="pt-PT" dirty="0" err="1">
                <a:solidFill>
                  <a:srgbClr val="FF0000"/>
                </a:solidFill>
              </a:rPr>
              <a:t>simple</a:t>
            </a:r>
            <a:r>
              <a:rPr lang="pt-PT" dirty="0"/>
              <a:t> </a:t>
            </a:r>
            <a:r>
              <a:rPr lang="pt-PT" dirty="0" err="1"/>
              <a:t>and</a:t>
            </a:r>
            <a:r>
              <a:rPr lang="pt-PT" dirty="0"/>
              <a:t> </a:t>
            </a:r>
            <a:r>
              <a:rPr lang="pt-PT" dirty="0" err="1"/>
              <a:t>multiple</a:t>
            </a:r>
            <a:r>
              <a:rPr lang="pt-PT" dirty="0"/>
              <a:t>)</a:t>
            </a:r>
          </a:p>
        </p:txBody>
      </p:sp>
      <p:grpSp>
        <p:nvGrpSpPr>
          <p:cNvPr id="21" name="Agrupar 20">
            <a:extLst>
              <a:ext uri="{FF2B5EF4-FFF2-40B4-BE49-F238E27FC236}">
                <a16:creationId xmlns:a16="http://schemas.microsoft.com/office/drawing/2014/main" id="{8E789146-6043-4CCE-9EA2-EC9F6CA59700}"/>
              </a:ext>
            </a:extLst>
          </p:cNvPr>
          <p:cNvGrpSpPr/>
          <p:nvPr/>
        </p:nvGrpSpPr>
        <p:grpSpPr>
          <a:xfrm>
            <a:off x="1940592" y="2040825"/>
            <a:ext cx="8310816" cy="3377199"/>
            <a:chOff x="1985709" y="1917000"/>
            <a:chExt cx="8310816" cy="3377199"/>
          </a:xfrm>
        </p:grpSpPr>
        <p:grpSp>
          <p:nvGrpSpPr>
            <p:cNvPr id="19" name="Agrupar 18">
              <a:extLst>
                <a:ext uri="{FF2B5EF4-FFF2-40B4-BE49-F238E27FC236}">
                  <a16:creationId xmlns:a16="http://schemas.microsoft.com/office/drawing/2014/main" id="{B2A438E8-33CF-4541-91E2-B6FBEE1C73EB}"/>
                </a:ext>
              </a:extLst>
            </p:cNvPr>
            <p:cNvGrpSpPr/>
            <p:nvPr/>
          </p:nvGrpSpPr>
          <p:grpSpPr>
            <a:xfrm>
              <a:off x="1985709" y="1917000"/>
              <a:ext cx="8220582" cy="3024000"/>
              <a:chOff x="1985709" y="1917000"/>
              <a:chExt cx="8220582" cy="3024000"/>
            </a:xfrm>
          </p:grpSpPr>
          <p:pic>
            <p:nvPicPr>
              <p:cNvPr id="2050" name="Picture 2" descr="2017-04-21_LR_bad_and_good_fit">
                <a:extLst>
                  <a:ext uri="{FF2B5EF4-FFF2-40B4-BE49-F238E27FC236}">
                    <a16:creationId xmlns:a16="http://schemas.microsoft.com/office/drawing/2014/main" id="{4995E292-95CB-4189-BC9C-CD2144330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5709" y="1917000"/>
                <a:ext cx="8220582" cy="302400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Agrupar 16">
                <a:extLst>
                  <a:ext uri="{FF2B5EF4-FFF2-40B4-BE49-F238E27FC236}">
                    <a16:creationId xmlns:a16="http://schemas.microsoft.com/office/drawing/2014/main" id="{19A9AFB5-B9A4-4978-938D-53C528C04643}"/>
                  </a:ext>
                </a:extLst>
              </p:cNvPr>
              <p:cNvGrpSpPr/>
              <p:nvPr/>
            </p:nvGrpSpPr>
            <p:grpSpPr>
              <a:xfrm>
                <a:off x="2283460" y="2298700"/>
                <a:ext cx="3644900" cy="2458720"/>
                <a:chOff x="2298700" y="2298700"/>
                <a:chExt cx="3644900" cy="2458720"/>
              </a:xfrm>
            </p:grpSpPr>
            <p:cxnSp>
              <p:nvCxnSpPr>
                <p:cNvPr id="13" name="Conexão reta 12">
                  <a:extLst>
                    <a:ext uri="{FF2B5EF4-FFF2-40B4-BE49-F238E27FC236}">
                      <a16:creationId xmlns:a16="http://schemas.microsoft.com/office/drawing/2014/main" id="{D8D1FB1E-16E0-4116-98CE-B9519D6E304F}"/>
                    </a:ext>
                  </a:extLst>
                </p:cNvPr>
                <p:cNvCxnSpPr>
                  <a:cxnSpLocks/>
                </p:cNvCxnSpPr>
                <p:nvPr/>
              </p:nvCxnSpPr>
              <p:spPr>
                <a:xfrm>
                  <a:off x="2298700" y="2298700"/>
                  <a:ext cx="0" cy="24587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exão reta 17">
                  <a:extLst>
                    <a:ext uri="{FF2B5EF4-FFF2-40B4-BE49-F238E27FC236}">
                      <a16:creationId xmlns:a16="http://schemas.microsoft.com/office/drawing/2014/main" id="{0A0DB985-D773-44A1-A2EE-957B27B0F71E}"/>
                    </a:ext>
                  </a:extLst>
                </p:cNvPr>
                <p:cNvCxnSpPr>
                  <a:cxnSpLocks/>
                </p:cNvCxnSpPr>
                <p:nvPr/>
              </p:nvCxnSpPr>
              <p:spPr>
                <a:xfrm flipH="1">
                  <a:off x="2298700" y="4757420"/>
                  <a:ext cx="3644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 name="Agrupar 21">
                <a:extLst>
                  <a:ext uri="{FF2B5EF4-FFF2-40B4-BE49-F238E27FC236}">
                    <a16:creationId xmlns:a16="http://schemas.microsoft.com/office/drawing/2014/main" id="{44CB0787-595C-410E-89B9-6DE6C797FBAE}"/>
                  </a:ext>
                </a:extLst>
              </p:cNvPr>
              <p:cNvGrpSpPr/>
              <p:nvPr/>
            </p:nvGrpSpPr>
            <p:grpSpPr>
              <a:xfrm>
                <a:off x="6383020" y="2237740"/>
                <a:ext cx="3644900" cy="2458720"/>
                <a:chOff x="2298700" y="2298700"/>
                <a:chExt cx="3644900" cy="2458720"/>
              </a:xfrm>
            </p:grpSpPr>
            <p:cxnSp>
              <p:nvCxnSpPr>
                <p:cNvPr id="23" name="Conexão reta 22">
                  <a:extLst>
                    <a:ext uri="{FF2B5EF4-FFF2-40B4-BE49-F238E27FC236}">
                      <a16:creationId xmlns:a16="http://schemas.microsoft.com/office/drawing/2014/main" id="{CCD34B48-DE1A-41C5-830F-3608004C1DBD}"/>
                    </a:ext>
                  </a:extLst>
                </p:cNvPr>
                <p:cNvCxnSpPr>
                  <a:cxnSpLocks/>
                </p:cNvCxnSpPr>
                <p:nvPr/>
              </p:nvCxnSpPr>
              <p:spPr>
                <a:xfrm>
                  <a:off x="2298700" y="2298700"/>
                  <a:ext cx="0" cy="24587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Conexão reta 23">
                  <a:extLst>
                    <a:ext uri="{FF2B5EF4-FFF2-40B4-BE49-F238E27FC236}">
                      <a16:creationId xmlns:a16="http://schemas.microsoft.com/office/drawing/2014/main" id="{21B6B39C-EF1B-40B0-97E6-540EB7C40F8F}"/>
                    </a:ext>
                  </a:extLst>
                </p:cNvPr>
                <p:cNvCxnSpPr>
                  <a:cxnSpLocks/>
                </p:cNvCxnSpPr>
                <p:nvPr/>
              </p:nvCxnSpPr>
              <p:spPr>
                <a:xfrm flipH="1">
                  <a:off x="2298700" y="4757420"/>
                  <a:ext cx="3644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7" name="CaixaDeTexto 26">
              <a:extLst>
                <a:ext uri="{FF2B5EF4-FFF2-40B4-BE49-F238E27FC236}">
                  <a16:creationId xmlns:a16="http://schemas.microsoft.com/office/drawing/2014/main" id="{FB5C1718-264B-4CD6-A865-2004D6C5120A}"/>
                </a:ext>
              </a:extLst>
            </p:cNvPr>
            <p:cNvSpPr txBox="1"/>
            <p:nvPr/>
          </p:nvSpPr>
          <p:spPr>
            <a:xfrm>
              <a:off x="4200525" y="5017200"/>
              <a:ext cx="6096000" cy="276999"/>
            </a:xfrm>
            <a:prstGeom prst="rect">
              <a:avLst/>
            </a:prstGeom>
            <a:noFill/>
          </p:spPr>
          <p:txBody>
            <a:bodyPr wrap="square">
              <a:spAutoFit/>
            </a:bodyPr>
            <a:lstStyle/>
            <a:p>
              <a:pPr algn="r"/>
              <a:r>
                <a:rPr lang="pt-PT" sz="1200" dirty="0"/>
                <a:t>https://evilspeculator.com/quantutorial-linear-regression/</a:t>
              </a:r>
            </a:p>
          </p:txBody>
        </p:sp>
      </p:grpSp>
      <p:sp>
        <p:nvSpPr>
          <p:cNvPr id="25" name="CaixaDeTexto 24">
            <a:extLst>
              <a:ext uri="{FF2B5EF4-FFF2-40B4-BE49-F238E27FC236}">
                <a16:creationId xmlns:a16="http://schemas.microsoft.com/office/drawing/2014/main" id="{9CA884EC-09F0-4BC9-9ED5-C59D9C56E7CB}"/>
              </a:ext>
            </a:extLst>
          </p:cNvPr>
          <p:cNvSpPr txBox="1"/>
          <p:nvPr/>
        </p:nvSpPr>
        <p:spPr>
          <a:xfrm>
            <a:off x="3107931" y="1613235"/>
            <a:ext cx="2313262" cy="369332"/>
          </a:xfrm>
          <a:prstGeom prst="rect">
            <a:avLst/>
          </a:prstGeom>
          <a:noFill/>
        </p:spPr>
        <p:txBody>
          <a:bodyPr wrap="none" rtlCol="0">
            <a:spAutoFit/>
          </a:bodyPr>
          <a:lstStyle/>
          <a:p>
            <a:r>
              <a:rPr lang="pt-PT" dirty="0" err="1">
                <a:solidFill>
                  <a:schemeClr val="accent5">
                    <a:lumMod val="75000"/>
                  </a:schemeClr>
                </a:solidFill>
              </a:rPr>
              <a:t>Weaker</a:t>
            </a:r>
            <a:r>
              <a:rPr lang="pt-PT" dirty="0">
                <a:solidFill>
                  <a:schemeClr val="accent5">
                    <a:lumMod val="75000"/>
                  </a:schemeClr>
                </a:solidFill>
              </a:rPr>
              <a:t> </a:t>
            </a:r>
            <a:r>
              <a:rPr lang="pt-PT" dirty="0" err="1">
                <a:solidFill>
                  <a:schemeClr val="accent5">
                    <a:lumMod val="75000"/>
                  </a:schemeClr>
                </a:solidFill>
              </a:rPr>
              <a:t>relationship</a:t>
            </a:r>
            <a:r>
              <a:rPr lang="pt-PT" dirty="0">
                <a:solidFill>
                  <a:schemeClr val="accent5">
                    <a:lumMod val="75000"/>
                  </a:schemeClr>
                </a:solidFill>
              </a:rPr>
              <a:t> </a:t>
            </a:r>
            <a:r>
              <a:rPr lang="pt-PT" dirty="0">
                <a:solidFill>
                  <a:schemeClr val="accent5">
                    <a:lumMod val="75000"/>
                  </a:schemeClr>
                </a:solidFill>
                <a:sym typeface="Wingdings" panose="05000000000000000000" pitchFamily="2" charset="2"/>
              </a:rPr>
              <a:t></a:t>
            </a:r>
            <a:endParaRPr lang="pt-PT" dirty="0">
              <a:solidFill>
                <a:schemeClr val="accent5">
                  <a:lumMod val="75000"/>
                </a:schemeClr>
              </a:solidFill>
            </a:endParaRPr>
          </a:p>
        </p:txBody>
      </p:sp>
      <p:sp>
        <p:nvSpPr>
          <p:cNvPr id="30" name="CaixaDeTexto 29">
            <a:extLst>
              <a:ext uri="{FF2B5EF4-FFF2-40B4-BE49-F238E27FC236}">
                <a16:creationId xmlns:a16="http://schemas.microsoft.com/office/drawing/2014/main" id="{61D34843-897F-45D4-AC2B-3970695DF5A7}"/>
              </a:ext>
            </a:extLst>
          </p:cNvPr>
          <p:cNvSpPr txBox="1"/>
          <p:nvPr/>
        </p:nvSpPr>
        <p:spPr>
          <a:xfrm>
            <a:off x="7048500" y="1625935"/>
            <a:ext cx="2508085" cy="369332"/>
          </a:xfrm>
          <a:prstGeom prst="rect">
            <a:avLst/>
          </a:prstGeom>
          <a:noFill/>
        </p:spPr>
        <p:txBody>
          <a:bodyPr wrap="square" rtlCol="0">
            <a:spAutoFit/>
          </a:bodyPr>
          <a:lstStyle/>
          <a:p>
            <a:r>
              <a:rPr lang="pt-PT" dirty="0" err="1">
                <a:solidFill>
                  <a:schemeClr val="accent5">
                    <a:lumMod val="75000"/>
                  </a:schemeClr>
                </a:solidFill>
              </a:rPr>
              <a:t>Stronger</a:t>
            </a:r>
            <a:r>
              <a:rPr lang="pt-PT" dirty="0">
                <a:solidFill>
                  <a:schemeClr val="accent5">
                    <a:lumMod val="75000"/>
                  </a:schemeClr>
                </a:solidFill>
              </a:rPr>
              <a:t> </a:t>
            </a:r>
            <a:r>
              <a:rPr lang="pt-PT" dirty="0" err="1">
                <a:solidFill>
                  <a:schemeClr val="accent5">
                    <a:lumMod val="75000"/>
                  </a:schemeClr>
                </a:solidFill>
              </a:rPr>
              <a:t>relationship</a:t>
            </a:r>
            <a:r>
              <a:rPr lang="pt-PT" dirty="0">
                <a:solidFill>
                  <a:schemeClr val="accent5">
                    <a:lumMod val="75000"/>
                  </a:schemeClr>
                </a:solidFill>
              </a:rPr>
              <a:t> </a:t>
            </a:r>
            <a:r>
              <a:rPr lang="pt-PT" dirty="0">
                <a:solidFill>
                  <a:schemeClr val="accent5">
                    <a:lumMod val="75000"/>
                  </a:schemeClr>
                </a:solidFill>
                <a:sym typeface="Wingdings" panose="05000000000000000000" pitchFamily="2" charset="2"/>
              </a:rPr>
              <a:t></a:t>
            </a:r>
            <a:endParaRPr lang="pt-PT" dirty="0">
              <a:solidFill>
                <a:schemeClr val="accent5">
                  <a:lumMod val="75000"/>
                </a:schemeClr>
              </a:solidFill>
            </a:endParaRPr>
          </a:p>
        </p:txBody>
      </p:sp>
      <p:grpSp>
        <p:nvGrpSpPr>
          <p:cNvPr id="33" name="Agrupar 32">
            <a:extLst>
              <a:ext uri="{FF2B5EF4-FFF2-40B4-BE49-F238E27FC236}">
                <a16:creationId xmlns:a16="http://schemas.microsoft.com/office/drawing/2014/main" id="{91C6DF47-B7BA-49A0-8EF0-B7D545F37EA4}"/>
              </a:ext>
            </a:extLst>
          </p:cNvPr>
          <p:cNvGrpSpPr/>
          <p:nvPr/>
        </p:nvGrpSpPr>
        <p:grpSpPr>
          <a:xfrm>
            <a:off x="2238343" y="5554495"/>
            <a:ext cx="4267986" cy="1077218"/>
            <a:chOff x="1940592" y="5343525"/>
            <a:chExt cx="2078958" cy="1077218"/>
          </a:xfrm>
        </p:grpSpPr>
        <p:sp>
          <p:nvSpPr>
            <p:cNvPr id="28" name="CaixaDeTexto 27">
              <a:extLst>
                <a:ext uri="{FF2B5EF4-FFF2-40B4-BE49-F238E27FC236}">
                  <a16:creationId xmlns:a16="http://schemas.microsoft.com/office/drawing/2014/main" id="{9107866A-44B3-4E52-ADE6-AE7109302BA9}"/>
                </a:ext>
              </a:extLst>
            </p:cNvPr>
            <p:cNvSpPr txBox="1"/>
            <p:nvPr/>
          </p:nvSpPr>
          <p:spPr>
            <a:xfrm>
              <a:off x="1940592" y="5343525"/>
              <a:ext cx="2078958" cy="1077218"/>
            </a:xfrm>
            <a:prstGeom prst="rect">
              <a:avLst/>
            </a:prstGeom>
            <a:noFill/>
          </p:spPr>
          <p:txBody>
            <a:bodyPr wrap="square" rtlCol="0">
              <a:spAutoFit/>
            </a:bodyPr>
            <a:lstStyle/>
            <a:p>
              <a:r>
                <a:rPr lang="pt-PT" sz="3200" dirty="0"/>
                <a:t>  R2</a:t>
              </a:r>
            </a:p>
            <a:p>
              <a:endParaRPr lang="pt-PT" sz="3200" dirty="0"/>
            </a:p>
          </p:txBody>
        </p:sp>
        <p:cxnSp>
          <p:nvCxnSpPr>
            <p:cNvPr id="31" name="Conexão reta unidirecional 30">
              <a:extLst>
                <a:ext uri="{FF2B5EF4-FFF2-40B4-BE49-F238E27FC236}">
                  <a16:creationId xmlns:a16="http://schemas.microsoft.com/office/drawing/2014/main" id="{DA8AE506-52D1-499C-B26B-5A5D01151AA0}"/>
                </a:ext>
              </a:extLst>
            </p:cNvPr>
            <p:cNvCxnSpPr/>
            <p:nvPr/>
          </p:nvCxnSpPr>
          <p:spPr>
            <a:xfrm>
              <a:off x="1992682" y="5366261"/>
              <a:ext cx="0" cy="432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34" name="Agrupar 33">
            <a:extLst>
              <a:ext uri="{FF2B5EF4-FFF2-40B4-BE49-F238E27FC236}">
                <a16:creationId xmlns:a16="http://schemas.microsoft.com/office/drawing/2014/main" id="{0B6150AE-AB22-4DA9-B45B-AC31E3019FCA}"/>
              </a:ext>
            </a:extLst>
          </p:cNvPr>
          <p:cNvGrpSpPr/>
          <p:nvPr/>
        </p:nvGrpSpPr>
        <p:grpSpPr>
          <a:xfrm>
            <a:off x="6751624" y="5554496"/>
            <a:ext cx="4267986" cy="1077218"/>
            <a:chOff x="6208578" y="5408763"/>
            <a:chExt cx="4267986" cy="1077218"/>
          </a:xfrm>
        </p:grpSpPr>
        <p:sp>
          <p:nvSpPr>
            <p:cNvPr id="43" name="CaixaDeTexto 42">
              <a:extLst>
                <a:ext uri="{FF2B5EF4-FFF2-40B4-BE49-F238E27FC236}">
                  <a16:creationId xmlns:a16="http://schemas.microsoft.com/office/drawing/2014/main" id="{01302CC3-BA40-4931-B56E-6AD628D0CB1B}"/>
                </a:ext>
              </a:extLst>
            </p:cNvPr>
            <p:cNvSpPr txBox="1"/>
            <p:nvPr/>
          </p:nvSpPr>
          <p:spPr>
            <a:xfrm>
              <a:off x="6208578" y="5408763"/>
              <a:ext cx="4267986" cy="1077218"/>
            </a:xfrm>
            <a:prstGeom prst="rect">
              <a:avLst/>
            </a:prstGeom>
            <a:noFill/>
          </p:spPr>
          <p:txBody>
            <a:bodyPr wrap="square" rtlCol="0">
              <a:spAutoFit/>
            </a:bodyPr>
            <a:lstStyle/>
            <a:p>
              <a:r>
                <a:rPr lang="pt-PT" sz="3200" dirty="0"/>
                <a:t>  R2</a:t>
              </a:r>
            </a:p>
            <a:p>
              <a:endParaRPr lang="pt-PT" sz="3200" dirty="0"/>
            </a:p>
          </p:txBody>
        </p:sp>
        <p:cxnSp>
          <p:nvCxnSpPr>
            <p:cNvPr id="39" name="Conexão reta unidirecional 38">
              <a:extLst>
                <a:ext uri="{FF2B5EF4-FFF2-40B4-BE49-F238E27FC236}">
                  <a16:creationId xmlns:a16="http://schemas.microsoft.com/office/drawing/2014/main" id="{8A8B66D5-FDDB-49DC-907C-E1AC4928821D}"/>
                </a:ext>
              </a:extLst>
            </p:cNvPr>
            <p:cNvCxnSpPr>
              <a:cxnSpLocks/>
            </p:cNvCxnSpPr>
            <p:nvPr/>
          </p:nvCxnSpPr>
          <p:spPr>
            <a:xfrm flipV="1">
              <a:off x="6292183" y="5453335"/>
              <a:ext cx="0" cy="4101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97603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e Conteúdo 1">
            <a:extLst>
              <a:ext uri="{FF2B5EF4-FFF2-40B4-BE49-F238E27FC236}">
                <a16:creationId xmlns:a16="http://schemas.microsoft.com/office/drawing/2014/main" id="{2A1A5CF4-A5D8-44EE-A678-ED5261457783}"/>
              </a:ext>
            </a:extLst>
          </p:cNvPr>
          <p:cNvSpPr>
            <a:spLocks noGrp="1"/>
          </p:cNvSpPr>
          <p:nvPr>
            <p:ph idx="1"/>
          </p:nvPr>
        </p:nvSpPr>
        <p:spPr/>
        <p:txBody>
          <a:bodyPr>
            <a:normAutofit/>
          </a:bodyPr>
          <a:lstStyle/>
          <a:p>
            <a:r>
              <a:rPr lang="en-US" dirty="0"/>
              <a:t>Your name</a:t>
            </a:r>
          </a:p>
          <a:p>
            <a:r>
              <a:rPr lang="en-US" dirty="0"/>
              <a:t>Your study system and </a:t>
            </a:r>
          </a:p>
          <a:p>
            <a:r>
              <a:rPr lang="en-US" dirty="0"/>
              <a:t>What motivated you to take this course?</a:t>
            </a:r>
            <a:endParaRPr lang="pt-PT" dirty="0"/>
          </a:p>
        </p:txBody>
      </p:sp>
      <p:sp>
        <p:nvSpPr>
          <p:cNvPr id="3" name="Marcador de Posição da Data 2">
            <a:extLst>
              <a:ext uri="{FF2B5EF4-FFF2-40B4-BE49-F238E27FC236}">
                <a16:creationId xmlns:a16="http://schemas.microsoft.com/office/drawing/2014/main" id="{70562959-5BF5-43C6-986C-619C7C146F4C}"/>
              </a:ext>
            </a:extLst>
          </p:cNvPr>
          <p:cNvSpPr>
            <a:spLocks noGrp="1"/>
          </p:cNvSpPr>
          <p:nvPr>
            <p:ph type="dt" sz="half" idx="10"/>
          </p:nvPr>
        </p:nvSpPr>
        <p:spPr/>
        <p:txBody>
          <a:bodyPr/>
          <a:lstStyle/>
          <a:p>
            <a:pPr lvl="0"/>
            <a:fld id="{0656C1F0-6261-4EA9-8B62-5ED73AF52269}" type="datetime1">
              <a:rPr lang="pt-BR" smtClean="0"/>
              <a:t>03/06/2024</a:t>
            </a:fld>
            <a:endParaRPr lang="en-US" dirty="0"/>
          </a:p>
        </p:txBody>
      </p:sp>
      <p:sp>
        <p:nvSpPr>
          <p:cNvPr id="4" name="Marcador de Posição do Número do Diapositivo 3">
            <a:extLst>
              <a:ext uri="{FF2B5EF4-FFF2-40B4-BE49-F238E27FC236}">
                <a16:creationId xmlns:a16="http://schemas.microsoft.com/office/drawing/2014/main" id="{D5436D5B-B83B-4D82-A2AE-4860E6FDD57C}"/>
              </a:ext>
            </a:extLst>
          </p:cNvPr>
          <p:cNvSpPr>
            <a:spLocks noGrp="1"/>
          </p:cNvSpPr>
          <p:nvPr>
            <p:ph type="sldNum" sz="quarter" idx="12"/>
          </p:nvPr>
        </p:nvSpPr>
        <p:spPr/>
        <p:txBody>
          <a:bodyPr/>
          <a:lstStyle/>
          <a:p>
            <a:pPr lvl="0"/>
            <a:fld id="{8BA0E2AD-477F-47F7-A985-6BED10354003}" type="slidenum">
              <a:rPr lang="en-GB" smtClean="0"/>
              <a:t>3</a:t>
            </a:fld>
            <a:endParaRPr lang="en-GB" dirty="0"/>
          </a:p>
        </p:txBody>
      </p:sp>
      <p:sp>
        <p:nvSpPr>
          <p:cNvPr id="5" name="Título 4">
            <a:extLst>
              <a:ext uri="{FF2B5EF4-FFF2-40B4-BE49-F238E27FC236}">
                <a16:creationId xmlns:a16="http://schemas.microsoft.com/office/drawing/2014/main" id="{AA0246CD-6E57-4596-B3B0-3D9FD34D881A}"/>
              </a:ext>
            </a:extLst>
          </p:cNvPr>
          <p:cNvSpPr>
            <a:spLocks noGrp="1"/>
          </p:cNvSpPr>
          <p:nvPr>
            <p:ph type="title"/>
          </p:nvPr>
        </p:nvSpPr>
        <p:spPr/>
        <p:txBody>
          <a:bodyPr/>
          <a:lstStyle/>
          <a:p>
            <a:r>
              <a:rPr lang="en-US" dirty="0"/>
              <a:t>Presentations</a:t>
            </a:r>
          </a:p>
        </p:txBody>
      </p:sp>
    </p:spTree>
    <p:extLst>
      <p:ext uri="{BB962C8B-B14F-4D97-AF65-F5344CB8AC3E}">
        <p14:creationId xmlns:p14="http://schemas.microsoft.com/office/powerpoint/2010/main" val="42829887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a Data 2">
            <a:extLst>
              <a:ext uri="{FF2B5EF4-FFF2-40B4-BE49-F238E27FC236}">
                <a16:creationId xmlns:a16="http://schemas.microsoft.com/office/drawing/2014/main" id="{6EE238C9-ACF1-4F95-9EA3-A62053A5782A}"/>
              </a:ext>
            </a:extLst>
          </p:cNvPr>
          <p:cNvSpPr>
            <a:spLocks noGrp="1"/>
          </p:cNvSpPr>
          <p:nvPr>
            <p:ph type="dt" sz="half" idx="10"/>
          </p:nvPr>
        </p:nvSpPr>
        <p:spPr/>
        <p:txBody>
          <a:bodyPr/>
          <a:lstStyle/>
          <a:p>
            <a:pPr lvl="0"/>
            <a:fld id="{0656C1F0-6261-4EA9-8B62-5ED73AF52269}" type="datetime1">
              <a:rPr lang="pt-BR" smtClean="0"/>
              <a:t>03/06/2024</a:t>
            </a:fld>
            <a:endParaRPr lang="en-US"/>
          </a:p>
        </p:txBody>
      </p:sp>
      <p:sp>
        <p:nvSpPr>
          <p:cNvPr id="4" name="Marcador de Posição do Número do Diapositivo 3">
            <a:extLst>
              <a:ext uri="{FF2B5EF4-FFF2-40B4-BE49-F238E27FC236}">
                <a16:creationId xmlns:a16="http://schemas.microsoft.com/office/drawing/2014/main" id="{381C0485-B4FF-47E3-94AC-CC96D953F464}"/>
              </a:ext>
            </a:extLst>
          </p:cNvPr>
          <p:cNvSpPr>
            <a:spLocks noGrp="1"/>
          </p:cNvSpPr>
          <p:nvPr>
            <p:ph type="sldNum" sz="quarter" idx="12"/>
          </p:nvPr>
        </p:nvSpPr>
        <p:spPr/>
        <p:txBody>
          <a:bodyPr/>
          <a:lstStyle/>
          <a:p>
            <a:pPr lvl="0"/>
            <a:fld id="{8BA0E2AD-477F-47F7-A985-6BED10354003}" type="slidenum">
              <a:rPr lang="en-GB" smtClean="0"/>
              <a:t>30</a:t>
            </a:fld>
            <a:endParaRPr lang="en-GB" dirty="0"/>
          </a:p>
        </p:txBody>
      </p:sp>
      <p:sp>
        <p:nvSpPr>
          <p:cNvPr id="21" name="CaixaDeTexto 20">
            <a:extLst>
              <a:ext uri="{FF2B5EF4-FFF2-40B4-BE49-F238E27FC236}">
                <a16:creationId xmlns:a16="http://schemas.microsoft.com/office/drawing/2014/main" id="{8BDEDDD3-61E4-4036-AEC3-38F22E5F0EA5}"/>
              </a:ext>
            </a:extLst>
          </p:cNvPr>
          <p:cNvSpPr txBox="1"/>
          <p:nvPr/>
        </p:nvSpPr>
        <p:spPr>
          <a:xfrm>
            <a:off x="749300" y="1690688"/>
            <a:ext cx="10604500" cy="3785652"/>
          </a:xfrm>
          <a:prstGeom prst="rect">
            <a:avLst/>
          </a:prstGeom>
          <a:noFill/>
        </p:spPr>
        <p:txBody>
          <a:bodyPr wrap="square" rtlCol="0">
            <a:spAutoFit/>
          </a:bodyPr>
          <a:lstStyle/>
          <a:p>
            <a:r>
              <a:rPr lang="en-US" sz="2400" b="0" i="0" dirty="0">
                <a:solidFill>
                  <a:schemeClr val="accent5">
                    <a:lumMod val="75000"/>
                  </a:schemeClr>
                </a:solidFill>
                <a:effectLst/>
              </a:rPr>
              <a:t>Ex 3: Linear regression diagnosis</a:t>
            </a:r>
          </a:p>
          <a:p>
            <a:endParaRPr lang="en-US" sz="2400" b="0" i="0" dirty="0">
              <a:solidFill>
                <a:schemeClr val="accent5">
                  <a:lumMod val="75000"/>
                </a:schemeClr>
              </a:solidFill>
              <a:effectLst/>
            </a:endParaRPr>
          </a:p>
          <a:p>
            <a:pPr marL="285750" indent="-285750">
              <a:buFont typeface="Arial" panose="020B0604020202020204" pitchFamily="34" charset="0"/>
              <a:buChar char="•"/>
            </a:pPr>
            <a:r>
              <a:rPr lang="en-US" sz="2400" dirty="0">
                <a:solidFill>
                  <a:schemeClr val="accent5">
                    <a:lumMod val="75000"/>
                  </a:schemeClr>
                </a:solidFill>
              </a:rPr>
              <a:t>Based on  two simulated data sets:</a:t>
            </a:r>
          </a:p>
          <a:p>
            <a:pPr marL="914400" lvl="1" indent="-457200">
              <a:buFont typeface="+mj-lt"/>
              <a:buAutoNum type="arabicPeriod"/>
            </a:pPr>
            <a:r>
              <a:rPr lang="en-US" sz="2400" dirty="0">
                <a:solidFill>
                  <a:schemeClr val="accent5">
                    <a:lumMod val="75000"/>
                  </a:schemeClr>
                </a:solidFill>
              </a:rPr>
              <a:t>fit linear regression models</a:t>
            </a:r>
          </a:p>
          <a:p>
            <a:pPr marL="914400" lvl="1" indent="-457200">
              <a:buFont typeface="+mj-lt"/>
              <a:buAutoNum type="arabicPeriod"/>
            </a:pPr>
            <a:r>
              <a:rPr lang="en-US" sz="2400" dirty="0">
                <a:solidFill>
                  <a:schemeClr val="accent5">
                    <a:lumMod val="75000"/>
                  </a:schemeClr>
                </a:solidFill>
              </a:rPr>
              <a:t>perform models diagnosis </a:t>
            </a:r>
          </a:p>
          <a:p>
            <a:pPr marL="914400" lvl="1" indent="-457200">
              <a:buFont typeface="+mj-lt"/>
              <a:buAutoNum type="arabicPeriod"/>
            </a:pPr>
            <a:r>
              <a:rPr lang="en-US" sz="2400" dirty="0">
                <a:solidFill>
                  <a:schemeClr val="accent5">
                    <a:lumMod val="75000"/>
                  </a:schemeClr>
                </a:solidFill>
              </a:rPr>
              <a:t>compare models’ fit</a:t>
            </a:r>
          </a:p>
          <a:p>
            <a:pPr marL="914400" lvl="1" indent="-457200">
              <a:buFont typeface="+mj-lt"/>
              <a:buAutoNum type="arabicPeriod"/>
            </a:pPr>
            <a:endParaRPr lang="en-US" sz="2400" dirty="0">
              <a:solidFill>
                <a:schemeClr val="accent5">
                  <a:lumMod val="75000"/>
                </a:schemeClr>
              </a:solidFill>
            </a:endParaRPr>
          </a:p>
          <a:p>
            <a:pPr marL="457200" indent="-457200">
              <a:buFont typeface="Arial" panose="020B0604020202020204" pitchFamily="34" charset="0"/>
              <a:buChar char="•"/>
            </a:pPr>
            <a:r>
              <a:rPr lang="en-US" sz="2400" dirty="0">
                <a:solidFill>
                  <a:schemeClr val="accent5">
                    <a:lumMod val="75000"/>
                  </a:schemeClr>
                </a:solidFill>
              </a:rPr>
              <a:t>Which of the models better meet the assumptions of a linear regression?</a:t>
            </a:r>
          </a:p>
          <a:p>
            <a:pPr marL="457200" indent="-457200">
              <a:buFont typeface="Arial" panose="020B0604020202020204" pitchFamily="34" charset="0"/>
              <a:buChar char="•"/>
            </a:pPr>
            <a:endParaRPr lang="en-US" sz="2400" dirty="0">
              <a:solidFill>
                <a:schemeClr val="accent5">
                  <a:lumMod val="75000"/>
                </a:schemeClr>
              </a:solidFill>
            </a:endParaRPr>
          </a:p>
          <a:p>
            <a:pPr marL="457200" indent="-457200">
              <a:buFont typeface="Arial" panose="020B0604020202020204" pitchFamily="34" charset="0"/>
              <a:buChar char="•"/>
            </a:pPr>
            <a:r>
              <a:rPr lang="en-US" sz="2400" dirty="0">
                <a:solidFill>
                  <a:schemeClr val="accent5">
                    <a:lumMod val="75000"/>
                  </a:schemeClr>
                </a:solidFill>
              </a:rPr>
              <a:t>Which of the two models is better fitted?</a:t>
            </a:r>
          </a:p>
        </p:txBody>
      </p:sp>
      <p:pic>
        <p:nvPicPr>
          <p:cNvPr id="10" name="Picture 2" descr="Posit Documentation - Posit Documentation">
            <a:extLst>
              <a:ext uri="{FF2B5EF4-FFF2-40B4-BE49-F238E27FC236}">
                <a16:creationId xmlns:a16="http://schemas.microsoft.com/office/drawing/2014/main" id="{39A06AB4-4A08-4A40-9629-C4256D0444F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48300" y="395288"/>
            <a:ext cx="12954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69506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a Data 2">
            <a:extLst>
              <a:ext uri="{FF2B5EF4-FFF2-40B4-BE49-F238E27FC236}">
                <a16:creationId xmlns:a16="http://schemas.microsoft.com/office/drawing/2014/main" id="{51A5CDFE-C70D-4B62-B0BA-9E5EAE1D4688}"/>
              </a:ext>
            </a:extLst>
          </p:cNvPr>
          <p:cNvSpPr>
            <a:spLocks noGrp="1"/>
          </p:cNvSpPr>
          <p:nvPr>
            <p:ph type="dt" sz="half" idx="10"/>
          </p:nvPr>
        </p:nvSpPr>
        <p:spPr/>
        <p:txBody>
          <a:bodyPr/>
          <a:lstStyle/>
          <a:p>
            <a:pPr lvl="0"/>
            <a:fld id="{0656C1F0-6261-4EA9-8B62-5ED73AF52269}" type="datetime1">
              <a:rPr lang="pt-BR" smtClean="0"/>
              <a:t>03/06/2024</a:t>
            </a:fld>
            <a:endParaRPr lang="en-US" dirty="0"/>
          </a:p>
        </p:txBody>
      </p:sp>
      <p:sp>
        <p:nvSpPr>
          <p:cNvPr id="4" name="Marcador de Posição do Número do Diapositivo 3">
            <a:extLst>
              <a:ext uri="{FF2B5EF4-FFF2-40B4-BE49-F238E27FC236}">
                <a16:creationId xmlns:a16="http://schemas.microsoft.com/office/drawing/2014/main" id="{A2DF185A-BBDC-4A8D-A301-C4A94352B813}"/>
              </a:ext>
            </a:extLst>
          </p:cNvPr>
          <p:cNvSpPr>
            <a:spLocks noGrp="1"/>
          </p:cNvSpPr>
          <p:nvPr>
            <p:ph type="sldNum" sz="quarter" idx="12"/>
          </p:nvPr>
        </p:nvSpPr>
        <p:spPr/>
        <p:txBody>
          <a:bodyPr/>
          <a:lstStyle/>
          <a:p>
            <a:pPr lvl="0"/>
            <a:fld id="{8BA0E2AD-477F-47F7-A985-6BED10354003}" type="slidenum">
              <a:rPr lang="en-GB" smtClean="0"/>
              <a:t>31</a:t>
            </a:fld>
            <a:endParaRPr lang="en-GB" dirty="0"/>
          </a:p>
        </p:txBody>
      </p:sp>
      <p:pic>
        <p:nvPicPr>
          <p:cNvPr id="2054" name="Picture 6" descr="Public Policies for the Protection of the Amazon Forest: What Works and How  to Improve - CPI">
            <a:extLst>
              <a:ext uri="{FF2B5EF4-FFF2-40B4-BE49-F238E27FC236}">
                <a16:creationId xmlns:a16="http://schemas.microsoft.com/office/drawing/2014/main" id="{9963C11D-7261-4E9E-B0C3-8E8B3E3CD1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40" y="-98323"/>
            <a:ext cx="12508650" cy="8316000"/>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50E4080A-A84A-4561-924F-5205E23C502C}"/>
              </a:ext>
            </a:extLst>
          </p:cNvPr>
          <p:cNvSpPr txBox="1"/>
          <p:nvPr/>
        </p:nvSpPr>
        <p:spPr>
          <a:xfrm>
            <a:off x="5095567" y="6198255"/>
            <a:ext cx="7558549" cy="523220"/>
          </a:xfrm>
          <a:prstGeom prst="rect">
            <a:avLst/>
          </a:prstGeom>
          <a:noFill/>
        </p:spPr>
        <p:txBody>
          <a:bodyPr wrap="square" rtlCol="0">
            <a:spAutoFit/>
          </a:bodyPr>
          <a:lstStyle/>
          <a:p>
            <a:r>
              <a:rPr lang="en-US" sz="2800" dirty="0">
                <a:solidFill>
                  <a:schemeClr val="bg1"/>
                </a:solidFill>
              </a:rPr>
              <a:t>Hypothetical study on Amazonian bird diversity</a:t>
            </a:r>
          </a:p>
        </p:txBody>
      </p:sp>
    </p:spTree>
    <p:extLst>
      <p:ext uri="{BB962C8B-B14F-4D97-AF65-F5344CB8AC3E}">
        <p14:creationId xmlns:p14="http://schemas.microsoft.com/office/powerpoint/2010/main" val="26916735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a Data 2">
            <a:extLst>
              <a:ext uri="{FF2B5EF4-FFF2-40B4-BE49-F238E27FC236}">
                <a16:creationId xmlns:a16="http://schemas.microsoft.com/office/drawing/2014/main" id="{6EE238C9-ACF1-4F95-9EA3-A62053A5782A}"/>
              </a:ext>
            </a:extLst>
          </p:cNvPr>
          <p:cNvSpPr>
            <a:spLocks noGrp="1"/>
          </p:cNvSpPr>
          <p:nvPr>
            <p:ph type="dt" sz="half" idx="10"/>
          </p:nvPr>
        </p:nvSpPr>
        <p:spPr/>
        <p:txBody>
          <a:bodyPr/>
          <a:lstStyle/>
          <a:p>
            <a:pPr lvl="0"/>
            <a:fld id="{0656C1F0-6261-4EA9-8B62-5ED73AF52269}" type="datetime1">
              <a:rPr lang="pt-BR" smtClean="0"/>
              <a:t>03/06/2024</a:t>
            </a:fld>
            <a:endParaRPr lang="en-US"/>
          </a:p>
        </p:txBody>
      </p:sp>
      <p:sp>
        <p:nvSpPr>
          <p:cNvPr id="4" name="Marcador de Posição do Número do Diapositivo 3">
            <a:extLst>
              <a:ext uri="{FF2B5EF4-FFF2-40B4-BE49-F238E27FC236}">
                <a16:creationId xmlns:a16="http://schemas.microsoft.com/office/drawing/2014/main" id="{381C0485-B4FF-47E3-94AC-CC96D953F464}"/>
              </a:ext>
            </a:extLst>
          </p:cNvPr>
          <p:cNvSpPr>
            <a:spLocks noGrp="1"/>
          </p:cNvSpPr>
          <p:nvPr>
            <p:ph type="sldNum" sz="quarter" idx="12"/>
          </p:nvPr>
        </p:nvSpPr>
        <p:spPr/>
        <p:txBody>
          <a:bodyPr/>
          <a:lstStyle/>
          <a:p>
            <a:pPr lvl="0"/>
            <a:fld id="{8BA0E2AD-477F-47F7-A985-6BED10354003}" type="slidenum">
              <a:rPr lang="en-GB" smtClean="0"/>
              <a:t>32</a:t>
            </a:fld>
            <a:endParaRPr lang="en-GB" dirty="0"/>
          </a:p>
        </p:txBody>
      </p:sp>
      <p:sp>
        <p:nvSpPr>
          <p:cNvPr id="5" name="Título 4">
            <a:extLst>
              <a:ext uri="{FF2B5EF4-FFF2-40B4-BE49-F238E27FC236}">
                <a16:creationId xmlns:a16="http://schemas.microsoft.com/office/drawing/2014/main" id="{719429F9-F744-4508-B03F-8D0E2879436E}"/>
              </a:ext>
            </a:extLst>
          </p:cNvPr>
          <p:cNvSpPr>
            <a:spLocks noGrp="1"/>
          </p:cNvSpPr>
          <p:nvPr>
            <p:ph type="title"/>
          </p:nvPr>
        </p:nvSpPr>
        <p:spPr/>
        <p:txBody>
          <a:bodyPr/>
          <a:lstStyle/>
          <a:p>
            <a:r>
              <a:rPr lang="pt-PT" dirty="0" err="1"/>
              <a:t>Exercises</a:t>
            </a:r>
            <a:endParaRPr lang="pt-PT" dirty="0"/>
          </a:p>
        </p:txBody>
      </p:sp>
      <p:pic>
        <p:nvPicPr>
          <p:cNvPr id="3074" name="Picture 2" descr="Posit Documentation - Posit Documentation">
            <a:extLst>
              <a:ext uri="{FF2B5EF4-FFF2-40B4-BE49-F238E27FC236}">
                <a16:creationId xmlns:a16="http://schemas.microsoft.com/office/drawing/2014/main" id="{2A2E7D4D-1004-4524-959F-6D3FC4515FB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24200" y="673279"/>
            <a:ext cx="623797" cy="623797"/>
          </a:xfrm>
          <a:prstGeom prst="rect">
            <a:avLst/>
          </a:prstGeom>
          <a:noFill/>
          <a:extLst>
            <a:ext uri="{909E8E84-426E-40DD-AFC4-6F175D3DCCD1}">
              <a14:hiddenFill xmlns:a14="http://schemas.microsoft.com/office/drawing/2010/main">
                <a:solidFill>
                  <a:srgbClr val="FFFFFF"/>
                </a:solidFill>
              </a14:hiddenFill>
            </a:ext>
          </a:extLst>
        </p:spPr>
      </p:pic>
      <p:sp>
        <p:nvSpPr>
          <p:cNvPr id="10" name="CaixaDeTexto 9">
            <a:extLst>
              <a:ext uri="{FF2B5EF4-FFF2-40B4-BE49-F238E27FC236}">
                <a16:creationId xmlns:a16="http://schemas.microsoft.com/office/drawing/2014/main" id="{F051DB04-7C0E-438D-8A90-5EEC233D1938}"/>
              </a:ext>
            </a:extLst>
          </p:cNvPr>
          <p:cNvSpPr txBox="1"/>
          <p:nvPr/>
        </p:nvSpPr>
        <p:spPr>
          <a:xfrm>
            <a:off x="673100" y="1824505"/>
            <a:ext cx="11036300" cy="4401205"/>
          </a:xfrm>
          <a:prstGeom prst="rect">
            <a:avLst/>
          </a:prstGeom>
          <a:noFill/>
        </p:spPr>
        <p:txBody>
          <a:bodyPr wrap="square">
            <a:spAutoFit/>
          </a:bodyPr>
          <a:lstStyle/>
          <a:p>
            <a:r>
              <a:rPr lang="en-US" sz="2000" b="0" i="0" dirty="0">
                <a:solidFill>
                  <a:schemeClr val="accent5">
                    <a:lumMod val="75000"/>
                  </a:schemeClr>
                </a:solidFill>
                <a:effectLst/>
              </a:rPr>
              <a:t>Ex 4: Simple </a:t>
            </a:r>
            <a:r>
              <a:rPr lang="en-US" sz="2000" dirty="0">
                <a:solidFill>
                  <a:schemeClr val="accent5">
                    <a:lumMod val="75000"/>
                  </a:schemeClr>
                </a:solidFill>
              </a:rPr>
              <a:t>linear regression </a:t>
            </a:r>
          </a:p>
          <a:p>
            <a:endParaRPr lang="en-US" sz="2000" b="0" i="0" dirty="0">
              <a:solidFill>
                <a:schemeClr val="accent5">
                  <a:lumMod val="75000"/>
                </a:schemeClr>
              </a:solidFill>
              <a:effectLst/>
            </a:endParaRPr>
          </a:p>
          <a:p>
            <a:r>
              <a:rPr lang="en-US" sz="2000" dirty="0">
                <a:solidFill>
                  <a:schemeClr val="accent5">
                    <a:lumMod val="75000"/>
                  </a:schemeClr>
                </a:solidFill>
              </a:rPr>
              <a:t>The theory of island biogeography, proposed by MacArthur and Wilson (1967) states that species richness depends on the island’s size. Thus, larger islands harbor greater species richness. This theory has been widely applied in other ecological domains, for example, in landscape ecology to predict species diversity at patches of different sizes</a:t>
            </a:r>
          </a:p>
          <a:p>
            <a:endParaRPr lang="en-US" sz="2000" dirty="0">
              <a:solidFill>
                <a:schemeClr val="accent5">
                  <a:lumMod val="75000"/>
                </a:schemeClr>
              </a:solidFill>
            </a:endParaRPr>
          </a:p>
          <a:p>
            <a:r>
              <a:rPr lang="en-US" sz="2000" b="0" i="0" dirty="0">
                <a:solidFill>
                  <a:schemeClr val="accent5">
                    <a:lumMod val="75000"/>
                  </a:schemeClr>
                </a:solidFill>
                <a:effectLst/>
              </a:rPr>
              <a:t>Apply a </a:t>
            </a:r>
            <a:r>
              <a:rPr lang="en-US" sz="2000" b="1" i="0" dirty="0">
                <a:solidFill>
                  <a:srgbClr val="FF0000"/>
                </a:solidFill>
                <a:effectLst/>
              </a:rPr>
              <a:t>simple linear regression (because our response variable is continuous)</a:t>
            </a:r>
            <a:r>
              <a:rPr lang="en-US" sz="2000" b="1" i="0" dirty="0">
                <a:solidFill>
                  <a:schemeClr val="accent5">
                    <a:lumMod val="75000"/>
                  </a:schemeClr>
                </a:solidFill>
                <a:effectLst/>
              </a:rPr>
              <a:t> </a:t>
            </a:r>
            <a:r>
              <a:rPr lang="en-US" sz="2000" b="0" i="0" dirty="0">
                <a:solidFill>
                  <a:schemeClr val="accent5">
                    <a:lumMod val="75000"/>
                  </a:schemeClr>
                </a:solidFill>
                <a:effectLst/>
              </a:rPr>
              <a:t>to test whether there is a relationship between the area of the forest patch </a:t>
            </a:r>
            <a:r>
              <a:rPr lang="en-US" sz="2000" dirty="0">
                <a:solidFill>
                  <a:schemeClr val="accent5">
                    <a:lumMod val="75000"/>
                  </a:schemeClr>
                </a:solidFill>
              </a:rPr>
              <a:t>and </a:t>
            </a:r>
            <a:r>
              <a:rPr lang="en-US" sz="2000" b="0" i="0" dirty="0">
                <a:solidFill>
                  <a:schemeClr val="accent5">
                    <a:lumMod val="75000"/>
                  </a:schemeClr>
                </a:solidFill>
                <a:effectLst/>
              </a:rPr>
              <a:t>bird diversity</a:t>
            </a:r>
          </a:p>
          <a:p>
            <a:endParaRPr lang="en-US" sz="2000" b="0" i="0" dirty="0">
              <a:solidFill>
                <a:schemeClr val="accent5">
                  <a:lumMod val="75000"/>
                </a:schemeClr>
              </a:solidFill>
              <a:effectLst/>
            </a:endParaRPr>
          </a:p>
          <a:p>
            <a:pPr marL="342900" indent="-342900">
              <a:buFont typeface="Arial" panose="020B0604020202020204" pitchFamily="34" charset="0"/>
              <a:buChar char="•"/>
            </a:pPr>
            <a:r>
              <a:rPr lang="en-US" sz="2000" dirty="0">
                <a:solidFill>
                  <a:schemeClr val="accent5">
                    <a:lumMod val="75000"/>
                  </a:schemeClr>
                </a:solidFill>
              </a:rPr>
              <a:t>Does the model meet the linear regression assumptions (independence of observations, normality, homoscedasticity)?</a:t>
            </a:r>
          </a:p>
          <a:p>
            <a:pPr marL="342900" indent="-342900">
              <a:buFont typeface="Arial" panose="020B0604020202020204" pitchFamily="34" charset="0"/>
              <a:buChar char="•"/>
            </a:pPr>
            <a:r>
              <a:rPr lang="en-US" sz="2000" dirty="0">
                <a:solidFill>
                  <a:schemeClr val="accent5">
                    <a:lumMod val="75000"/>
                  </a:schemeClr>
                </a:solidFill>
              </a:rPr>
              <a:t>Is there a significant association?</a:t>
            </a:r>
          </a:p>
          <a:p>
            <a:pPr marL="342900" indent="-342900">
              <a:buFont typeface="Arial" panose="020B0604020202020204" pitchFamily="34" charset="0"/>
              <a:buChar char="•"/>
            </a:pPr>
            <a:r>
              <a:rPr lang="en-US" sz="2000" dirty="0">
                <a:solidFill>
                  <a:schemeClr val="accent5">
                    <a:lumMod val="75000"/>
                  </a:schemeClr>
                </a:solidFill>
              </a:rPr>
              <a:t>Is this association positive or negative?</a:t>
            </a:r>
            <a:endParaRPr lang="en-US" sz="2000" b="0" i="0" dirty="0">
              <a:solidFill>
                <a:schemeClr val="accent5">
                  <a:lumMod val="75000"/>
                </a:schemeClr>
              </a:solidFill>
              <a:effectLst/>
            </a:endParaRPr>
          </a:p>
        </p:txBody>
      </p:sp>
    </p:spTree>
    <p:extLst>
      <p:ext uri="{BB962C8B-B14F-4D97-AF65-F5344CB8AC3E}">
        <p14:creationId xmlns:p14="http://schemas.microsoft.com/office/powerpoint/2010/main" val="26297021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a Data 2">
            <a:extLst>
              <a:ext uri="{FF2B5EF4-FFF2-40B4-BE49-F238E27FC236}">
                <a16:creationId xmlns:a16="http://schemas.microsoft.com/office/drawing/2014/main" id="{62392BAF-86F1-42F0-9557-F9CF73A2A57B}"/>
              </a:ext>
            </a:extLst>
          </p:cNvPr>
          <p:cNvSpPr>
            <a:spLocks noGrp="1"/>
          </p:cNvSpPr>
          <p:nvPr>
            <p:ph type="dt" sz="half" idx="10"/>
          </p:nvPr>
        </p:nvSpPr>
        <p:spPr/>
        <p:txBody>
          <a:bodyPr/>
          <a:lstStyle/>
          <a:p>
            <a:pPr lvl="0"/>
            <a:fld id="{0656C1F0-6261-4EA9-8B62-5ED73AF52269}" type="datetime1">
              <a:rPr lang="pt-BR" smtClean="0"/>
              <a:t>03/06/2024</a:t>
            </a:fld>
            <a:endParaRPr lang="en-US" dirty="0"/>
          </a:p>
        </p:txBody>
      </p:sp>
      <p:sp>
        <p:nvSpPr>
          <p:cNvPr id="4" name="Marcador de Posição do Número do Diapositivo 3">
            <a:extLst>
              <a:ext uri="{FF2B5EF4-FFF2-40B4-BE49-F238E27FC236}">
                <a16:creationId xmlns:a16="http://schemas.microsoft.com/office/drawing/2014/main" id="{8BFA9E8E-32E7-4A5E-AE60-0CC9AC303F0A}"/>
              </a:ext>
            </a:extLst>
          </p:cNvPr>
          <p:cNvSpPr>
            <a:spLocks noGrp="1"/>
          </p:cNvSpPr>
          <p:nvPr>
            <p:ph type="sldNum" sz="quarter" idx="12"/>
          </p:nvPr>
        </p:nvSpPr>
        <p:spPr/>
        <p:txBody>
          <a:bodyPr/>
          <a:lstStyle/>
          <a:p>
            <a:pPr lvl="0"/>
            <a:fld id="{8BA0E2AD-477F-47F7-A985-6BED10354003}" type="slidenum">
              <a:rPr lang="en-GB" smtClean="0"/>
              <a:t>33</a:t>
            </a:fld>
            <a:endParaRPr lang="en-GB" dirty="0"/>
          </a:p>
        </p:txBody>
      </p:sp>
      <p:pic>
        <p:nvPicPr>
          <p:cNvPr id="6" name="Picture 2" descr="Sky Full of Stars Creations">
            <a:extLst>
              <a:ext uri="{FF2B5EF4-FFF2-40B4-BE49-F238E27FC236}">
                <a16:creationId xmlns:a16="http://schemas.microsoft.com/office/drawing/2014/main" id="{2F5005E6-0D82-441E-B17D-E7233A8E19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24642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87159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e Conteúdo 1">
            <a:extLst>
              <a:ext uri="{FF2B5EF4-FFF2-40B4-BE49-F238E27FC236}">
                <a16:creationId xmlns:a16="http://schemas.microsoft.com/office/drawing/2014/main" id="{8C894E76-06A8-4446-9CC7-BE90F0475D13}"/>
              </a:ext>
            </a:extLst>
          </p:cNvPr>
          <p:cNvSpPr>
            <a:spLocks noGrp="1"/>
          </p:cNvSpPr>
          <p:nvPr>
            <p:ph idx="1"/>
          </p:nvPr>
        </p:nvSpPr>
        <p:spPr>
          <a:xfrm>
            <a:off x="838200" y="1825625"/>
            <a:ext cx="6769100" cy="4667250"/>
          </a:xfrm>
        </p:spPr>
        <p:txBody>
          <a:bodyPr>
            <a:normAutofit/>
          </a:bodyPr>
          <a:lstStyle/>
          <a:p>
            <a:pPr marL="228600" indent="-228600">
              <a:lnSpc>
                <a:spcPct val="90000"/>
              </a:lnSpc>
              <a:spcBef>
                <a:spcPts val="1000"/>
              </a:spcBef>
              <a:buFont typeface="Arial" panose="020B0604020202020204" pitchFamily="34" charset="0"/>
              <a:buChar char="•"/>
            </a:pPr>
            <a:r>
              <a:rPr lang="en-US" sz="2800" dirty="0">
                <a:solidFill>
                  <a:schemeClr val="accent5">
                    <a:lumMod val="75000"/>
                  </a:schemeClr>
                </a:solidFill>
              </a:rPr>
              <a:t>Multiple linear regression:</a:t>
            </a:r>
            <a:endParaRPr lang="en-US" sz="2800" i="1" dirty="0">
              <a:solidFill>
                <a:schemeClr val="accent5">
                  <a:lumMod val="75000"/>
                </a:schemeClr>
              </a:solidFill>
            </a:endParaRPr>
          </a:p>
          <a:p>
            <a:pPr lvl="1"/>
            <a:r>
              <a:rPr lang="en-US" dirty="0"/>
              <a:t>Models the relationship between </a:t>
            </a:r>
            <a:r>
              <a:rPr lang="en-US" dirty="0">
                <a:solidFill>
                  <a:srgbClr val="FF0000"/>
                </a:solidFill>
              </a:rPr>
              <a:t>the dependent variable and</a:t>
            </a:r>
            <a:r>
              <a:rPr lang="en-US" dirty="0"/>
              <a:t> </a:t>
            </a:r>
            <a:r>
              <a:rPr lang="en-US" dirty="0">
                <a:solidFill>
                  <a:srgbClr val="FF0000"/>
                </a:solidFill>
              </a:rPr>
              <a:t>two or more independent variables. </a:t>
            </a:r>
            <a:r>
              <a:rPr lang="en-US" i="1" dirty="0"/>
              <a:t>In other words, estimates the value of the dependent variable based on two or more independent variables.</a:t>
            </a:r>
          </a:p>
          <a:p>
            <a:pPr lvl="1"/>
            <a:endParaRPr lang="en-US" i="1" dirty="0"/>
          </a:p>
          <a:p>
            <a:pPr lvl="1"/>
            <a:endParaRPr lang="en-US" i="1" dirty="0"/>
          </a:p>
          <a:p>
            <a:pPr lvl="1"/>
            <a:endParaRPr lang="en-US" dirty="0"/>
          </a:p>
          <a:p>
            <a:pPr lvl="1"/>
            <a:r>
              <a:rPr lang="en-US" dirty="0"/>
              <a:t>Assumptions: the same as for linear simple regression + </a:t>
            </a:r>
            <a:r>
              <a:rPr lang="en-US" dirty="0">
                <a:solidFill>
                  <a:srgbClr val="FF0000"/>
                </a:solidFill>
              </a:rPr>
              <a:t>independence of independent variables (non-collinearity)</a:t>
            </a:r>
          </a:p>
          <a:p>
            <a:pPr marL="457200" lvl="1" indent="0">
              <a:buNone/>
            </a:pPr>
            <a:endParaRPr lang="pt-PT" i="1" dirty="0"/>
          </a:p>
          <a:p>
            <a:pPr lvl="1"/>
            <a:endParaRPr lang="pt-PT" i="1" dirty="0"/>
          </a:p>
        </p:txBody>
      </p:sp>
      <p:sp>
        <p:nvSpPr>
          <p:cNvPr id="3" name="Marcador de Posição da Data 2">
            <a:extLst>
              <a:ext uri="{FF2B5EF4-FFF2-40B4-BE49-F238E27FC236}">
                <a16:creationId xmlns:a16="http://schemas.microsoft.com/office/drawing/2014/main" id="{4B75C86D-85B8-4464-B6F0-78A3ECEBBC85}"/>
              </a:ext>
            </a:extLst>
          </p:cNvPr>
          <p:cNvSpPr>
            <a:spLocks noGrp="1"/>
          </p:cNvSpPr>
          <p:nvPr>
            <p:ph type="dt" sz="half" idx="10"/>
          </p:nvPr>
        </p:nvSpPr>
        <p:spPr/>
        <p:txBody>
          <a:bodyPr/>
          <a:lstStyle/>
          <a:p>
            <a:pPr lvl="0"/>
            <a:fld id="{0656C1F0-6261-4EA9-8B62-5ED73AF52269}" type="datetime1">
              <a:rPr lang="pt-BR" smtClean="0"/>
              <a:t>03/06/2024</a:t>
            </a:fld>
            <a:endParaRPr lang="en-US" dirty="0"/>
          </a:p>
        </p:txBody>
      </p:sp>
      <p:sp>
        <p:nvSpPr>
          <p:cNvPr id="4" name="Marcador de Posição do Número do Diapositivo 3">
            <a:extLst>
              <a:ext uri="{FF2B5EF4-FFF2-40B4-BE49-F238E27FC236}">
                <a16:creationId xmlns:a16="http://schemas.microsoft.com/office/drawing/2014/main" id="{BC795A49-56E2-408A-BBFC-242970CCF3BA}"/>
              </a:ext>
            </a:extLst>
          </p:cNvPr>
          <p:cNvSpPr>
            <a:spLocks noGrp="1"/>
          </p:cNvSpPr>
          <p:nvPr>
            <p:ph type="sldNum" sz="quarter" idx="12"/>
          </p:nvPr>
        </p:nvSpPr>
        <p:spPr/>
        <p:txBody>
          <a:bodyPr/>
          <a:lstStyle/>
          <a:p>
            <a:pPr lvl="0"/>
            <a:fld id="{8BA0E2AD-477F-47F7-A985-6BED10354003}" type="slidenum">
              <a:rPr lang="en-GB" smtClean="0"/>
              <a:t>34</a:t>
            </a:fld>
            <a:endParaRPr lang="en-GB" dirty="0"/>
          </a:p>
        </p:txBody>
      </p:sp>
      <p:sp>
        <p:nvSpPr>
          <p:cNvPr id="5" name="Título 4">
            <a:extLst>
              <a:ext uri="{FF2B5EF4-FFF2-40B4-BE49-F238E27FC236}">
                <a16:creationId xmlns:a16="http://schemas.microsoft.com/office/drawing/2014/main" id="{1AAA2930-CF8E-484F-85DD-04426076C369}"/>
              </a:ext>
            </a:extLst>
          </p:cNvPr>
          <p:cNvSpPr>
            <a:spLocks noGrp="1"/>
          </p:cNvSpPr>
          <p:nvPr>
            <p:ph type="title"/>
          </p:nvPr>
        </p:nvSpPr>
        <p:spPr/>
        <p:txBody>
          <a:bodyPr/>
          <a:lstStyle/>
          <a:p>
            <a:r>
              <a:rPr lang="pt-PT" dirty="0"/>
              <a:t>Linear </a:t>
            </a:r>
            <a:r>
              <a:rPr lang="pt-PT" dirty="0" err="1"/>
              <a:t>regressions</a:t>
            </a:r>
            <a:r>
              <a:rPr lang="pt-PT" dirty="0"/>
              <a:t> (</a:t>
            </a:r>
            <a:r>
              <a:rPr lang="pt-PT" dirty="0" err="1"/>
              <a:t>simple</a:t>
            </a:r>
            <a:r>
              <a:rPr lang="pt-PT" dirty="0"/>
              <a:t> </a:t>
            </a:r>
            <a:r>
              <a:rPr lang="pt-PT" dirty="0" err="1"/>
              <a:t>and</a:t>
            </a:r>
            <a:r>
              <a:rPr lang="pt-PT" dirty="0"/>
              <a:t> </a:t>
            </a:r>
            <a:r>
              <a:rPr lang="pt-PT" dirty="0" err="1">
                <a:solidFill>
                  <a:srgbClr val="FF0000"/>
                </a:solidFill>
              </a:rPr>
              <a:t>multiple</a:t>
            </a:r>
            <a:r>
              <a:rPr lang="pt-PT" dirty="0"/>
              <a:t>)</a:t>
            </a:r>
          </a:p>
        </p:txBody>
      </p:sp>
      <p:grpSp>
        <p:nvGrpSpPr>
          <p:cNvPr id="7" name="Agrupar 6">
            <a:extLst>
              <a:ext uri="{FF2B5EF4-FFF2-40B4-BE49-F238E27FC236}">
                <a16:creationId xmlns:a16="http://schemas.microsoft.com/office/drawing/2014/main" id="{174A8639-016B-4CC1-9B61-D171F61B86A9}"/>
              </a:ext>
            </a:extLst>
          </p:cNvPr>
          <p:cNvGrpSpPr/>
          <p:nvPr/>
        </p:nvGrpSpPr>
        <p:grpSpPr>
          <a:xfrm>
            <a:off x="7696200" y="2078183"/>
            <a:ext cx="3468780" cy="3846221"/>
            <a:chOff x="7607300" y="1770354"/>
            <a:chExt cx="3468780" cy="3846221"/>
          </a:xfrm>
        </p:grpSpPr>
        <p:pic>
          <p:nvPicPr>
            <p:cNvPr id="11266" name="Picture 2" descr="Statistics - Multiple Linear Regression | Data Mining | Datacadamia - Data  and Co">
              <a:extLst>
                <a:ext uri="{FF2B5EF4-FFF2-40B4-BE49-F238E27FC236}">
                  <a16:creationId xmlns:a16="http://schemas.microsoft.com/office/drawing/2014/main" id="{1A3DA86C-882E-45B8-9B94-33102E9C38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7300" y="2016575"/>
              <a:ext cx="3468780" cy="3600000"/>
            </a:xfrm>
            <a:prstGeom prst="rect">
              <a:avLst/>
            </a:prstGeom>
            <a:noFill/>
            <a:extLst>
              <a:ext uri="{909E8E84-426E-40DD-AFC4-6F175D3DCCD1}">
                <a14:hiddenFill xmlns:a14="http://schemas.microsoft.com/office/drawing/2010/main">
                  <a:solidFill>
                    <a:srgbClr val="FFFFFF"/>
                  </a:solidFill>
                </a14:hiddenFill>
              </a:ext>
            </a:extLst>
          </p:spPr>
        </p:pic>
        <p:sp>
          <p:nvSpPr>
            <p:cNvPr id="23" name="CaixaDeTexto 22">
              <a:extLst>
                <a:ext uri="{FF2B5EF4-FFF2-40B4-BE49-F238E27FC236}">
                  <a16:creationId xmlns:a16="http://schemas.microsoft.com/office/drawing/2014/main" id="{9FD0B924-587D-4F3A-A6F3-04E2DEEE8D88}"/>
                </a:ext>
              </a:extLst>
            </p:cNvPr>
            <p:cNvSpPr txBox="1"/>
            <p:nvPr/>
          </p:nvSpPr>
          <p:spPr>
            <a:xfrm>
              <a:off x="7710580" y="1770354"/>
              <a:ext cx="3365500" cy="246221"/>
            </a:xfrm>
            <a:prstGeom prst="rect">
              <a:avLst/>
            </a:prstGeom>
            <a:noFill/>
          </p:spPr>
          <p:txBody>
            <a:bodyPr wrap="square">
              <a:spAutoFit/>
            </a:bodyPr>
            <a:lstStyle/>
            <a:p>
              <a:r>
                <a:rPr lang="pt-PT" sz="1000" dirty="0"/>
                <a:t>https://datacadamia.com/data_mining/multiple_regression</a:t>
              </a:r>
            </a:p>
          </p:txBody>
        </p:sp>
      </p:grpSp>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D142DC75-FBEE-4159-9DAD-9F5814E648EC}"/>
                  </a:ext>
                </a:extLst>
              </p:cNvPr>
              <p:cNvSpPr txBox="1"/>
              <p:nvPr/>
            </p:nvSpPr>
            <p:spPr>
              <a:xfrm>
                <a:off x="749300" y="4124404"/>
                <a:ext cx="596900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PT" sz="3600" b="0" i="1" smtClean="0">
                          <a:solidFill>
                            <a:srgbClr val="0070C0"/>
                          </a:solidFill>
                          <a:latin typeface="Cambria Math" panose="02040503050406030204" pitchFamily="18" charset="0"/>
                          <a:ea typeface="Cambria Math" panose="02040503050406030204" pitchFamily="18" charset="0"/>
                        </a:rPr>
                        <m:t>𝛾</m:t>
                      </m:r>
                      <m:r>
                        <a:rPr lang="pt-PT" sz="3600" b="0" i="1" smtClean="0">
                          <a:solidFill>
                            <a:srgbClr val="0070C0"/>
                          </a:solidFill>
                          <a:latin typeface="Cambria Math" panose="02040503050406030204" pitchFamily="18" charset="0"/>
                        </a:rPr>
                        <m:t>=</m:t>
                      </m:r>
                      <m:r>
                        <a:rPr lang="pt-PT" sz="3600" i="1" smtClean="0">
                          <a:solidFill>
                            <a:srgbClr val="0070C0"/>
                          </a:solidFill>
                          <a:latin typeface="Cambria Math" panose="02040503050406030204" pitchFamily="18" charset="0"/>
                          <a:ea typeface="Cambria Math" panose="02040503050406030204" pitchFamily="18" charset="0"/>
                        </a:rPr>
                        <m:t>𝛽</m:t>
                      </m:r>
                      <m:r>
                        <a:rPr lang="pt-PT" sz="3600" b="0" i="1" baseline="-25000" smtClean="0">
                          <a:solidFill>
                            <a:srgbClr val="0070C0"/>
                          </a:solidFill>
                          <a:latin typeface="Cambria Math" panose="02040503050406030204" pitchFamily="18" charset="0"/>
                          <a:ea typeface="Cambria Math" panose="02040503050406030204" pitchFamily="18" charset="0"/>
                        </a:rPr>
                        <m:t>0</m:t>
                      </m:r>
                      <m:r>
                        <a:rPr lang="pt-PT" sz="3600" b="0" i="1" smtClean="0">
                          <a:solidFill>
                            <a:srgbClr val="0070C0"/>
                          </a:solidFill>
                          <a:latin typeface="Cambria Math" panose="02040503050406030204" pitchFamily="18" charset="0"/>
                        </a:rPr>
                        <m:t>+</m:t>
                      </m:r>
                      <m:r>
                        <a:rPr lang="pt-PT" sz="3600" b="0" i="1" smtClean="0">
                          <a:solidFill>
                            <a:srgbClr val="0070C0"/>
                          </a:solidFill>
                          <a:latin typeface="Cambria Math" panose="02040503050406030204" pitchFamily="18" charset="0"/>
                          <a:ea typeface="Cambria Math" panose="02040503050406030204" pitchFamily="18" charset="0"/>
                        </a:rPr>
                        <m:t>𝛽</m:t>
                      </m:r>
                      <m:r>
                        <a:rPr lang="pt-PT" sz="3600" b="0" i="1" baseline="-25000" smtClean="0">
                          <a:solidFill>
                            <a:srgbClr val="0070C0"/>
                          </a:solidFill>
                          <a:latin typeface="Cambria Math" panose="02040503050406030204" pitchFamily="18" charset="0"/>
                          <a:ea typeface="Cambria Math" panose="02040503050406030204" pitchFamily="18" charset="0"/>
                        </a:rPr>
                        <m:t>1</m:t>
                      </m:r>
                      <m:r>
                        <a:rPr lang="pt-PT" sz="3600" b="0" i="1" smtClean="0">
                          <a:solidFill>
                            <a:srgbClr val="0070C0"/>
                          </a:solidFill>
                          <a:latin typeface="Cambria Math" panose="02040503050406030204" pitchFamily="18" charset="0"/>
                        </a:rPr>
                        <m:t>𝑥</m:t>
                      </m:r>
                      <m:r>
                        <a:rPr lang="pt-PT" sz="3600" b="0" i="1" baseline="-25000" smtClean="0">
                          <a:solidFill>
                            <a:srgbClr val="0070C0"/>
                          </a:solidFill>
                          <a:latin typeface="Cambria Math" panose="02040503050406030204" pitchFamily="18" charset="0"/>
                        </a:rPr>
                        <m:t>1</m:t>
                      </m:r>
                      <m:r>
                        <a:rPr lang="pt-PT" sz="3600" b="0" i="1" smtClean="0">
                          <a:solidFill>
                            <a:srgbClr val="0070C0"/>
                          </a:solidFill>
                          <a:latin typeface="Cambria Math" panose="02040503050406030204" pitchFamily="18" charset="0"/>
                        </a:rPr>
                        <m:t>+…+</m:t>
                      </m:r>
                      <m:r>
                        <a:rPr lang="pt-PT" sz="3600" i="1">
                          <a:solidFill>
                            <a:srgbClr val="0070C0"/>
                          </a:solidFill>
                          <a:latin typeface="Cambria Math" panose="02040503050406030204" pitchFamily="18" charset="0"/>
                          <a:ea typeface="Cambria Math" panose="02040503050406030204" pitchFamily="18" charset="0"/>
                        </a:rPr>
                        <m:t>𝛽</m:t>
                      </m:r>
                      <m:r>
                        <a:rPr lang="pt-PT" sz="3600" b="0" i="1" baseline="-25000" smtClean="0">
                          <a:solidFill>
                            <a:srgbClr val="0070C0"/>
                          </a:solidFill>
                          <a:latin typeface="Cambria Math" panose="02040503050406030204" pitchFamily="18" charset="0"/>
                          <a:ea typeface="Cambria Math" panose="02040503050406030204" pitchFamily="18" charset="0"/>
                        </a:rPr>
                        <m:t>𝑛</m:t>
                      </m:r>
                      <m:r>
                        <a:rPr lang="pt-PT" sz="3600" i="1">
                          <a:solidFill>
                            <a:srgbClr val="0070C0"/>
                          </a:solidFill>
                          <a:latin typeface="Cambria Math" panose="02040503050406030204" pitchFamily="18" charset="0"/>
                        </a:rPr>
                        <m:t>𝑥</m:t>
                      </m:r>
                      <m:r>
                        <a:rPr lang="pt-PT" sz="3600" b="0" i="1" baseline="-25000" smtClean="0">
                          <a:solidFill>
                            <a:srgbClr val="0070C0"/>
                          </a:solidFill>
                          <a:latin typeface="Cambria Math" panose="02040503050406030204" pitchFamily="18" charset="0"/>
                        </a:rPr>
                        <m:t>𝑛</m:t>
                      </m:r>
                    </m:oMath>
                  </m:oMathPara>
                </a14:m>
                <a:endParaRPr lang="pt-PT" sz="3600" baseline="-25000" dirty="0">
                  <a:solidFill>
                    <a:srgbClr val="0070C0"/>
                  </a:solidFill>
                </a:endParaRPr>
              </a:p>
            </p:txBody>
          </p:sp>
        </mc:Choice>
        <mc:Fallback xmlns="">
          <p:sp>
            <p:nvSpPr>
              <p:cNvPr id="24" name="CaixaDeTexto 23">
                <a:extLst>
                  <a:ext uri="{FF2B5EF4-FFF2-40B4-BE49-F238E27FC236}">
                    <a16:creationId xmlns:a16="http://schemas.microsoft.com/office/drawing/2014/main" id="{D142DC75-FBEE-4159-9DAD-9F5814E648EC}"/>
                  </a:ext>
                </a:extLst>
              </p:cNvPr>
              <p:cNvSpPr txBox="1">
                <a:spLocks noRot="1" noChangeAspect="1" noMove="1" noResize="1" noEditPoints="1" noAdjustHandles="1" noChangeArrowheads="1" noChangeShapeType="1" noTextEdit="1"/>
              </p:cNvSpPr>
              <p:nvPr/>
            </p:nvSpPr>
            <p:spPr>
              <a:xfrm>
                <a:off x="749300" y="4124404"/>
                <a:ext cx="5969000" cy="646331"/>
              </a:xfrm>
              <a:prstGeom prst="rect">
                <a:avLst/>
              </a:prstGeom>
              <a:blipFill>
                <a:blip r:embed="rId3"/>
                <a:stretch>
                  <a:fillRect/>
                </a:stretch>
              </a:blipFill>
            </p:spPr>
            <p:txBody>
              <a:bodyPr/>
              <a:lstStyle/>
              <a:p>
                <a:r>
                  <a:rPr lang="pt-PT">
                    <a:noFill/>
                  </a:rPr>
                  <a:t> </a:t>
                </a:r>
              </a:p>
            </p:txBody>
          </p:sp>
        </mc:Fallback>
      </mc:AlternateContent>
    </p:spTree>
    <p:extLst>
      <p:ext uri="{BB962C8B-B14F-4D97-AF65-F5344CB8AC3E}">
        <p14:creationId xmlns:p14="http://schemas.microsoft.com/office/powerpoint/2010/main" val="19889054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a Data 2">
            <a:extLst>
              <a:ext uri="{FF2B5EF4-FFF2-40B4-BE49-F238E27FC236}">
                <a16:creationId xmlns:a16="http://schemas.microsoft.com/office/drawing/2014/main" id="{97696C97-89E2-4ACA-A31B-795C1092F930}"/>
              </a:ext>
            </a:extLst>
          </p:cNvPr>
          <p:cNvSpPr>
            <a:spLocks noGrp="1"/>
          </p:cNvSpPr>
          <p:nvPr>
            <p:ph type="dt" sz="half" idx="10"/>
          </p:nvPr>
        </p:nvSpPr>
        <p:spPr/>
        <p:txBody>
          <a:bodyPr/>
          <a:lstStyle/>
          <a:p>
            <a:pPr lvl="0"/>
            <a:fld id="{0656C1F0-6261-4EA9-8B62-5ED73AF52269}" type="datetime1">
              <a:rPr lang="pt-BR" smtClean="0"/>
              <a:t>03/06/2024</a:t>
            </a:fld>
            <a:endParaRPr lang="en-US" dirty="0"/>
          </a:p>
        </p:txBody>
      </p:sp>
      <p:sp>
        <p:nvSpPr>
          <p:cNvPr id="4" name="Marcador de Posição do Número do Diapositivo 3">
            <a:extLst>
              <a:ext uri="{FF2B5EF4-FFF2-40B4-BE49-F238E27FC236}">
                <a16:creationId xmlns:a16="http://schemas.microsoft.com/office/drawing/2014/main" id="{F87E53A7-1C6D-4DE8-9BE6-11EECBDB4112}"/>
              </a:ext>
            </a:extLst>
          </p:cNvPr>
          <p:cNvSpPr>
            <a:spLocks noGrp="1"/>
          </p:cNvSpPr>
          <p:nvPr>
            <p:ph type="sldNum" sz="quarter" idx="12"/>
          </p:nvPr>
        </p:nvSpPr>
        <p:spPr/>
        <p:txBody>
          <a:bodyPr/>
          <a:lstStyle/>
          <a:p>
            <a:pPr lvl="0"/>
            <a:fld id="{8BA0E2AD-477F-47F7-A985-6BED10354003}" type="slidenum">
              <a:rPr lang="en-GB" smtClean="0"/>
              <a:t>35</a:t>
            </a:fld>
            <a:endParaRPr lang="en-GB" dirty="0"/>
          </a:p>
        </p:txBody>
      </p:sp>
      <p:sp>
        <p:nvSpPr>
          <p:cNvPr id="5" name="Título 4">
            <a:extLst>
              <a:ext uri="{FF2B5EF4-FFF2-40B4-BE49-F238E27FC236}">
                <a16:creationId xmlns:a16="http://schemas.microsoft.com/office/drawing/2014/main" id="{DA00828C-EB36-40A2-ABCE-3E8C0748DA98}"/>
              </a:ext>
            </a:extLst>
          </p:cNvPr>
          <p:cNvSpPr>
            <a:spLocks noGrp="1"/>
          </p:cNvSpPr>
          <p:nvPr>
            <p:ph type="title"/>
          </p:nvPr>
        </p:nvSpPr>
        <p:spPr>
          <a:xfrm>
            <a:off x="355600" y="365125"/>
            <a:ext cx="10998200" cy="1325563"/>
          </a:xfrm>
        </p:spPr>
        <p:txBody>
          <a:bodyPr>
            <a:normAutofit/>
          </a:bodyPr>
          <a:lstStyle/>
          <a:p>
            <a:r>
              <a:rPr lang="en-US" sz="3200" dirty="0"/>
              <a:t>Remember: Statisticians are not very good at naming things… </a:t>
            </a:r>
            <a:endParaRPr lang="pt-PT" sz="3200" dirty="0"/>
          </a:p>
        </p:txBody>
      </p:sp>
      <p:pic>
        <p:nvPicPr>
          <p:cNvPr id="11" name="Imagem 10">
            <a:extLst>
              <a:ext uri="{FF2B5EF4-FFF2-40B4-BE49-F238E27FC236}">
                <a16:creationId xmlns:a16="http://schemas.microsoft.com/office/drawing/2014/main" id="{DF29BF5B-A593-411D-95F6-909E418D194B}"/>
              </a:ext>
            </a:extLst>
          </p:cNvPr>
          <p:cNvPicPr>
            <a:picLocks noChangeAspect="1"/>
          </p:cNvPicPr>
          <p:nvPr/>
        </p:nvPicPr>
        <p:blipFill rotWithShape="1">
          <a:blip r:embed="rId2"/>
          <a:srcRect t="15205" r="15286" b="17891"/>
          <a:stretch/>
        </p:blipFill>
        <p:spPr>
          <a:xfrm>
            <a:off x="6610612" y="3797168"/>
            <a:ext cx="4816257" cy="2095500"/>
          </a:xfrm>
          <a:prstGeom prst="rect">
            <a:avLst/>
          </a:prstGeom>
        </p:spPr>
      </p:pic>
      <p:pic>
        <p:nvPicPr>
          <p:cNvPr id="13" name="Imagem 12">
            <a:extLst>
              <a:ext uri="{FF2B5EF4-FFF2-40B4-BE49-F238E27FC236}">
                <a16:creationId xmlns:a16="http://schemas.microsoft.com/office/drawing/2014/main" id="{AFABBCAE-D56C-49C3-AB15-E13498031DC3}"/>
              </a:ext>
            </a:extLst>
          </p:cNvPr>
          <p:cNvPicPr>
            <a:picLocks noChangeAspect="1"/>
          </p:cNvPicPr>
          <p:nvPr/>
        </p:nvPicPr>
        <p:blipFill rotWithShape="1">
          <a:blip r:embed="rId3"/>
          <a:srcRect t="24305"/>
          <a:stretch/>
        </p:blipFill>
        <p:spPr>
          <a:xfrm>
            <a:off x="1496616" y="3797168"/>
            <a:ext cx="4816257" cy="2163168"/>
          </a:xfrm>
          <a:prstGeom prst="rect">
            <a:avLst/>
          </a:prstGeom>
        </p:spPr>
      </p:pic>
      <p:grpSp>
        <p:nvGrpSpPr>
          <p:cNvPr id="6" name="Agrupar 5">
            <a:extLst>
              <a:ext uri="{FF2B5EF4-FFF2-40B4-BE49-F238E27FC236}">
                <a16:creationId xmlns:a16="http://schemas.microsoft.com/office/drawing/2014/main" id="{1E213C88-69F3-4737-B007-5E60E64B702B}"/>
              </a:ext>
            </a:extLst>
          </p:cNvPr>
          <p:cNvGrpSpPr/>
          <p:nvPr/>
        </p:nvGrpSpPr>
        <p:grpSpPr>
          <a:xfrm>
            <a:off x="4568952" y="1876227"/>
            <a:ext cx="6058425" cy="1689100"/>
            <a:chOff x="253890" y="1923504"/>
            <a:chExt cx="6058425" cy="1689100"/>
          </a:xfrm>
        </p:grpSpPr>
        <p:pic>
          <p:nvPicPr>
            <p:cNvPr id="7" name="Imagem 6">
              <a:extLst>
                <a:ext uri="{FF2B5EF4-FFF2-40B4-BE49-F238E27FC236}">
                  <a16:creationId xmlns:a16="http://schemas.microsoft.com/office/drawing/2014/main" id="{32E4F2E2-26D5-4823-94FD-E8738E420161}"/>
                </a:ext>
              </a:extLst>
            </p:cNvPr>
            <p:cNvPicPr>
              <a:picLocks noChangeAspect="1"/>
            </p:cNvPicPr>
            <p:nvPr/>
          </p:nvPicPr>
          <p:blipFill rotWithShape="1">
            <a:blip r:embed="rId4"/>
            <a:srcRect t="23314" b="22757"/>
            <a:stretch/>
          </p:blipFill>
          <p:spPr>
            <a:xfrm>
              <a:off x="253890" y="1923504"/>
              <a:ext cx="6058425" cy="1689100"/>
            </a:xfrm>
            <a:prstGeom prst="rect">
              <a:avLst/>
            </a:prstGeom>
          </p:spPr>
        </p:pic>
        <p:sp>
          <p:nvSpPr>
            <p:cNvPr id="2" name="Retângulo 1">
              <a:extLst>
                <a:ext uri="{FF2B5EF4-FFF2-40B4-BE49-F238E27FC236}">
                  <a16:creationId xmlns:a16="http://schemas.microsoft.com/office/drawing/2014/main" id="{936B4B9A-0600-466B-85BD-7D8CD73BEF95}"/>
                </a:ext>
              </a:extLst>
            </p:cNvPr>
            <p:cNvSpPr/>
            <p:nvPr/>
          </p:nvSpPr>
          <p:spPr>
            <a:xfrm>
              <a:off x="4000500" y="2371725"/>
              <a:ext cx="1171575" cy="323850"/>
            </a:xfrm>
            <a:prstGeom prst="rect">
              <a:avLst/>
            </a:prstGeom>
            <a:solidFill>
              <a:srgbClr val="251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Retângulo 8">
              <a:extLst>
                <a:ext uri="{FF2B5EF4-FFF2-40B4-BE49-F238E27FC236}">
                  <a16:creationId xmlns:a16="http://schemas.microsoft.com/office/drawing/2014/main" id="{1ADC64FD-4307-4459-A381-7DF700E13A04}"/>
                </a:ext>
              </a:extLst>
            </p:cNvPr>
            <p:cNvSpPr/>
            <p:nvPr/>
          </p:nvSpPr>
          <p:spPr>
            <a:xfrm>
              <a:off x="4391025" y="2124075"/>
              <a:ext cx="1171575" cy="323850"/>
            </a:xfrm>
            <a:prstGeom prst="rect">
              <a:avLst/>
            </a:prstGeom>
            <a:solidFill>
              <a:srgbClr val="251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pic>
        <p:nvPicPr>
          <p:cNvPr id="12" name="Imagem 11">
            <a:extLst>
              <a:ext uri="{FF2B5EF4-FFF2-40B4-BE49-F238E27FC236}">
                <a16:creationId xmlns:a16="http://schemas.microsoft.com/office/drawing/2014/main" id="{B52437FC-F7A0-49CF-97B9-9D532649E122}"/>
              </a:ext>
            </a:extLst>
          </p:cNvPr>
          <p:cNvPicPr>
            <a:picLocks noChangeAspect="1"/>
          </p:cNvPicPr>
          <p:nvPr/>
        </p:nvPicPr>
        <p:blipFill rotWithShape="1">
          <a:blip r:embed="rId5"/>
          <a:srcRect t="27240"/>
          <a:stretch/>
        </p:blipFill>
        <p:spPr>
          <a:xfrm>
            <a:off x="355599" y="1555786"/>
            <a:ext cx="3173993" cy="1505046"/>
          </a:xfrm>
          <a:prstGeom prst="rect">
            <a:avLst/>
          </a:prstGeom>
        </p:spPr>
      </p:pic>
    </p:spTree>
    <p:extLst>
      <p:ext uri="{BB962C8B-B14F-4D97-AF65-F5344CB8AC3E}">
        <p14:creationId xmlns:p14="http://schemas.microsoft.com/office/powerpoint/2010/main" val="3501751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a Data 2">
            <a:extLst>
              <a:ext uri="{FF2B5EF4-FFF2-40B4-BE49-F238E27FC236}">
                <a16:creationId xmlns:a16="http://schemas.microsoft.com/office/drawing/2014/main" id="{6EE238C9-ACF1-4F95-9EA3-A62053A5782A}"/>
              </a:ext>
            </a:extLst>
          </p:cNvPr>
          <p:cNvSpPr>
            <a:spLocks noGrp="1"/>
          </p:cNvSpPr>
          <p:nvPr>
            <p:ph type="dt" sz="half" idx="10"/>
          </p:nvPr>
        </p:nvSpPr>
        <p:spPr/>
        <p:txBody>
          <a:bodyPr/>
          <a:lstStyle/>
          <a:p>
            <a:pPr lvl="0"/>
            <a:fld id="{0656C1F0-6261-4EA9-8B62-5ED73AF52269}" type="datetime1">
              <a:rPr lang="pt-BR" smtClean="0"/>
              <a:t>03/06/2024</a:t>
            </a:fld>
            <a:endParaRPr lang="en-US"/>
          </a:p>
        </p:txBody>
      </p:sp>
      <p:sp>
        <p:nvSpPr>
          <p:cNvPr id="4" name="Marcador de Posição do Número do Diapositivo 3">
            <a:extLst>
              <a:ext uri="{FF2B5EF4-FFF2-40B4-BE49-F238E27FC236}">
                <a16:creationId xmlns:a16="http://schemas.microsoft.com/office/drawing/2014/main" id="{381C0485-B4FF-47E3-94AC-CC96D953F464}"/>
              </a:ext>
            </a:extLst>
          </p:cNvPr>
          <p:cNvSpPr>
            <a:spLocks noGrp="1"/>
          </p:cNvSpPr>
          <p:nvPr>
            <p:ph type="sldNum" sz="quarter" idx="12"/>
          </p:nvPr>
        </p:nvSpPr>
        <p:spPr/>
        <p:txBody>
          <a:bodyPr/>
          <a:lstStyle/>
          <a:p>
            <a:pPr lvl="0"/>
            <a:fld id="{8BA0E2AD-477F-47F7-A985-6BED10354003}" type="slidenum">
              <a:rPr lang="en-GB" smtClean="0"/>
              <a:t>36</a:t>
            </a:fld>
            <a:endParaRPr lang="en-GB" dirty="0"/>
          </a:p>
        </p:txBody>
      </p:sp>
      <p:sp>
        <p:nvSpPr>
          <p:cNvPr id="5" name="Título 4">
            <a:extLst>
              <a:ext uri="{FF2B5EF4-FFF2-40B4-BE49-F238E27FC236}">
                <a16:creationId xmlns:a16="http://schemas.microsoft.com/office/drawing/2014/main" id="{719429F9-F744-4508-B03F-8D0E2879436E}"/>
              </a:ext>
            </a:extLst>
          </p:cNvPr>
          <p:cNvSpPr>
            <a:spLocks noGrp="1"/>
          </p:cNvSpPr>
          <p:nvPr>
            <p:ph type="title"/>
          </p:nvPr>
        </p:nvSpPr>
        <p:spPr/>
        <p:txBody>
          <a:bodyPr/>
          <a:lstStyle/>
          <a:p>
            <a:r>
              <a:rPr lang="pt-PT" dirty="0" err="1"/>
              <a:t>Exercises</a:t>
            </a:r>
            <a:endParaRPr lang="pt-PT" dirty="0"/>
          </a:p>
        </p:txBody>
      </p:sp>
      <p:pic>
        <p:nvPicPr>
          <p:cNvPr id="3074" name="Picture 2" descr="Posit Documentation - Posit Documentation">
            <a:extLst>
              <a:ext uri="{FF2B5EF4-FFF2-40B4-BE49-F238E27FC236}">
                <a16:creationId xmlns:a16="http://schemas.microsoft.com/office/drawing/2014/main" id="{2A2E7D4D-1004-4524-959F-6D3FC4515FB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24200" y="673279"/>
            <a:ext cx="623797" cy="623797"/>
          </a:xfrm>
          <a:prstGeom prst="rect">
            <a:avLst/>
          </a:prstGeom>
          <a:noFill/>
          <a:extLst>
            <a:ext uri="{909E8E84-426E-40DD-AFC4-6F175D3DCCD1}">
              <a14:hiddenFill xmlns:a14="http://schemas.microsoft.com/office/drawing/2010/main">
                <a:solidFill>
                  <a:srgbClr val="FFFFFF"/>
                </a:solidFill>
              </a14:hiddenFill>
            </a:ext>
          </a:extLst>
        </p:spPr>
      </p:pic>
      <p:sp>
        <p:nvSpPr>
          <p:cNvPr id="10" name="CaixaDeTexto 9">
            <a:extLst>
              <a:ext uri="{FF2B5EF4-FFF2-40B4-BE49-F238E27FC236}">
                <a16:creationId xmlns:a16="http://schemas.microsoft.com/office/drawing/2014/main" id="{F051DB04-7C0E-438D-8A90-5EEC233D1938}"/>
              </a:ext>
            </a:extLst>
          </p:cNvPr>
          <p:cNvSpPr txBox="1"/>
          <p:nvPr/>
        </p:nvSpPr>
        <p:spPr>
          <a:xfrm>
            <a:off x="673100" y="1854001"/>
            <a:ext cx="11036300" cy="3785652"/>
          </a:xfrm>
          <a:prstGeom prst="rect">
            <a:avLst/>
          </a:prstGeom>
          <a:noFill/>
        </p:spPr>
        <p:txBody>
          <a:bodyPr wrap="square">
            <a:spAutoFit/>
          </a:bodyPr>
          <a:lstStyle/>
          <a:p>
            <a:r>
              <a:rPr lang="en-US" sz="2000" b="0" i="0" dirty="0">
                <a:solidFill>
                  <a:schemeClr val="accent5">
                    <a:lumMod val="75000"/>
                  </a:schemeClr>
                </a:solidFill>
                <a:effectLst/>
              </a:rPr>
              <a:t>Ex 5: Multiple </a:t>
            </a:r>
            <a:r>
              <a:rPr lang="en-US" sz="2000" dirty="0">
                <a:solidFill>
                  <a:schemeClr val="accent5">
                    <a:lumMod val="75000"/>
                  </a:schemeClr>
                </a:solidFill>
              </a:rPr>
              <a:t>linear regression </a:t>
            </a:r>
          </a:p>
          <a:p>
            <a:endParaRPr lang="en-US" sz="2000" b="0" i="0" dirty="0">
              <a:solidFill>
                <a:schemeClr val="accent5">
                  <a:lumMod val="75000"/>
                </a:schemeClr>
              </a:solidFill>
              <a:effectLst/>
            </a:endParaRPr>
          </a:p>
          <a:p>
            <a:r>
              <a:rPr lang="en-US" sz="2000" dirty="0">
                <a:solidFill>
                  <a:schemeClr val="accent5">
                    <a:lumMod val="75000"/>
                  </a:schemeClr>
                </a:solidFill>
              </a:rPr>
              <a:t>Understanding the factors that drives diversity of communities lies at the heart of ecological research. </a:t>
            </a:r>
          </a:p>
          <a:p>
            <a:endParaRPr lang="en-US" sz="2000" b="0" i="0" dirty="0">
              <a:solidFill>
                <a:schemeClr val="accent5">
                  <a:lumMod val="75000"/>
                </a:schemeClr>
              </a:solidFill>
              <a:effectLst/>
            </a:endParaRPr>
          </a:p>
          <a:p>
            <a:r>
              <a:rPr lang="en-US" sz="2000" b="0" i="0" dirty="0">
                <a:solidFill>
                  <a:schemeClr val="accent5">
                    <a:lumMod val="75000"/>
                  </a:schemeClr>
                </a:solidFill>
                <a:effectLst/>
              </a:rPr>
              <a:t>Apply a </a:t>
            </a:r>
            <a:r>
              <a:rPr lang="en-US" sz="2000" b="1" i="0" dirty="0">
                <a:solidFill>
                  <a:srgbClr val="FF0000"/>
                </a:solidFill>
                <a:effectLst/>
              </a:rPr>
              <a:t>multiple linear regression</a:t>
            </a:r>
            <a:r>
              <a:rPr lang="en-US" sz="2000" b="0" i="0" dirty="0">
                <a:solidFill>
                  <a:schemeClr val="accent5">
                    <a:lumMod val="75000"/>
                  </a:schemeClr>
                </a:solidFill>
                <a:effectLst/>
              </a:rPr>
              <a:t> </a:t>
            </a:r>
            <a:r>
              <a:rPr lang="en-US" sz="2000" b="1" i="0" dirty="0">
                <a:solidFill>
                  <a:srgbClr val="FF0000"/>
                </a:solidFill>
                <a:effectLst/>
              </a:rPr>
              <a:t>(because our response variable is continuous)</a:t>
            </a:r>
            <a:r>
              <a:rPr lang="en-US" sz="2000" b="1" i="0" dirty="0">
                <a:solidFill>
                  <a:schemeClr val="accent5">
                    <a:lumMod val="75000"/>
                  </a:schemeClr>
                </a:solidFill>
                <a:effectLst/>
              </a:rPr>
              <a:t> </a:t>
            </a:r>
            <a:r>
              <a:rPr lang="en-US" sz="2000" b="0" i="0" dirty="0">
                <a:solidFill>
                  <a:schemeClr val="accent5">
                    <a:lumMod val="75000"/>
                  </a:schemeClr>
                </a:solidFill>
                <a:effectLst/>
              </a:rPr>
              <a:t>to understand whether bird diversity is explained by the area, tree diversity, arthropod biomass (i.e., food resources), bird nests and predators </a:t>
            </a:r>
          </a:p>
          <a:p>
            <a:endParaRPr lang="en-US" sz="2000" b="0" i="0" dirty="0">
              <a:solidFill>
                <a:schemeClr val="accent5">
                  <a:lumMod val="75000"/>
                </a:schemeClr>
              </a:solidFill>
              <a:effectLst/>
            </a:endParaRPr>
          </a:p>
          <a:p>
            <a:pPr marL="342900" indent="-342900">
              <a:buFont typeface="Arial" panose="020B0604020202020204" pitchFamily="34" charset="0"/>
              <a:buChar char="•"/>
            </a:pPr>
            <a:r>
              <a:rPr lang="en-US" sz="2000" dirty="0">
                <a:solidFill>
                  <a:schemeClr val="accent5">
                    <a:lumMod val="75000"/>
                  </a:schemeClr>
                </a:solidFill>
              </a:rPr>
              <a:t>Does the model meet the multiple regression assumptions (independence of observations, normality, homoscedasticity, no-multicollinearity among predictors)?</a:t>
            </a:r>
          </a:p>
          <a:p>
            <a:pPr marL="342900" indent="-342900">
              <a:buFont typeface="Arial" panose="020B0604020202020204" pitchFamily="34" charset="0"/>
              <a:buChar char="•"/>
            </a:pPr>
            <a:r>
              <a:rPr lang="en-US" sz="2000" dirty="0">
                <a:solidFill>
                  <a:schemeClr val="accent5">
                    <a:lumMod val="75000"/>
                  </a:schemeClr>
                </a:solidFill>
              </a:rPr>
              <a:t>Which predictors have a significant impact on bird diversity?</a:t>
            </a:r>
          </a:p>
          <a:p>
            <a:pPr marL="342900" indent="-342900">
              <a:buFont typeface="Arial" panose="020B0604020202020204" pitchFamily="34" charset="0"/>
              <a:buChar char="•"/>
            </a:pPr>
            <a:r>
              <a:rPr lang="en-US" sz="2000" dirty="0">
                <a:solidFill>
                  <a:schemeClr val="accent5">
                    <a:lumMod val="75000"/>
                  </a:schemeClr>
                </a:solidFill>
              </a:rPr>
              <a:t>Are these associations positive or negative?</a:t>
            </a:r>
            <a:endParaRPr lang="en-US" sz="2000" b="0" i="0" dirty="0">
              <a:solidFill>
                <a:schemeClr val="accent5">
                  <a:lumMod val="75000"/>
                </a:schemeClr>
              </a:solidFill>
              <a:effectLst/>
            </a:endParaRPr>
          </a:p>
        </p:txBody>
      </p:sp>
    </p:spTree>
    <p:extLst>
      <p:ext uri="{BB962C8B-B14F-4D97-AF65-F5344CB8AC3E}">
        <p14:creationId xmlns:p14="http://schemas.microsoft.com/office/powerpoint/2010/main" val="8562425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7B3685-5B46-4413-8FEF-E449D0A2AADB}"/>
              </a:ext>
            </a:extLst>
          </p:cNvPr>
          <p:cNvSpPr txBox="1">
            <a:spLocks noGrp="1"/>
          </p:cNvSpPr>
          <p:nvPr>
            <p:ph type="title"/>
          </p:nvPr>
        </p:nvSpPr>
        <p:spPr>
          <a:xfrm>
            <a:off x="838200" y="365125"/>
            <a:ext cx="10515600" cy="1325563"/>
          </a:xfrm>
        </p:spPr>
        <p:txBody>
          <a:bodyPr/>
          <a:lstStyle/>
          <a:p>
            <a:pPr lvl="0"/>
            <a:r>
              <a:rPr lang="en-US" dirty="0"/>
              <a:t>How SEM works?</a:t>
            </a:r>
          </a:p>
        </p:txBody>
      </p:sp>
      <p:sp>
        <p:nvSpPr>
          <p:cNvPr id="3" name="Espaço Reservado para Conteúdo 2">
            <a:extLst>
              <a:ext uri="{FF2B5EF4-FFF2-40B4-BE49-F238E27FC236}">
                <a16:creationId xmlns:a16="http://schemas.microsoft.com/office/drawing/2014/main" id="{0AD8619A-F68B-4960-ACE1-5AED6B1C2B3E}"/>
              </a:ext>
            </a:extLst>
          </p:cNvPr>
          <p:cNvSpPr txBox="1">
            <a:spLocks noGrp="1"/>
          </p:cNvSpPr>
          <p:nvPr>
            <p:ph idx="1"/>
          </p:nvPr>
        </p:nvSpPr>
        <p:spPr>
          <a:xfrm>
            <a:off x="838203" y="1558347"/>
            <a:ext cx="5240627" cy="4618616"/>
          </a:xfrm>
        </p:spPr>
        <p:txBody>
          <a:bodyPr>
            <a:normAutofit/>
          </a:bodyPr>
          <a:lstStyle/>
          <a:p>
            <a:pPr marL="514350" lvl="0" indent="-514350">
              <a:lnSpc>
                <a:spcPct val="160000"/>
              </a:lnSpc>
              <a:buFont typeface="+mj-lt"/>
              <a:buAutoNum type="arabicPeriod"/>
            </a:pPr>
            <a:r>
              <a:rPr lang="en-US" dirty="0"/>
              <a:t>Elaboration of a </a:t>
            </a:r>
            <a:r>
              <a:rPr lang="en-US" dirty="0">
                <a:solidFill>
                  <a:srgbClr val="FF0000"/>
                </a:solidFill>
              </a:rPr>
              <a:t>conceptual model</a:t>
            </a:r>
          </a:p>
          <a:p>
            <a:pPr marL="514350" lvl="0" indent="-514350">
              <a:lnSpc>
                <a:spcPct val="160000"/>
              </a:lnSpc>
              <a:buFont typeface="+mj-lt"/>
              <a:buAutoNum type="arabicPeriod"/>
            </a:pPr>
            <a:r>
              <a:rPr lang="en-US" dirty="0"/>
              <a:t>Evaluation of the </a:t>
            </a:r>
            <a:r>
              <a:rPr lang="en-US" dirty="0">
                <a:solidFill>
                  <a:srgbClr val="FF0000"/>
                </a:solidFill>
              </a:rPr>
              <a:t>adequacy of the conceptual model in relation to the observed data</a:t>
            </a:r>
          </a:p>
          <a:p>
            <a:pPr lvl="0">
              <a:lnSpc>
                <a:spcPct val="80000"/>
              </a:lnSpc>
            </a:pPr>
            <a:endParaRPr lang="en-US" dirty="0"/>
          </a:p>
        </p:txBody>
      </p:sp>
      <p:sp>
        <p:nvSpPr>
          <p:cNvPr id="5" name="CaixaDeTexto 5">
            <a:extLst>
              <a:ext uri="{FF2B5EF4-FFF2-40B4-BE49-F238E27FC236}">
                <a16:creationId xmlns:a16="http://schemas.microsoft.com/office/drawing/2014/main" id="{8EF8E856-2F0C-427B-9F87-EE9280755E7A}"/>
              </a:ext>
            </a:extLst>
          </p:cNvPr>
          <p:cNvSpPr txBox="1"/>
          <p:nvPr/>
        </p:nvSpPr>
        <p:spPr>
          <a:xfrm>
            <a:off x="6748528" y="5585466"/>
            <a:ext cx="4459848" cy="307777"/>
          </a:xfrm>
          <a:prstGeom prst="rect">
            <a:avLst/>
          </a:prstGeom>
          <a:noFill/>
          <a:ln cap="flat">
            <a:noFill/>
          </a:ln>
        </p:spPr>
        <p:txBody>
          <a:bodyPr vert="horz" wrap="square" lIns="91440" tIns="45720" rIns="91440" bIns="4572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1400" b="0" i="1" u="none" strike="noStrike" kern="1200" cap="none" spc="0" baseline="0" dirty="0">
                <a:solidFill>
                  <a:srgbClr val="000000"/>
                </a:solidFill>
                <a:uFillTx/>
                <a:latin typeface="Calibri"/>
              </a:rPr>
              <a:t>Alves-Martins et </a:t>
            </a:r>
            <a:r>
              <a:rPr lang="it-IT" sz="1400" b="0" u="none" strike="noStrike" kern="1200" cap="none" spc="0" baseline="0" dirty="0">
                <a:solidFill>
                  <a:srgbClr val="000000"/>
                </a:solidFill>
                <a:uFillTx/>
                <a:latin typeface="Calibri"/>
              </a:rPr>
              <a:t>al</a:t>
            </a:r>
            <a:r>
              <a:rPr lang="it-IT" sz="1400" b="0" i="1" u="none" strike="noStrike" kern="1200" cap="none" spc="0" baseline="0" dirty="0">
                <a:solidFill>
                  <a:srgbClr val="000000"/>
                </a:solidFill>
                <a:uFillTx/>
                <a:latin typeface="Calibri"/>
              </a:rPr>
              <a:t>. 2018 Insect Conservation and Diversity</a:t>
            </a:r>
            <a:endParaRPr lang="en-US" sz="1400" b="0" i="1" u="none" strike="noStrike" kern="1200" cap="none" spc="0" baseline="0" dirty="0">
              <a:solidFill>
                <a:srgbClr val="000000"/>
              </a:solidFill>
              <a:uFillTx/>
              <a:latin typeface="Calibri"/>
            </a:endParaRPr>
          </a:p>
        </p:txBody>
      </p:sp>
      <p:sp>
        <p:nvSpPr>
          <p:cNvPr id="8" name="Date Placeholder 7">
            <a:extLst>
              <a:ext uri="{FF2B5EF4-FFF2-40B4-BE49-F238E27FC236}">
                <a16:creationId xmlns:a16="http://schemas.microsoft.com/office/drawing/2014/main" id="{D02949DE-C3F5-4219-B1CD-84234DED502D}"/>
              </a:ext>
            </a:extLst>
          </p:cNvPr>
          <p:cNvSpPr>
            <a:spLocks noGrp="1"/>
          </p:cNvSpPr>
          <p:nvPr>
            <p:ph type="dt" sz="half" idx="10"/>
          </p:nvPr>
        </p:nvSpPr>
        <p:spPr/>
        <p:txBody>
          <a:bodyPr/>
          <a:lstStyle/>
          <a:p>
            <a:pPr lvl="0"/>
            <a:fld id="{47D6EF54-8C68-413B-986F-EE59E2C66716}" type="datetime1">
              <a:rPr lang="pt-BR" smtClean="0"/>
              <a:t>03/06/2024</a:t>
            </a:fld>
            <a:endParaRPr lang="en-US"/>
          </a:p>
        </p:txBody>
      </p:sp>
      <p:sp>
        <p:nvSpPr>
          <p:cNvPr id="9" name="Slide Number Placeholder 8">
            <a:extLst>
              <a:ext uri="{FF2B5EF4-FFF2-40B4-BE49-F238E27FC236}">
                <a16:creationId xmlns:a16="http://schemas.microsoft.com/office/drawing/2014/main" id="{33DEF09A-B666-4A45-9233-B04B503C81B2}"/>
              </a:ext>
            </a:extLst>
          </p:cNvPr>
          <p:cNvSpPr>
            <a:spLocks noGrp="1"/>
          </p:cNvSpPr>
          <p:nvPr>
            <p:ph type="sldNum" sz="quarter" idx="12"/>
          </p:nvPr>
        </p:nvSpPr>
        <p:spPr/>
        <p:txBody>
          <a:bodyPr/>
          <a:lstStyle/>
          <a:p>
            <a:pPr lvl="0"/>
            <a:fld id="{8BA0E2AD-477F-47F7-A985-6BED10354003}" type="slidenum">
              <a:rPr lang="en-GB" smtClean="0"/>
              <a:t>37</a:t>
            </a:fld>
            <a:endParaRPr lang="en-GB" dirty="0"/>
          </a:p>
        </p:txBody>
      </p:sp>
      <p:pic>
        <p:nvPicPr>
          <p:cNvPr id="12" name="Imagem 11">
            <a:extLst>
              <a:ext uri="{FF2B5EF4-FFF2-40B4-BE49-F238E27FC236}">
                <a16:creationId xmlns:a16="http://schemas.microsoft.com/office/drawing/2014/main" id="{14335CC0-B9B5-4FFC-9A4C-7775EEE49C07}"/>
              </a:ext>
            </a:extLst>
          </p:cNvPr>
          <p:cNvPicPr>
            <a:picLocks noChangeAspect="1"/>
          </p:cNvPicPr>
          <p:nvPr/>
        </p:nvPicPr>
        <p:blipFill>
          <a:blip r:embed="rId2"/>
          <a:stretch>
            <a:fillRect/>
          </a:stretch>
        </p:blipFill>
        <p:spPr>
          <a:xfrm>
            <a:off x="6342763" y="1825913"/>
            <a:ext cx="5271378" cy="35280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7B3685-5B46-4413-8FEF-E449D0A2AADB}"/>
              </a:ext>
            </a:extLst>
          </p:cNvPr>
          <p:cNvSpPr txBox="1">
            <a:spLocks noGrp="1"/>
          </p:cNvSpPr>
          <p:nvPr>
            <p:ph type="title"/>
          </p:nvPr>
        </p:nvSpPr>
        <p:spPr>
          <a:xfrm>
            <a:off x="838200" y="365125"/>
            <a:ext cx="10515600" cy="1325563"/>
          </a:xfrm>
        </p:spPr>
        <p:txBody>
          <a:bodyPr/>
          <a:lstStyle/>
          <a:p>
            <a:pPr lvl="0"/>
            <a:r>
              <a:rPr lang="en-US" dirty="0"/>
              <a:t>Conceptual model</a:t>
            </a:r>
          </a:p>
        </p:txBody>
      </p:sp>
      <p:sp>
        <p:nvSpPr>
          <p:cNvPr id="3" name="Espaço Reservado para Conteúdo 2">
            <a:extLst>
              <a:ext uri="{FF2B5EF4-FFF2-40B4-BE49-F238E27FC236}">
                <a16:creationId xmlns:a16="http://schemas.microsoft.com/office/drawing/2014/main" id="{0AD8619A-F68B-4960-ACE1-5AED6B1C2B3E}"/>
              </a:ext>
            </a:extLst>
          </p:cNvPr>
          <p:cNvSpPr txBox="1">
            <a:spLocks noGrp="1"/>
          </p:cNvSpPr>
          <p:nvPr>
            <p:ph idx="1"/>
          </p:nvPr>
        </p:nvSpPr>
        <p:spPr>
          <a:xfrm>
            <a:off x="5130803" y="1790699"/>
            <a:ext cx="6578597" cy="4386263"/>
          </a:xfrm>
        </p:spPr>
        <p:txBody>
          <a:bodyPr>
            <a:normAutofit/>
          </a:bodyPr>
          <a:lstStyle/>
          <a:p>
            <a:pPr lvl="0">
              <a:lnSpc>
                <a:spcPct val="160000"/>
              </a:lnSpc>
            </a:pPr>
            <a:r>
              <a:rPr lang="en-US" dirty="0"/>
              <a:t>The </a:t>
            </a:r>
            <a:r>
              <a:rPr lang="en-US" dirty="0">
                <a:solidFill>
                  <a:srgbClr val="FF0000"/>
                </a:solidFill>
              </a:rPr>
              <a:t>hypothesized causal relationships between the variables are specified by the conceptual model</a:t>
            </a:r>
            <a:r>
              <a:rPr lang="en-US" dirty="0"/>
              <a:t>, which is </a:t>
            </a:r>
            <a:r>
              <a:rPr lang="en-US" dirty="0">
                <a:solidFill>
                  <a:srgbClr val="FF0000"/>
                </a:solidFill>
              </a:rPr>
              <a:t>entirely dependent on the researcher's knowledge </a:t>
            </a:r>
            <a:r>
              <a:rPr lang="en-US" dirty="0"/>
              <a:t>of the system being studied</a:t>
            </a:r>
          </a:p>
        </p:txBody>
      </p:sp>
      <p:sp>
        <p:nvSpPr>
          <p:cNvPr id="8" name="Date Placeholder 7">
            <a:extLst>
              <a:ext uri="{FF2B5EF4-FFF2-40B4-BE49-F238E27FC236}">
                <a16:creationId xmlns:a16="http://schemas.microsoft.com/office/drawing/2014/main" id="{D02949DE-C3F5-4219-B1CD-84234DED502D}"/>
              </a:ext>
            </a:extLst>
          </p:cNvPr>
          <p:cNvSpPr>
            <a:spLocks noGrp="1"/>
          </p:cNvSpPr>
          <p:nvPr>
            <p:ph type="dt" sz="half" idx="10"/>
          </p:nvPr>
        </p:nvSpPr>
        <p:spPr/>
        <p:txBody>
          <a:bodyPr/>
          <a:lstStyle/>
          <a:p>
            <a:pPr lvl="0"/>
            <a:fld id="{47D6EF54-8C68-413B-986F-EE59E2C66716}" type="datetime1">
              <a:rPr lang="pt-BR" smtClean="0"/>
              <a:t>03/06/2024</a:t>
            </a:fld>
            <a:endParaRPr lang="en-US"/>
          </a:p>
        </p:txBody>
      </p:sp>
      <p:sp>
        <p:nvSpPr>
          <p:cNvPr id="9" name="Slide Number Placeholder 8">
            <a:extLst>
              <a:ext uri="{FF2B5EF4-FFF2-40B4-BE49-F238E27FC236}">
                <a16:creationId xmlns:a16="http://schemas.microsoft.com/office/drawing/2014/main" id="{33DEF09A-B666-4A45-9233-B04B503C81B2}"/>
              </a:ext>
            </a:extLst>
          </p:cNvPr>
          <p:cNvSpPr>
            <a:spLocks noGrp="1"/>
          </p:cNvSpPr>
          <p:nvPr>
            <p:ph type="sldNum" sz="quarter" idx="12"/>
          </p:nvPr>
        </p:nvSpPr>
        <p:spPr/>
        <p:txBody>
          <a:bodyPr/>
          <a:lstStyle/>
          <a:p>
            <a:pPr lvl="0"/>
            <a:fld id="{8BA0E2AD-477F-47F7-A985-6BED10354003}" type="slidenum">
              <a:rPr lang="en-GB" smtClean="0"/>
              <a:t>38</a:t>
            </a:fld>
            <a:endParaRPr lang="en-GB" dirty="0"/>
          </a:p>
        </p:txBody>
      </p:sp>
      <p:grpSp>
        <p:nvGrpSpPr>
          <p:cNvPr id="12" name="Agrupar 11">
            <a:extLst>
              <a:ext uri="{FF2B5EF4-FFF2-40B4-BE49-F238E27FC236}">
                <a16:creationId xmlns:a16="http://schemas.microsoft.com/office/drawing/2014/main" id="{5A06BF53-48E9-4E36-A903-DE6E15B1A005}"/>
              </a:ext>
            </a:extLst>
          </p:cNvPr>
          <p:cNvGrpSpPr/>
          <p:nvPr/>
        </p:nvGrpSpPr>
        <p:grpSpPr>
          <a:xfrm>
            <a:off x="838200" y="2010491"/>
            <a:ext cx="3167710" cy="3290172"/>
            <a:chOff x="6814490" y="2000250"/>
            <a:chExt cx="3167710" cy="3290172"/>
          </a:xfrm>
        </p:grpSpPr>
        <p:pic>
          <p:nvPicPr>
            <p:cNvPr id="3074" name="Picture 2" descr="Dr. Biology thinking">
              <a:extLst>
                <a:ext uri="{FF2B5EF4-FFF2-40B4-BE49-F238E27FC236}">
                  <a16:creationId xmlns:a16="http://schemas.microsoft.com/office/drawing/2014/main" id="{3F1825F5-0C8F-4972-8786-7385D3F623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3275" y="2000250"/>
              <a:ext cx="2381250" cy="2857500"/>
            </a:xfrm>
            <a:prstGeom prst="rect">
              <a:avLst/>
            </a:prstGeom>
            <a:noFill/>
            <a:extLst>
              <a:ext uri="{909E8E84-426E-40DD-AFC4-6F175D3DCCD1}">
                <a14:hiddenFill xmlns:a14="http://schemas.microsoft.com/office/drawing/2010/main">
                  <a:solidFill>
                    <a:srgbClr val="FFFFFF"/>
                  </a:solidFill>
                </a14:hiddenFill>
              </a:ext>
            </a:extLst>
          </p:spPr>
        </p:pic>
        <p:sp>
          <p:nvSpPr>
            <p:cNvPr id="13" name="CaixaDeTexto 12">
              <a:extLst>
                <a:ext uri="{FF2B5EF4-FFF2-40B4-BE49-F238E27FC236}">
                  <a16:creationId xmlns:a16="http://schemas.microsoft.com/office/drawing/2014/main" id="{73D613F1-5C03-44FC-97C0-2EF7EB8E18D1}"/>
                </a:ext>
              </a:extLst>
            </p:cNvPr>
            <p:cNvSpPr txBox="1"/>
            <p:nvPr/>
          </p:nvSpPr>
          <p:spPr>
            <a:xfrm>
              <a:off x="6814490" y="5044201"/>
              <a:ext cx="3167710" cy="246221"/>
            </a:xfrm>
            <a:prstGeom prst="rect">
              <a:avLst/>
            </a:prstGeom>
            <a:noFill/>
          </p:spPr>
          <p:txBody>
            <a:bodyPr wrap="square">
              <a:spAutoFit/>
            </a:bodyPr>
            <a:lstStyle/>
            <a:p>
              <a:r>
                <a:rPr lang="pt-PT" sz="1000" dirty="0"/>
                <a:t>https://askabiologist.asu.edu/experiments/manduca</a:t>
              </a:r>
            </a:p>
          </p:txBody>
        </p:sp>
      </p:grpSp>
    </p:spTree>
    <p:extLst>
      <p:ext uri="{BB962C8B-B14F-4D97-AF65-F5344CB8AC3E}">
        <p14:creationId xmlns:p14="http://schemas.microsoft.com/office/powerpoint/2010/main" val="3399148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5AB6E4BA-0602-4540-ADA8-3B29F5340332}"/>
              </a:ext>
            </a:extLst>
          </p:cNvPr>
          <p:cNvSpPr>
            <a:spLocks noGrp="1"/>
          </p:cNvSpPr>
          <p:nvPr>
            <p:ph type="title"/>
          </p:nvPr>
        </p:nvSpPr>
        <p:spPr/>
        <p:txBody>
          <a:bodyPr/>
          <a:lstStyle/>
          <a:p>
            <a:r>
              <a:rPr lang="en-US" dirty="0"/>
              <a:t>Conceptual model</a:t>
            </a:r>
          </a:p>
        </p:txBody>
      </p:sp>
      <p:sp>
        <p:nvSpPr>
          <p:cNvPr id="9" name="Date Placeholder 8">
            <a:extLst>
              <a:ext uri="{FF2B5EF4-FFF2-40B4-BE49-F238E27FC236}">
                <a16:creationId xmlns:a16="http://schemas.microsoft.com/office/drawing/2014/main" id="{126E4472-DA01-454A-8A9B-CC96F64CE3C2}"/>
              </a:ext>
            </a:extLst>
          </p:cNvPr>
          <p:cNvSpPr>
            <a:spLocks noGrp="1"/>
          </p:cNvSpPr>
          <p:nvPr>
            <p:ph type="dt" sz="half" idx="10"/>
          </p:nvPr>
        </p:nvSpPr>
        <p:spPr/>
        <p:txBody>
          <a:bodyPr/>
          <a:lstStyle/>
          <a:p>
            <a:pPr lvl="0"/>
            <a:fld id="{482CC266-EF04-4542-AEF8-A725A0B284E6}" type="datetime1">
              <a:rPr lang="pt-BR" smtClean="0"/>
              <a:t>03/06/2024</a:t>
            </a:fld>
            <a:endParaRPr lang="en-US"/>
          </a:p>
        </p:txBody>
      </p:sp>
      <p:sp>
        <p:nvSpPr>
          <p:cNvPr id="10" name="Slide Number Placeholder 9">
            <a:extLst>
              <a:ext uri="{FF2B5EF4-FFF2-40B4-BE49-F238E27FC236}">
                <a16:creationId xmlns:a16="http://schemas.microsoft.com/office/drawing/2014/main" id="{F865D68F-0B41-4CF3-9B2D-B72E3556BBCE}"/>
              </a:ext>
            </a:extLst>
          </p:cNvPr>
          <p:cNvSpPr>
            <a:spLocks noGrp="1"/>
          </p:cNvSpPr>
          <p:nvPr>
            <p:ph type="sldNum" sz="quarter" idx="12"/>
          </p:nvPr>
        </p:nvSpPr>
        <p:spPr/>
        <p:txBody>
          <a:bodyPr/>
          <a:lstStyle/>
          <a:p>
            <a:pPr lvl="0"/>
            <a:fld id="{8BA0E2AD-477F-47F7-A985-6BED10354003}" type="slidenum">
              <a:rPr lang="en-GB" smtClean="0"/>
              <a:t>39</a:t>
            </a:fld>
            <a:endParaRPr lang="en-GB" dirty="0"/>
          </a:p>
        </p:txBody>
      </p:sp>
      <p:grpSp>
        <p:nvGrpSpPr>
          <p:cNvPr id="4" name="Agrupar 3">
            <a:extLst>
              <a:ext uri="{FF2B5EF4-FFF2-40B4-BE49-F238E27FC236}">
                <a16:creationId xmlns:a16="http://schemas.microsoft.com/office/drawing/2014/main" id="{7DA02DA1-798C-408A-A5B2-468FC21F5481}"/>
              </a:ext>
            </a:extLst>
          </p:cNvPr>
          <p:cNvGrpSpPr/>
          <p:nvPr/>
        </p:nvGrpSpPr>
        <p:grpSpPr>
          <a:xfrm>
            <a:off x="6318740" y="1690688"/>
            <a:ext cx="5180000" cy="3876999"/>
            <a:chOff x="6318740" y="1690688"/>
            <a:chExt cx="5180000" cy="3876999"/>
          </a:xfrm>
        </p:grpSpPr>
        <p:pic>
          <p:nvPicPr>
            <p:cNvPr id="2050" name="Picture 2" descr="California wildfires are climbing higher up mountains, putting more forest  at risk of flames">
              <a:extLst>
                <a:ext uri="{FF2B5EF4-FFF2-40B4-BE49-F238E27FC236}">
                  <a16:creationId xmlns:a16="http://schemas.microsoft.com/office/drawing/2014/main" id="{83D80E00-5476-4492-BB4A-B4BA94D495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8740" y="1690688"/>
              <a:ext cx="5180000" cy="3600000"/>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F9EC3AA5-025D-4300-A420-73E22BD580B1}"/>
                </a:ext>
              </a:extLst>
            </p:cNvPr>
            <p:cNvSpPr txBox="1"/>
            <p:nvPr/>
          </p:nvSpPr>
          <p:spPr>
            <a:xfrm>
              <a:off x="6318740" y="5290688"/>
              <a:ext cx="5180000" cy="276999"/>
            </a:xfrm>
            <a:prstGeom prst="rect">
              <a:avLst/>
            </a:prstGeom>
            <a:noFill/>
          </p:spPr>
          <p:txBody>
            <a:bodyPr wrap="square" rtlCol="0">
              <a:spAutoFit/>
            </a:bodyPr>
            <a:lstStyle/>
            <a:p>
              <a:pPr algn="r"/>
              <a:r>
                <a:rPr lang="pt-PT" sz="1200" dirty="0" err="1"/>
                <a:t>Source</a:t>
              </a:r>
              <a:r>
                <a:rPr lang="pt-PT" sz="1200" dirty="0"/>
                <a:t>: San Francisco </a:t>
              </a:r>
              <a:r>
                <a:rPr lang="pt-PT" sz="1200" dirty="0" err="1"/>
                <a:t>Chronicle</a:t>
              </a:r>
              <a:r>
                <a:rPr lang="pt-PT" sz="1200" dirty="0"/>
                <a:t> </a:t>
              </a:r>
            </a:p>
          </p:txBody>
        </p:sp>
      </p:grpSp>
      <p:pic>
        <p:nvPicPr>
          <p:cNvPr id="7" name="Imagem 6">
            <a:extLst>
              <a:ext uri="{FF2B5EF4-FFF2-40B4-BE49-F238E27FC236}">
                <a16:creationId xmlns:a16="http://schemas.microsoft.com/office/drawing/2014/main" id="{9EF960D3-BE4D-46B9-8AA6-643C013489DB}"/>
              </a:ext>
            </a:extLst>
          </p:cNvPr>
          <p:cNvPicPr>
            <a:picLocks noChangeAspect="1"/>
          </p:cNvPicPr>
          <p:nvPr/>
        </p:nvPicPr>
        <p:blipFill>
          <a:blip r:embed="rId4"/>
          <a:stretch>
            <a:fillRect/>
          </a:stretch>
        </p:blipFill>
        <p:spPr>
          <a:xfrm>
            <a:off x="700209" y="2724237"/>
            <a:ext cx="4943508" cy="1736596"/>
          </a:xfrm>
          <a:prstGeom prst="rect">
            <a:avLst/>
          </a:prstGeom>
        </p:spPr>
      </p:pic>
      <p:sp>
        <p:nvSpPr>
          <p:cNvPr id="21" name="CaixaDeTexto 20">
            <a:extLst>
              <a:ext uri="{FF2B5EF4-FFF2-40B4-BE49-F238E27FC236}">
                <a16:creationId xmlns:a16="http://schemas.microsoft.com/office/drawing/2014/main" id="{2CD03366-D514-4DB3-A18F-3EF68CF6A7A4}"/>
              </a:ext>
            </a:extLst>
          </p:cNvPr>
          <p:cNvSpPr txBox="1"/>
          <p:nvPr/>
        </p:nvSpPr>
        <p:spPr>
          <a:xfrm>
            <a:off x="693260" y="4618685"/>
            <a:ext cx="4845185" cy="246221"/>
          </a:xfrm>
          <a:prstGeom prst="rect">
            <a:avLst/>
          </a:prstGeom>
          <a:noFill/>
        </p:spPr>
        <p:txBody>
          <a:bodyPr wrap="square">
            <a:spAutoFit/>
          </a:bodyPr>
          <a:lstStyle/>
          <a:p>
            <a:r>
              <a:rPr lang="pt-PT" sz="1000" dirty="0"/>
              <a:t>https://jslefche.github.io/sem_book/local-estimation.html#tests-of-directed-separation</a:t>
            </a:r>
          </a:p>
        </p:txBody>
      </p:sp>
    </p:spTree>
    <p:extLst>
      <p:ext uri="{BB962C8B-B14F-4D97-AF65-F5344CB8AC3E}">
        <p14:creationId xmlns:p14="http://schemas.microsoft.com/office/powerpoint/2010/main" val="3675872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e Conteúdo 1">
            <a:extLst>
              <a:ext uri="{FF2B5EF4-FFF2-40B4-BE49-F238E27FC236}">
                <a16:creationId xmlns:a16="http://schemas.microsoft.com/office/drawing/2014/main" id="{CDD03D0A-3376-4865-931B-2EF82B735739}"/>
              </a:ext>
            </a:extLst>
          </p:cNvPr>
          <p:cNvSpPr>
            <a:spLocks noGrp="1"/>
          </p:cNvSpPr>
          <p:nvPr>
            <p:ph idx="1"/>
          </p:nvPr>
        </p:nvSpPr>
        <p:spPr>
          <a:xfrm>
            <a:off x="838201" y="1825625"/>
            <a:ext cx="6282446" cy="4351338"/>
          </a:xfrm>
        </p:spPr>
        <p:txBody>
          <a:bodyPr/>
          <a:lstStyle/>
          <a:p>
            <a:r>
              <a:rPr lang="en-US" b="0" i="0" dirty="0">
                <a:effectLst/>
                <a:latin typeface="Söhne"/>
              </a:rPr>
              <a:t>Statisticians (and biologists) aren't very good at naming (just kidding </a:t>
            </a:r>
            <a:r>
              <a:rPr lang="en-US" b="0" i="0" dirty="0">
                <a:solidFill>
                  <a:srgbClr val="FF0000"/>
                </a:solidFill>
                <a:effectLst/>
                <a:latin typeface="Söhne"/>
              </a:rPr>
              <a:t>:P</a:t>
            </a:r>
            <a:r>
              <a:rPr lang="en-US" b="0" i="0" dirty="0">
                <a:effectLst/>
                <a:latin typeface="Söhne"/>
              </a:rPr>
              <a:t>)</a:t>
            </a:r>
          </a:p>
          <a:p>
            <a:endParaRPr lang="en-US" b="0" i="0" dirty="0">
              <a:effectLst/>
              <a:latin typeface="Söhne"/>
            </a:endParaRPr>
          </a:p>
          <a:p>
            <a:r>
              <a:rPr lang="en-US" b="0" i="0" dirty="0">
                <a:effectLst/>
                <a:latin typeface="Söhne"/>
              </a:rPr>
              <a:t>In this course you will find a dozen terms that are often synonymous. But don't worry, I'll let you know when that happens</a:t>
            </a:r>
            <a:endParaRPr lang="pt-PT" dirty="0"/>
          </a:p>
        </p:txBody>
      </p:sp>
      <p:sp>
        <p:nvSpPr>
          <p:cNvPr id="3" name="Marcador de Posição da Data 2">
            <a:extLst>
              <a:ext uri="{FF2B5EF4-FFF2-40B4-BE49-F238E27FC236}">
                <a16:creationId xmlns:a16="http://schemas.microsoft.com/office/drawing/2014/main" id="{A17E8692-EED0-4A13-B58E-6DFB736E702B}"/>
              </a:ext>
            </a:extLst>
          </p:cNvPr>
          <p:cNvSpPr>
            <a:spLocks noGrp="1"/>
          </p:cNvSpPr>
          <p:nvPr>
            <p:ph type="dt" sz="half" idx="10"/>
          </p:nvPr>
        </p:nvSpPr>
        <p:spPr/>
        <p:txBody>
          <a:bodyPr/>
          <a:lstStyle/>
          <a:p>
            <a:pPr lvl="0"/>
            <a:fld id="{0656C1F0-6261-4EA9-8B62-5ED73AF52269}" type="datetime1">
              <a:rPr lang="pt-BR" smtClean="0"/>
              <a:t>03/06/2024</a:t>
            </a:fld>
            <a:endParaRPr lang="en-US" dirty="0"/>
          </a:p>
        </p:txBody>
      </p:sp>
      <p:sp>
        <p:nvSpPr>
          <p:cNvPr id="4" name="Marcador de Posição do Número do Diapositivo 3">
            <a:extLst>
              <a:ext uri="{FF2B5EF4-FFF2-40B4-BE49-F238E27FC236}">
                <a16:creationId xmlns:a16="http://schemas.microsoft.com/office/drawing/2014/main" id="{DE44049D-A616-4F2A-8C5B-099B8679F576}"/>
              </a:ext>
            </a:extLst>
          </p:cNvPr>
          <p:cNvSpPr>
            <a:spLocks noGrp="1"/>
          </p:cNvSpPr>
          <p:nvPr>
            <p:ph type="sldNum" sz="quarter" idx="12"/>
          </p:nvPr>
        </p:nvSpPr>
        <p:spPr/>
        <p:txBody>
          <a:bodyPr/>
          <a:lstStyle/>
          <a:p>
            <a:pPr lvl="0"/>
            <a:fld id="{8BA0E2AD-477F-47F7-A985-6BED10354003}" type="slidenum">
              <a:rPr lang="en-GB" smtClean="0"/>
              <a:t>4</a:t>
            </a:fld>
            <a:endParaRPr lang="en-GB" dirty="0"/>
          </a:p>
        </p:txBody>
      </p:sp>
      <p:sp>
        <p:nvSpPr>
          <p:cNvPr id="5" name="Título 4">
            <a:extLst>
              <a:ext uri="{FF2B5EF4-FFF2-40B4-BE49-F238E27FC236}">
                <a16:creationId xmlns:a16="http://schemas.microsoft.com/office/drawing/2014/main" id="{EC6BEB4A-B0A8-4402-BE61-7E903C322B81}"/>
              </a:ext>
            </a:extLst>
          </p:cNvPr>
          <p:cNvSpPr>
            <a:spLocks noGrp="1"/>
          </p:cNvSpPr>
          <p:nvPr>
            <p:ph type="title"/>
          </p:nvPr>
        </p:nvSpPr>
        <p:spPr/>
        <p:txBody>
          <a:bodyPr>
            <a:normAutofit/>
          </a:bodyPr>
          <a:lstStyle/>
          <a:p>
            <a:r>
              <a:rPr lang="en-US" sz="4000" dirty="0"/>
              <a:t>Before we begin, you should know that…</a:t>
            </a:r>
            <a:endParaRPr lang="pt-PT" sz="4000" dirty="0"/>
          </a:p>
        </p:txBody>
      </p:sp>
      <p:pic>
        <p:nvPicPr>
          <p:cNvPr id="7" name="Imagem 6">
            <a:extLst>
              <a:ext uri="{FF2B5EF4-FFF2-40B4-BE49-F238E27FC236}">
                <a16:creationId xmlns:a16="http://schemas.microsoft.com/office/drawing/2014/main" id="{44804ED0-AA10-4723-BE4D-C61A017FE5D1}"/>
              </a:ext>
            </a:extLst>
          </p:cNvPr>
          <p:cNvPicPr>
            <a:picLocks noChangeAspect="1"/>
          </p:cNvPicPr>
          <p:nvPr/>
        </p:nvPicPr>
        <p:blipFill>
          <a:blip r:embed="rId2"/>
          <a:stretch>
            <a:fillRect/>
          </a:stretch>
        </p:blipFill>
        <p:spPr>
          <a:xfrm>
            <a:off x="7208537" y="1825625"/>
            <a:ext cx="4419147" cy="2880000"/>
          </a:xfrm>
          <a:prstGeom prst="rect">
            <a:avLst/>
          </a:prstGeom>
        </p:spPr>
      </p:pic>
    </p:spTree>
    <p:extLst>
      <p:ext uri="{BB962C8B-B14F-4D97-AF65-F5344CB8AC3E}">
        <p14:creationId xmlns:p14="http://schemas.microsoft.com/office/powerpoint/2010/main" val="17205157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46BFFA-B17C-4D24-B4EE-C39A877D2019}"/>
              </a:ext>
            </a:extLst>
          </p:cNvPr>
          <p:cNvSpPr>
            <a:spLocks noGrp="1"/>
          </p:cNvSpPr>
          <p:nvPr>
            <p:ph type="title"/>
          </p:nvPr>
        </p:nvSpPr>
        <p:spPr>
          <a:xfrm>
            <a:off x="838200" y="365125"/>
            <a:ext cx="10515600" cy="1325563"/>
          </a:xfrm>
        </p:spPr>
        <p:txBody>
          <a:bodyPr/>
          <a:lstStyle/>
          <a:p>
            <a:r>
              <a:rPr lang="pt-BR" dirty="0"/>
              <a:t>Graphical representation</a:t>
            </a:r>
          </a:p>
        </p:txBody>
      </p:sp>
      <p:sp>
        <p:nvSpPr>
          <p:cNvPr id="3" name="Espaço Reservado para Conteúdo 2">
            <a:extLst>
              <a:ext uri="{FF2B5EF4-FFF2-40B4-BE49-F238E27FC236}">
                <a16:creationId xmlns:a16="http://schemas.microsoft.com/office/drawing/2014/main" id="{7E713042-D69D-4F17-8EAC-60979CAD1387}"/>
              </a:ext>
            </a:extLst>
          </p:cNvPr>
          <p:cNvSpPr>
            <a:spLocks noGrp="1"/>
          </p:cNvSpPr>
          <p:nvPr>
            <p:ph idx="1"/>
          </p:nvPr>
        </p:nvSpPr>
        <p:spPr>
          <a:xfrm>
            <a:off x="838200" y="2486025"/>
            <a:ext cx="10515600" cy="3690938"/>
          </a:xfrm>
        </p:spPr>
        <p:txBody>
          <a:bodyPr>
            <a:normAutofit/>
          </a:bodyPr>
          <a:lstStyle/>
          <a:p>
            <a:r>
              <a:rPr lang="pt-BR" dirty="0"/>
              <a:t>Observed variables:</a:t>
            </a:r>
          </a:p>
          <a:p>
            <a:endParaRPr lang="pt-BR" dirty="0"/>
          </a:p>
          <a:p>
            <a:endParaRPr lang="pt-BR" dirty="0"/>
          </a:p>
          <a:p>
            <a:r>
              <a:rPr lang="pt-BR" dirty="0"/>
              <a:t>Effect direction:</a:t>
            </a:r>
          </a:p>
          <a:p>
            <a:endParaRPr lang="pt-BR" dirty="0"/>
          </a:p>
          <a:p>
            <a:endParaRPr lang="pt-BR" dirty="0"/>
          </a:p>
        </p:txBody>
      </p:sp>
      <p:pic>
        <p:nvPicPr>
          <p:cNvPr id="5" name="Imagem 4">
            <a:extLst>
              <a:ext uri="{FF2B5EF4-FFF2-40B4-BE49-F238E27FC236}">
                <a16:creationId xmlns:a16="http://schemas.microsoft.com/office/drawing/2014/main" id="{365EC13C-6A22-4810-9447-188078710F9C}"/>
              </a:ext>
            </a:extLst>
          </p:cNvPr>
          <p:cNvPicPr>
            <a:picLocks noChangeAspect="1"/>
          </p:cNvPicPr>
          <p:nvPr/>
        </p:nvPicPr>
        <p:blipFill>
          <a:blip r:embed="rId2"/>
          <a:stretch>
            <a:fillRect/>
          </a:stretch>
        </p:blipFill>
        <p:spPr>
          <a:xfrm>
            <a:off x="4576228" y="2358732"/>
            <a:ext cx="1885950" cy="1162050"/>
          </a:xfrm>
          <a:prstGeom prst="rect">
            <a:avLst/>
          </a:prstGeom>
        </p:spPr>
      </p:pic>
      <p:sp>
        <p:nvSpPr>
          <p:cNvPr id="7" name="CaixaDeTexto 6">
            <a:extLst>
              <a:ext uri="{FF2B5EF4-FFF2-40B4-BE49-F238E27FC236}">
                <a16:creationId xmlns:a16="http://schemas.microsoft.com/office/drawing/2014/main" id="{4AF76011-A9CC-4C70-B3C9-00CC4763997F}"/>
              </a:ext>
            </a:extLst>
          </p:cNvPr>
          <p:cNvSpPr txBox="1"/>
          <p:nvPr/>
        </p:nvSpPr>
        <p:spPr>
          <a:xfrm>
            <a:off x="838200" y="5826681"/>
            <a:ext cx="7790857" cy="369332"/>
          </a:xfrm>
          <a:prstGeom prst="rect">
            <a:avLst/>
          </a:prstGeom>
          <a:noFill/>
        </p:spPr>
        <p:txBody>
          <a:bodyPr wrap="square">
            <a:spAutoFit/>
          </a:bodyPr>
          <a:lstStyle/>
          <a:p>
            <a:r>
              <a:rPr lang="pt-BR" dirty="0"/>
              <a:t>https://cran.r-project.org/web/packages/tidySEM/vignettes/sem_graph.html</a:t>
            </a:r>
          </a:p>
        </p:txBody>
      </p:sp>
      <p:pic>
        <p:nvPicPr>
          <p:cNvPr id="9" name="Imagem 8">
            <a:extLst>
              <a:ext uri="{FF2B5EF4-FFF2-40B4-BE49-F238E27FC236}">
                <a16:creationId xmlns:a16="http://schemas.microsoft.com/office/drawing/2014/main" id="{71906622-F8E5-4568-9C5D-189999DD9276}"/>
              </a:ext>
            </a:extLst>
          </p:cNvPr>
          <p:cNvPicPr>
            <a:picLocks noChangeAspect="1"/>
          </p:cNvPicPr>
          <p:nvPr/>
        </p:nvPicPr>
        <p:blipFill rotWithShape="1">
          <a:blip r:embed="rId3"/>
          <a:srcRect t="8367"/>
          <a:stretch/>
        </p:blipFill>
        <p:spPr>
          <a:xfrm>
            <a:off x="4576228" y="4069653"/>
            <a:ext cx="1666875" cy="523681"/>
          </a:xfrm>
          <a:prstGeom prst="rect">
            <a:avLst/>
          </a:prstGeom>
        </p:spPr>
      </p:pic>
      <p:sp>
        <p:nvSpPr>
          <p:cNvPr id="4" name="Date Placeholder 3">
            <a:extLst>
              <a:ext uri="{FF2B5EF4-FFF2-40B4-BE49-F238E27FC236}">
                <a16:creationId xmlns:a16="http://schemas.microsoft.com/office/drawing/2014/main" id="{13A3FAE1-AC56-4B9A-A57E-91471814018F}"/>
              </a:ext>
            </a:extLst>
          </p:cNvPr>
          <p:cNvSpPr>
            <a:spLocks noGrp="1"/>
          </p:cNvSpPr>
          <p:nvPr>
            <p:ph type="dt" sz="half" idx="10"/>
          </p:nvPr>
        </p:nvSpPr>
        <p:spPr/>
        <p:txBody>
          <a:bodyPr/>
          <a:lstStyle/>
          <a:p>
            <a:pPr lvl="0"/>
            <a:fld id="{AB27F9B4-11A0-4955-A865-7794EF68F7F9}" type="datetime1">
              <a:rPr lang="pt-BR" smtClean="0"/>
              <a:t>03/06/2024</a:t>
            </a:fld>
            <a:endParaRPr lang="en-US"/>
          </a:p>
        </p:txBody>
      </p:sp>
      <p:sp>
        <p:nvSpPr>
          <p:cNvPr id="6" name="Slide Number Placeholder 5">
            <a:extLst>
              <a:ext uri="{FF2B5EF4-FFF2-40B4-BE49-F238E27FC236}">
                <a16:creationId xmlns:a16="http://schemas.microsoft.com/office/drawing/2014/main" id="{FCBD8719-ECE9-4EB3-8A81-DA39076E85AB}"/>
              </a:ext>
            </a:extLst>
          </p:cNvPr>
          <p:cNvSpPr>
            <a:spLocks noGrp="1"/>
          </p:cNvSpPr>
          <p:nvPr>
            <p:ph type="sldNum" sz="quarter" idx="12"/>
          </p:nvPr>
        </p:nvSpPr>
        <p:spPr/>
        <p:txBody>
          <a:bodyPr/>
          <a:lstStyle/>
          <a:p>
            <a:pPr lvl="0"/>
            <a:fld id="{8BA0E2AD-477F-47F7-A985-6BED10354003}" type="slidenum">
              <a:rPr lang="en-GB" smtClean="0"/>
              <a:t>40</a:t>
            </a:fld>
            <a:endParaRPr lang="en-GB" dirty="0"/>
          </a:p>
        </p:txBody>
      </p:sp>
    </p:spTree>
    <p:extLst>
      <p:ext uri="{BB962C8B-B14F-4D97-AF65-F5344CB8AC3E}">
        <p14:creationId xmlns:p14="http://schemas.microsoft.com/office/powerpoint/2010/main" val="2611875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5">
    <p:spTree>
      <p:nvGrpSpPr>
        <p:cNvPr id="1" name=""/>
        <p:cNvGrpSpPr/>
        <p:nvPr/>
      </p:nvGrpSpPr>
      <p:grpSpPr>
        <a:xfrm>
          <a:off x="0" y="0"/>
          <a:ext cx="0" cy="0"/>
          <a:chOff x="0" y="0"/>
          <a:chExt cx="0" cy="0"/>
        </a:xfrm>
      </p:grpSpPr>
      <p:pic>
        <p:nvPicPr>
          <p:cNvPr id="2" name="Imagem 10">
            <a:extLst>
              <a:ext uri="{FF2B5EF4-FFF2-40B4-BE49-F238E27FC236}">
                <a16:creationId xmlns:a16="http://schemas.microsoft.com/office/drawing/2014/main" id="{2EA060C7-30BD-4371-B7F3-210C63A66B6A}"/>
              </a:ext>
            </a:extLst>
          </p:cNvPr>
          <p:cNvPicPr>
            <a:picLocks noChangeAspect="1"/>
          </p:cNvPicPr>
          <p:nvPr/>
        </p:nvPicPr>
        <p:blipFill>
          <a:blip r:embed="rId2"/>
          <a:stretch>
            <a:fillRect/>
          </a:stretch>
        </p:blipFill>
        <p:spPr>
          <a:xfrm>
            <a:off x="3271137" y="2096298"/>
            <a:ext cx="8082665" cy="3193148"/>
          </a:xfrm>
          <a:prstGeom prst="rect">
            <a:avLst/>
          </a:prstGeom>
          <a:noFill/>
          <a:ln cap="flat">
            <a:noFill/>
          </a:ln>
        </p:spPr>
      </p:pic>
      <p:sp>
        <p:nvSpPr>
          <p:cNvPr id="3" name="Título 1">
            <a:extLst>
              <a:ext uri="{FF2B5EF4-FFF2-40B4-BE49-F238E27FC236}">
                <a16:creationId xmlns:a16="http://schemas.microsoft.com/office/drawing/2014/main" id="{5414D8F5-DFD2-4408-8F11-D3F94EAB2A25}"/>
              </a:ext>
            </a:extLst>
          </p:cNvPr>
          <p:cNvSpPr txBox="1">
            <a:spLocks noGrp="1"/>
          </p:cNvSpPr>
          <p:nvPr>
            <p:ph type="title"/>
          </p:nvPr>
        </p:nvSpPr>
        <p:spPr>
          <a:xfrm>
            <a:off x="838200" y="365125"/>
            <a:ext cx="10515600" cy="1325563"/>
          </a:xfrm>
        </p:spPr>
        <p:txBody>
          <a:bodyPr/>
          <a:lstStyle/>
          <a:p>
            <a:pPr lvl="0"/>
            <a:r>
              <a:rPr lang="en-US" dirty="0"/>
              <a:t>System of equations</a:t>
            </a:r>
          </a:p>
        </p:txBody>
      </p:sp>
      <p:sp>
        <p:nvSpPr>
          <p:cNvPr id="4" name="Espaço Reservado para Conteúdo 2">
            <a:extLst>
              <a:ext uri="{FF2B5EF4-FFF2-40B4-BE49-F238E27FC236}">
                <a16:creationId xmlns:a16="http://schemas.microsoft.com/office/drawing/2014/main" id="{4AD5F756-9B7B-4820-8DC0-FB86AD61B578}"/>
              </a:ext>
            </a:extLst>
          </p:cNvPr>
          <p:cNvSpPr txBox="1">
            <a:spLocks noGrp="1"/>
          </p:cNvSpPr>
          <p:nvPr>
            <p:ph idx="1"/>
          </p:nvPr>
        </p:nvSpPr>
        <p:spPr>
          <a:xfrm>
            <a:off x="799560" y="2331079"/>
            <a:ext cx="5868546" cy="636651"/>
          </a:xfrm>
        </p:spPr>
        <p:txBody>
          <a:bodyPr/>
          <a:lstStyle/>
          <a:p>
            <a:pPr marL="342900" lvl="0" indent="-342900">
              <a:buAutoNum type="arabicParenBoth"/>
            </a:pPr>
            <a:r>
              <a:rPr lang="en-US" sz="2400">
                <a:solidFill>
                  <a:srgbClr val="002060"/>
                </a:solidFill>
              </a:rPr>
              <a:t> </a:t>
            </a:r>
            <a:r>
              <a:rPr lang="pt-BR" sz="2400">
                <a:solidFill>
                  <a:srgbClr val="002060"/>
                </a:solidFill>
              </a:rPr>
              <a:t>B ~A</a:t>
            </a:r>
          </a:p>
          <a:p>
            <a:pPr marL="342900" lvl="0" indent="-342900">
              <a:buAutoNum type="arabicParenBoth"/>
            </a:pPr>
            <a:endParaRPr lang="en-US" sz="2400">
              <a:solidFill>
                <a:srgbClr val="002060"/>
              </a:solidFill>
            </a:endParaRPr>
          </a:p>
          <a:p>
            <a:pPr marL="0" lvl="0" indent="0">
              <a:buNone/>
            </a:pPr>
            <a:endParaRPr lang="en-US" sz="2400">
              <a:solidFill>
                <a:srgbClr val="002060"/>
              </a:solidFill>
            </a:endParaRPr>
          </a:p>
          <a:p>
            <a:pPr marL="0" lvl="0" indent="0">
              <a:buNone/>
            </a:pPr>
            <a:endParaRPr lang="en-US" sz="2400">
              <a:solidFill>
                <a:srgbClr val="002060"/>
              </a:solidFill>
            </a:endParaRPr>
          </a:p>
        </p:txBody>
      </p:sp>
      <p:sp>
        <p:nvSpPr>
          <p:cNvPr id="5" name="CaixaDeTexto 4">
            <a:extLst>
              <a:ext uri="{FF2B5EF4-FFF2-40B4-BE49-F238E27FC236}">
                <a16:creationId xmlns:a16="http://schemas.microsoft.com/office/drawing/2014/main" id="{CA1E2EBF-FCD9-476A-8C0D-E32E02E583BD}"/>
              </a:ext>
            </a:extLst>
          </p:cNvPr>
          <p:cNvSpPr txBox="1"/>
          <p:nvPr/>
        </p:nvSpPr>
        <p:spPr>
          <a:xfrm>
            <a:off x="6734793" y="5323463"/>
            <a:ext cx="4619009" cy="369335"/>
          </a:xfrm>
          <a:prstGeom prst="rect">
            <a:avLst/>
          </a:prstGeom>
          <a:noFill/>
          <a:ln cap="flat">
            <a:noFill/>
          </a:ln>
        </p:spPr>
        <p:txBody>
          <a:bodyPr vert="horz" wrap="square" lIns="91440" tIns="45720" rIns="91440" bIns="4572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1800" b="0" i="1" u="none" strike="noStrike" kern="1200" cap="none" spc="0" baseline="0" dirty="0">
                <a:solidFill>
                  <a:srgbClr val="000000"/>
                </a:solidFill>
                <a:uFillTx/>
                <a:latin typeface="Calibri"/>
              </a:rPr>
              <a:t>Shipley, 2004</a:t>
            </a:r>
            <a:endParaRPr lang="en-US" sz="1800" b="0" i="1" u="none" strike="noStrike" kern="1200" cap="none" spc="0" baseline="0" dirty="0">
              <a:solidFill>
                <a:srgbClr val="000000"/>
              </a:solidFill>
              <a:uFillTx/>
              <a:latin typeface="Calibri"/>
            </a:endParaRPr>
          </a:p>
        </p:txBody>
      </p:sp>
      <p:sp>
        <p:nvSpPr>
          <p:cNvPr id="6" name="Retângulo 6">
            <a:extLst>
              <a:ext uri="{FF2B5EF4-FFF2-40B4-BE49-F238E27FC236}">
                <a16:creationId xmlns:a16="http://schemas.microsoft.com/office/drawing/2014/main" id="{A6E406A8-FD02-4DA3-8470-DD8D8E489F93}"/>
              </a:ext>
            </a:extLst>
          </p:cNvPr>
          <p:cNvSpPr/>
          <p:nvPr/>
        </p:nvSpPr>
        <p:spPr>
          <a:xfrm>
            <a:off x="799560" y="3751554"/>
            <a:ext cx="10983471" cy="830997"/>
          </a:xfrm>
          <a:prstGeom prst="rect">
            <a:avLst/>
          </a:prstGeom>
          <a:noFill/>
          <a:ln cap="flat">
            <a:noFill/>
            <a:prstDash val="solid"/>
          </a:ln>
        </p:spPr>
        <p:txBody>
          <a:bodyPr vert="horz" wrap="square" lIns="91440" tIns="45720" rIns="91440" bIns="45720" anchor="t" anchorCtr="0" compatLnSpc="1">
            <a:spAutoFit/>
          </a:bodyPr>
          <a:lstStyle/>
          <a:p>
            <a:pPr marL="342900" marR="0" lvl="0" indent="-342900" algn="l" defTabSz="914400" rtl="0" fontAlgn="auto" hangingPunct="1">
              <a:lnSpc>
                <a:spcPct val="100000"/>
              </a:lnSpc>
              <a:spcBef>
                <a:spcPts val="0"/>
              </a:spcBef>
              <a:spcAft>
                <a:spcPts val="0"/>
              </a:spcAft>
              <a:buSzPct val="100000"/>
              <a:buFont typeface="Wingdings" pitchFamily="2"/>
              <a:buAutoNum type="arabicParenBoth" startAt="3"/>
              <a:tabLst/>
              <a:defRPr sz="1800" b="0" i="0" u="none" strike="noStrike" kern="0" cap="none" spc="0" baseline="0">
                <a:solidFill>
                  <a:srgbClr val="000000"/>
                </a:solidFill>
                <a:uFillTx/>
              </a:defRPr>
            </a:pPr>
            <a:r>
              <a:rPr lang="en-US" sz="2400" b="0" i="0" u="none" strike="noStrike" kern="1200" cap="none" spc="0" baseline="0">
                <a:solidFill>
                  <a:srgbClr val="07B9A4"/>
                </a:solidFill>
                <a:uFillTx/>
                <a:latin typeface="Calibri"/>
              </a:rPr>
              <a:t> </a:t>
            </a:r>
            <a:r>
              <a:rPr lang="pt-BR" sz="2400" b="0" i="0" u="none" strike="noStrike" kern="0" cap="none" spc="0" baseline="0">
                <a:solidFill>
                  <a:srgbClr val="07B9A4"/>
                </a:solidFill>
                <a:uFillTx/>
                <a:latin typeface="Calibri"/>
              </a:rPr>
              <a:t>D~B</a:t>
            </a:r>
          </a:p>
          <a:p>
            <a:pPr marL="342900" marR="0" lvl="0" indent="-342900" algn="l" defTabSz="914400" rtl="0" fontAlgn="auto" hangingPunct="1">
              <a:lnSpc>
                <a:spcPct val="100000"/>
              </a:lnSpc>
              <a:spcBef>
                <a:spcPts val="0"/>
              </a:spcBef>
              <a:spcAft>
                <a:spcPts val="0"/>
              </a:spcAft>
              <a:buSzPct val="100000"/>
              <a:buFont typeface="Wingdings" pitchFamily="2"/>
              <a:buAutoNum type="arabicParenBoth" startAt="3"/>
              <a:tabLst/>
              <a:defRPr sz="1800" b="0" i="0" u="none" strike="noStrike" kern="0" cap="none" spc="0" baseline="0">
                <a:solidFill>
                  <a:srgbClr val="000000"/>
                </a:solidFill>
                <a:uFillTx/>
              </a:defRPr>
            </a:pPr>
            <a:endParaRPr lang="en-US" sz="2400" b="0" i="0" u="none" strike="noStrike" kern="1200" cap="none" spc="0" baseline="0">
              <a:solidFill>
                <a:srgbClr val="07B9A4"/>
              </a:solidFill>
              <a:uFillTx/>
              <a:latin typeface="Calibri"/>
            </a:endParaRPr>
          </a:p>
        </p:txBody>
      </p:sp>
      <p:sp>
        <p:nvSpPr>
          <p:cNvPr id="7" name="Retângulo 13">
            <a:extLst>
              <a:ext uri="{FF2B5EF4-FFF2-40B4-BE49-F238E27FC236}">
                <a16:creationId xmlns:a16="http://schemas.microsoft.com/office/drawing/2014/main" id="{AC80F6CE-767B-4676-A027-EEEF17FE54C9}"/>
              </a:ext>
            </a:extLst>
          </p:cNvPr>
          <p:cNvSpPr/>
          <p:nvPr/>
        </p:nvSpPr>
        <p:spPr>
          <a:xfrm>
            <a:off x="799560" y="3045537"/>
            <a:ext cx="1083948" cy="830997"/>
          </a:xfrm>
          <a:prstGeom prst="rect">
            <a:avLst/>
          </a:prstGeom>
          <a:noFill/>
          <a:ln cap="flat">
            <a:noFill/>
            <a:prstDash val="solid"/>
          </a:ln>
        </p:spPr>
        <p:txBody>
          <a:bodyPr vert="horz" wrap="square" lIns="91440" tIns="45720" rIns="91440" bIns="45720" anchor="t" anchorCtr="0" compatLnSpc="1">
            <a:spAutoFit/>
          </a:bodyPr>
          <a:lstStyle/>
          <a:p>
            <a:pPr marL="342900" marR="0" lvl="0" indent="-342900" algn="l" defTabSz="914400" rtl="0" fontAlgn="auto" hangingPunct="1">
              <a:lnSpc>
                <a:spcPct val="100000"/>
              </a:lnSpc>
              <a:spcBef>
                <a:spcPts val="0"/>
              </a:spcBef>
              <a:spcAft>
                <a:spcPts val="0"/>
              </a:spcAft>
              <a:buSzPct val="100000"/>
              <a:buFont typeface="Wingdings" pitchFamily="2"/>
              <a:buAutoNum type="arabicParenBoth" startAt="2"/>
              <a:tabLst/>
              <a:defRPr sz="1800" b="0" i="0" u="none" strike="noStrike" kern="0" cap="none" spc="0" baseline="0">
                <a:solidFill>
                  <a:srgbClr val="000000"/>
                </a:solidFill>
                <a:uFillTx/>
              </a:defRPr>
            </a:pPr>
            <a:r>
              <a:rPr lang="en-US" sz="2400" b="0" i="0" u="none" strike="noStrike" kern="1200" cap="none" spc="0" baseline="0">
                <a:solidFill>
                  <a:srgbClr val="7030A0"/>
                </a:solidFill>
                <a:uFillTx/>
                <a:latin typeface="Calibri"/>
              </a:rPr>
              <a:t> </a:t>
            </a:r>
            <a:r>
              <a:rPr lang="pt-BR" sz="2400" b="0" i="0" u="none" strike="noStrike" kern="0" cap="none" spc="0" baseline="0">
                <a:solidFill>
                  <a:srgbClr val="7030A0"/>
                </a:solidFill>
                <a:uFillTx/>
                <a:latin typeface="Calibri"/>
              </a:rPr>
              <a:t>C~B</a:t>
            </a:r>
          </a:p>
          <a:p>
            <a:pPr marL="342900" marR="0" lvl="0" indent="-342900" algn="l" defTabSz="914400" rtl="0" fontAlgn="auto" hangingPunct="1">
              <a:lnSpc>
                <a:spcPct val="100000"/>
              </a:lnSpc>
              <a:spcBef>
                <a:spcPts val="0"/>
              </a:spcBef>
              <a:spcAft>
                <a:spcPts val="0"/>
              </a:spcAft>
              <a:buSzPct val="100000"/>
              <a:buFont typeface="Wingdings" pitchFamily="2"/>
              <a:buAutoNum type="arabicParenBoth" startAt="2"/>
              <a:tabLst/>
              <a:defRPr sz="1800" b="0" i="0" u="none" strike="noStrike" kern="0" cap="none" spc="0" baseline="0">
                <a:solidFill>
                  <a:srgbClr val="000000"/>
                </a:solidFill>
                <a:uFillTx/>
              </a:defRPr>
            </a:pPr>
            <a:endParaRPr lang="en-US" sz="2400" b="0" i="0" u="none" strike="noStrike" kern="1200" cap="none" spc="0" baseline="0">
              <a:solidFill>
                <a:srgbClr val="7030A0"/>
              </a:solidFill>
              <a:uFillTx/>
              <a:latin typeface="Calibri"/>
            </a:endParaRPr>
          </a:p>
        </p:txBody>
      </p:sp>
      <p:sp>
        <p:nvSpPr>
          <p:cNvPr id="8" name="Retângulo 6">
            <a:extLst>
              <a:ext uri="{FF2B5EF4-FFF2-40B4-BE49-F238E27FC236}">
                <a16:creationId xmlns:a16="http://schemas.microsoft.com/office/drawing/2014/main" id="{7EDE630E-BA6C-4415-A17D-B0D82EC0A24E}"/>
              </a:ext>
            </a:extLst>
          </p:cNvPr>
          <p:cNvSpPr/>
          <p:nvPr/>
        </p:nvSpPr>
        <p:spPr>
          <a:xfrm>
            <a:off x="797219" y="4466661"/>
            <a:ext cx="10983471" cy="461662"/>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a:solidFill>
                  <a:srgbClr val="6CF406"/>
                </a:solidFill>
                <a:uFillTx/>
                <a:latin typeface="Calibri"/>
              </a:rPr>
              <a:t>(4) </a:t>
            </a:r>
            <a:r>
              <a:rPr lang="pt-BR" sz="2400" b="0" i="0" u="none" strike="noStrike" kern="0" cap="none" spc="0" baseline="0">
                <a:solidFill>
                  <a:srgbClr val="6CF406"/>
                </a:solidFill>
                <a:uFillTx/>
                <a:latin typeface="Calibri"/>
              </a:rPr>
              <a:t>E~C+D+F</a:t>
            </a:r>
          </a:p>
        </p:txBody>
      </p:sp>
      <p:sp>
        <p:nvSpPr>
          <p:cNvPr id="9" name="Retângulo: Cantos Arredondados 13">
            <a:extLst>
              <a:ext uri="{FF2B5EF4-FFF2-40B4-BE49-F238E27FC236}">
                <a16:creationId xmlns:a16="http://schemas.microsoft.com/office/drawing/2014/main" id="{4748ECEB-8D63-4604-9F0A-855FBE9ACBB4}"/>
              </a:ext>
            </a:extLst>
          </p:cNvPr>
          <p:cNvSpPr/>
          <p:nvPr/>
        </p:nvSpPr>
        <p:spPr>
          <a:xfrm>
            <a:off x="3271137" y="3165232"/>
            <a:ext cx="2988981" cy="830997"/>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38103" cap="flat">
            <a:solidFill>
              <a:srgbClr val="00206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FFFFFF"/>
              </a:solidFill>
              <a:uFillTx/>
              <a:latin typeface="Calibri"/>
            </a:endParaRPr>
          </a:p>
        </p:txBody>
      </p:sp>
      <p:sp>
        <p:nvSpPr>
          <p:cNvPr id="10" name="Retângulo: Cantos Arredondados 16">
            <a:extLst>
              <a:ext uri="{FF2B5EF4-FFF2-40B4-BE49-F238E27FC236}">
                <a16:creationId xmlns:a16="http://schemas.microsoft.com/office/drawing/2014/main" id="{BD432960-68D6-44DE-9647-42BEED561877}"/>
              </a:ext>
            </a:extLst>
          </p:cNvPr>
          <p:cNvSpPr/>
          <p:nvPr/>
        </p:nvSpPr>
        <p:spPr>
          <a:xfrm>
            <a:off x="5240307" y="2508427"/>
            <a:ext cx="2988981" cy="830997"/>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38103" cap="flat">
            <a:solidFill>
              <a:srgbClr val="7030A0"/>
            </a:solidFill>
            <a:prstDash val="solid"/>
            <a:miter/>
          </a:ln>
          <a:scene3d>
            <a:camera prst="orthographicFront">
              <a:rot lat="0" lon="0" rev="2100000"/>
            </a:camera>
            <a:lightRig rig="threePt" dir="t"/>
          </a:scene3d>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FFFFFF"/>
              </a:solidFill>
              <a:uFillTx/>
              <a:latin typeface="Calibri"/>
            </a:endParaRPr>
          </a:p>
        </p:txBody>
      </p:sp>
      <p:sp>
        <p:nvSpPr>
          <p:cNvPr id="11" name="Retângulo: Cantos Arredondados 17">
            <a:extLst>
              <a:ext uri="{FF2B5EF4-FFF2-40B4-BE49-F238E27FC236}">
                <a16:creationId xmlns:a16="http://schemas.microsoft.com/office/drawing/2014/main" id="{A54EC3DA-45AB-4C03-956E-ABABF4936388}"/>
              </a:ext>
            </a:extLst>
          </p:cNvPr>
          <p:cNvSpPr/>
          <p:nvPr/>
        </p:nvSpPr>
        <p:spPr>
          <a:xfrm>
            <a:off x="5167612" y="3800310"/>
            <a:ext cx="2988981" cy="830997"/>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38103" cap="flat">
            <a:solidFill>
              <a:srgbClr val="07B9A4"/>
            </a:solidFill>
            <a:prstDash val="solid"/>
            <a:miter/>
          </a:ln>
          <a:scene3d>
            <a:camera prst="orthographicFront">
              <a:rot lat="0" lon="0" rev="19499999"/>
            </a:camera>
            <a:lightRig rig="threePt" dir="t"/>
          </a:scene3d>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FFFFFF"/>
              </a:solidFill>
              <a:uFillTx/>
              <a:latin typeface="Calibri"/>
            </a:endParaRPr>
          </a:p>
        </p:txBody>
      </p:sp>
      <p:sp>
        <p:nvSpPr>
          <p:cNvPr id="12" name="Retângulo: Cantos Arredondados 18">
            <a:extLst>
              <a:ext uri="{FF2B5EF4-FFF2-40B4-BE49-F238E27FC236}">
                <a16:creationId xmlns:a16="http://schemas.microsoft.com/office/drawing/2014/main" id="{A9DB92F5-D2EF-4B24-9940-A73183D8A9E7}"/>
              </a:ext>
            </a:extLst>
          </p:cNvPr>
          <p:cNvSpPr/>
          <p:nvPr/>
        </p:nvSpPr>
        <p:spPr>
          <a:xfrm>
            <a:off x="7033848" y="2096298"/>
            <a:ext cx="4206240" cy="3052477"/>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38103" cap="flat">
            <a:solidFill>
              <a:srgbClr val="6CF406"/>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FFFFFF"/>
              </a:solidFill>
              <a:uFillTx/>
              <a:latin typeface="Calibri"/>
            </a:endParaRPr>
          </a:p>
        </p:txBody>
      </p:sp>
      <p:sp>
        <p:nvSpPr>
          <p:cNvPr id="13" name="Date Placeholder 12">
            <a:extLst>
              <a:ext uri="{FF2B5EF4-FFF2-40B4-BE49-F238E27FC236}">
                <a16:creationId xmlns:a16="http://schemas.microsoft.com/office/drawing/2014/main" id="{F65ED730-2BF2-4B3B-A61C-B18A2066BA09}"/>
              </a:ext>
            </a:extLst>
          </p:cNvPr>
          <p:cNvSpPr>
            <a:spLocks noGrp="1"/>
          </p:cNvSpPr>
          <p:nvPr>
            <p:ph type="dt" sz="half" idx="10"/>
          </p:nvPr>
        </p:nvSpPr>
        <p:spPr/>
        <p:txBody>
          <a:bodyPr/>
          <a:lstStyle/>
          <a:p>
            <a:pPr lvl="0"/>
            <a:fld id="{892F1A2D-1D40-4DFA-8B06-8D8AC7D9D1B2}" type="datetime1">
              <a:rPr lang="pt-BR" smtClean="0"/>
              <a:t>03/06/2024</a:t>
            </a:fld>
            <a:endParaRPr lang="en-US"/>
          </a:p>
        </p:txBody>
      </p:sp>
      <p:sp>
        <p:nvSpPr>
          <p:cNvPr id="14" name="Slide Number Placeholder 13">
            <a:extLst>
              <a:ext uri="{FF2B5EF4-FFF2-40B4-BE49-F238E27FC236}">
                <a16:creationId xmlns:a16="http://schemas.microsoft.com/office/drawing/2014/main" id="{A3D1BE61-87FB-49CC-AD90-A4866B7DA8BC}"/>
              </a:ext>
            </a:extLst>
          </p:cNvPr>
          <p:cNvSpPr>
            <a:spLocks noGrp="1"/>
          </p:cNvSpPr>
          <p:nvPr>
            <p:ph type="sldNum" sz="quarter" idx="12"/>
          </p:nvPr>
        </p:nvSpPr>
        <p:spPr/>
        <p:txBody>
          <a:bodyPr/>
          <a:lstStyle/>
          <a:p>
            <a:pPr lvl="0"/>
            <a:fld id="{8BA0E2AD-477F-47F7-A985-6BED10354003}" type="slidenum">
              <a:rPr lang="en-GB" smtClean="0"/>
              <a:t>41</a:t>
            </a:fld>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down)">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down)">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down)">
                                      <p:cBhvr>
                                        <p:cTn id="31" dur="500"/>
                                        <p:tgtEl>
                                          <p:spTgt spid="8"/>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down)">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P spid="7" grpId="0"/>
      <p:bldP spid="8" grpId="0"/>
      <p:bldP spid="9" grpId="0" animBg="1"/>
      <p:bldP spid="10" grpId="0" animBg="1"/>
      <p:bldP spid="11" grpId="0" animBg="1"/>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e Conteúdo 1">
            <a:extLst>
              <a:ext uri="{FF2B5EF4-FFF2-40B4-BE49-F238E27FC236}">
                <a16:creationId xmlns:a16="http://schemas.microsoft.com/office/drawing/2014/main" id="{CC4269CB-0B7B-4677-9326-7062CA1DC0F1}"/>
              </a:ext>
            </a:extLst>
          </p:cNvPr>
          <p:cNvSpPr>
            <a:spLocks noGrp="1"/>
          </p:cNvSpPr>
          <p:nvPr>
            <p:ph idx="1"/>
          </p:nvPr>
        </p:nvSpPr>
        <p:spPr/>
        <p:txBody>
          <a:bodyPr/>
          <a:lstStyle/>
          <a:p>
            <a:r>
              <a:rPr lang="en-US" dirty="0"/>
              <a:t>Paths are estimated in individual models, and then pieced together to construct the structural model (</a:t>
            </a:r>
            <a:r>
              <a:rPr lang="en-US" dirty="0" err="1"/>
              <a:t>Lefcheck</a:t>
            </a:r>
            <a:r>
              <a:rPr lang="en-US" dirty="0"/>
              <a:t>, 2014)</a:t>
            </a:r>
          </a:p>
          <a:p>
            <a:endParaRPr lang="en-US" dirty="0"/>
          </a:p>
          <a:p>
            <a:r>
              <a:rPr lang="en-US" dirty="0"/>
              <a:t>Called piecewise SEM due to the nature by which the model is pieced together (</a:t>
            </a:r>
            <a:r>
              <a:rPr lang="en-US" dirty="0" err="1"/>
              <a:t>Lefcheck</a:t>
            </a:r>
            <a:r>
              <a:rPr lang="en-US" dirty="0"/>
              <a:t>, 2021)</a:t>
            </a:r>
          </a:p>
          <a:p>
            <a:endParaRPr lang="en-US" dirty="0"/>
          </a:p>
          <a:p>
            <a:r>
              <a:rPr lang="en-US" dirty="0"/>
              <a:t>Also called “local estimation” (</a:t>
            </a:r>
            <a:r>
              <a:rPr lang="en-US" dirty="0" err="1"/>
              <a:t>Lefcheck</a:t>
            </a:r>
            <a:r>
              <a:rPr lang="en-US" dirty="0"/>
              <a:t>, 2021)</a:t>
            </a:r>
          </a:p>
          <a:p>
            <a:endParaRPr lang="en-US" dirty="0">
              <a:solidFill>
                <a:srgbClr val="FF0000"/>
              </a:solidFill>
            </a:endParaRPr>
          </a:p>
          <a:p>
            <a:endParaRPr lang="pt-PT" dirty="0"/>
          </a:p>
        </p:txBody>
      </p:sp>
      <p:sp>
        <p:nvSpPr>
          <p:cNvPr id="3" name="Marcador de Posição da Data 2">
            <a:extLst>
              <a:ext uri="{FF2B5EF4-FFF2-40B4-BE49-F238E27FC236}">
                <a16:creationId xmlns:a16="http://schemas.microsoft.com/office/drawing/2014/main" id="{76194E14-A20F-483A-ABEE-2237889B2939}"/>
              </a:ext>
            </a:extLst>
          </p:cNvPr>
          <p:cNvSpPr>
            <a:spLocks noGrp="1"/>
          </p:cNvSpPr>
          <p:nvPr>
            <p:ph type="dt" sz="half" idx="10"/>
          </p:nvPr>
        </p:nvSpPr>
        <p:spPr/>
        <p:txBody>
          <a:bodyPr/>
          <a:lstStyle/>
          <a:p>
            <a:pPr lvl="0"/>
            <a:fld id="{0656C1F0-6261-4EA9-8B62-5ED73AF52269}" type="datetime1">
              <a:rPr lang="pt-BR" smtClean="0"/>
              <a:t>03/06/2024</a:t>
            </a:fld>
            <a:endParaRPr lang="en-US" dirty="0"/>
          </a:p>
        </p:txBody>
      </p:sp>
      <p:sp>
        <p:nvSpPr>
          <p:cNvPr id="4" name="Marcador de Posição do Número do Diapositivo 3">
            <a:extLst>
              <a:ext uri="{FF2B5EF4-FFF2-40B4-BE49-F238E27FC236}">
                <a16:creationId xmlns:a16="http://schemas.microsoft.com/office/drawing/2014/main" id="{0DA69AB4-3531-4735-B0A6-F1E212F4876C}"/>
              </a:ext>
            </a:extLst>
          </p:cNvPr>
          <p:cNvSpPr>
            <a:spLocks noGrp="1"/>
          </p:cNvSpPr>
          <p:nvPr>
            <p:ph type="sldNum" sz="quarter" idx="12"/>
          </p:nvPr>
        </p:nvSpPr>
        <p:spPr/>
        <p:txBody>
          <a:bodyPr/>
          <a:lstStyle/>
          <a:p>
            <a:pPr lvl="0"/>
            <a:fld id="{8BA0E2AD-477F-47F7-A985-6BED10354003}" type="slidenum">
              <a:rPr lang="en-GB" smtClean="0"/>
              <a:t>42</a:t>
            </a:fld>
            <a:endParaRPr lang="en-GB" dirty="0"/>
          </a:p>
        </p:txBody>
      </p:sp>
      <p:sp>
        <p:nvSpPr>
          <p:cNvPr id="5" name="Título 4">
            <a:extLst>
              <a:ext uri="{FF2B5EF4-FFF2-40B4-BE49-F238E27FC236}">
                <a16:creationId xmlns:a16="http://schemas.microsoft.com/office/drawing/2014/main" id="{1CC37958-469A-49C2-9113-A1711DD438A7}"/>
              </a:ext>
            </a:extLst>
          </p:cNvPr>
          <p:cNvSpPr>
            <a:spLocks noGrp="1"/>
          </p:cNvSpPr>
          <p:nvPr>
            <p:ph type="title"/>
          </p:nvPr>
        </p:nvSpPr>
        <p:spPr/>
        <p:txBody>
          <a:bodyPr/>
          <a:lstStyle/>
          <a:p>
            <a:r>
              <a:rPr lang="pt-BR" dirty="0"/>
              <a:t>Piecewise SEM </a:t>
            </a:r>
            <a:endParaRPr lang="pt-PT" dirty="0"/>
          </a:p>
        </p:txBody>
      </p:sp>
    </p:spTree>
    <p:extLst>
      <p:ext uri="{BB962C8B-B14F-4D97-AF65-F5344CB8AC3E}">
        <p14:creationId xmlns:p14="http://schemas.microsoft.com/office/powerpoint/2010/main" val="30801867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4B8D10C3-6C20-4D0F-8CCA-A9FCACB94696}"/>
              </a:ext>
            </a:extLst>
          </p:cNvPr>
          <p:cNvSpPr txBox="1">
            <a:spLocks noGrp="1"/>
          </p:cNvSpPr>
          <p:nvPr>
            <p:ph type="title"/>
          </p:nvPr>
        </p:nvSpPr>
        <p:spPr>
          <a:xfrm>
            <a:off x="838200" y="365125"/>
            <a:ext cx="10515600" cy="1325563"/>
          </a:xfrm>
        </p:spPr>
        <p:txBody>
          <a:bodyPr/>
          <a:lstStyle/>
          <a:p>
            <a:pPr lvl="0"/>
            <a:r>
              <a:rPr lang="pt-BR" dirty="0"/>
              <a:t>Piecewise SEM steps</a:t>
            </a:r>
          </a:p>
        </p:txBody>
      </p:sp>
      <p:pic>
        <p:nvPicPr>
          <p:cNvPr id="4" name="Imagem 4">
            <a:extLst>
              <a:ext uri="{FF2B5EF4-FFF2-40B4-BE49-F238E27FC236}">
                <a16:creationId xmlns:a16="http://schemas.microsoft.com/office/drawing/2014/main" id="{7D33A61E-D4B9-404A-8F20-17508E7AAD5F}"/>
              </a:ext>
            </a:extLst>
          </p:cNvPr>
          <p:cNvPicPr>
            <a:picLocks noChangeAspect="1"/>
          </p:cNvPicPr>
          <p:nvPr/>
        </p:nvPicPr>
        <p:blipFill>
          <a:blip r:embed="rId2"/>
          <a:stretch>
            <a:fillRect/>
          </a:stretch>
        </p:blipFill>
        <p:spPr>
          <a:xfrm>
            <a:off x="265949" y="1690688"/>
            <a:ext cx="11756350" cy="1715581"/>
          </a:xfrm>
          <a:prstGeom prst="rect">
            <a:avLst/>
          </a:prstGeom>
          <a:noFill/>
          <a:ln cap="flat">
            <a:noFill/>
          </a:ln>
        </p:spPr>
      </p:pic>
      <p:sp>
        <p:nvSpPr>
          <p:cNvPr id="5" name="CaixaDeTexto 5">
            <a:extLst>
              <a:ext uri="{FF2B5EF4-FFF2-40B4-BE49-F238E27FC236}">
                <a16:creationId xmlns:a16="http://schemas.microsoft.com/office/drawing/2014/main" id="{4F5F495B-733C-4A56-BC09-AC78A1070C60}"/>
              </a:ext>
            </a:extLst>
          </p:cNvPr>
          <p:cNvSpPr txBox="1"/>
          <p:nvPr/>
        </p:nvSpPr>
        <p:spPr>
          <a:xfrm>
            <a:off x="557866" y="3872695"/>
            <a:ext cx="1907346" cy="1477328"/>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t-BR" sz="1800" b="0" i="1" u="none" strike="noStrike" kern="1200" cap="none" spc="0" baseline="0" dirty="0">
                <a:solidFill>
                  <a:srgbClr val="000000"/>
                </a:solidFill>
                <a:uFillTx/>
                <a:latin typeface="Calibri"/>
              </a:rPr>
              <a:t>Elaborate the conceptual model with the list of structural equations</a:t>
            </a:r>
          </a:p>
        </p:txBody>
      </p:sp>
      <p:sp>
        <p:nvSpPr>
          <p:cNvPr id="6" name="Retângulo: Cantos Arredondados 6">
            <a:extLst>
              <a:ext uri="{FF2B5EF4-FFF2-40B4-BE49-F238E27FC236}">
                <a16:creationId xmlns:a16="http://schemas.microsoft.com/office/drawing/2014/main" id="{80421E98-3975-4C2B-BED3-5049F38EFBD7}"/>
              </a:ext>
            </a:extLst>
          </p:cNvPr>
          <p:cNvSpPr/>
          <p:nvPr/>
        </p:nvSpPr>
        <p:spPr>
          <a:xfrm>
            <a:off x="557865" y="3753200"/>
            <a:ext cx="1907346" cy="173127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38103" cap="flat">
            <a:solidFill>
              <a:srgbClr val="00206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FFFFFF"/>
              </a:solidFill>
              <a:uFillTx/>
              <a:latin typeface="Calibri"/>
            </a:endParaRPr>
          </a:p>
        </p:txBody>
      </p:sp>
      <p:sp>
        <p:nvSpPr>
          <p:cNvPr id="8" name="CaixaDeTexto 9">
            <a:extLst>
              <a:ext uri="{FF2B5EF4-FFF2-40B4-BE49-F238E27FC236}">
                <a16:creationId xmlns:a16="http://schemas.microsoft.com/office/drawing/2014/main" id="{C847301C-FE3A-4464-9AA0-2CE9436722A0}"/>
              </a:ext>
            </a:extLst>
          </p:cNvPr>
          <p:cNvSpPr txBox="1"/>
          <p:nvPr/>
        </p:nvSpPr>
        <p:spPr>
          <a:xfrm>
            <a:off x="8927688" y="3811362"/>
            <a:ext cx="2646239" cy="646331"/>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1" u="none" strike="noStrike" kern="1200" cap="none" spc="0" baseline="0" dirty="0">
                <a:solidFill>
                  <a:srgbClr val="000000"/>
                </a:solidFill>
                <a:uFillTx/>
                <a:latin typeface="Calibri"/>
              </a:rPr>
              <a:t>Interpret model results and overall fit</a:t>
            </a:r>
            <a:endParaRPr lang="pt-BR" sz="1800" b="0" i="1" u="none" strike="noStrike" kern="1200" cap="none" spc="0" baseline="0" dirty="0">
              <a:solidFill>
                <a:srgbClr val="000000"/>
              </a:solidFill>
              <a:uFillTx/>
              <a:latin typeface="Calibri"/>
            </a:endParaRPr>
          </a:p>
        </p:txBody>
      </p:sp>
      <p:sp>
        <p:nvSpPr>
          <p:cNvPr id="9" name="Retângulo: Cantos Arredondados 10">
            <a:extLst>
              <a:ext uri="{FF2B5EF4-FFF2-40B4-BE49-F238E27FC236}">
                <a16:creationId xmlns:a16="http://schemas.microsoft.com/office/drawing/2014/main" id="{15886F76-3928-409E-82E6-4544163436CB}"/>
              </a:ext>
            </a:extLst>
          </p:cNvPr>
          <p:cNvSpPr/>
          <p:nvPr/>
        </p:nvSpPr>
        <p:spPr>
          <a:xfrm>
            <a:off x="8889040" y="3719249"/>
            <a:ext cx="2743200" cy="80359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38103" cap="flat">
            <a:solidFill>
              <a:srgbClr val="07B9A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FFFFFF"/>
              </a:solidFill>
              <a:uFillTx/>
              <a:latin typeface="Calibri"/>
            </a:endParaRPr>
          </a:p>
        </p:txBody>
      </p:sp>
      <p:cxnSp>
        <p:nvCxnSpPr>
          <p:cNvPr id="10" name="Conector de Seta Reta 12">
            <a:extLst>
              <a:ext uri="{FF2B5EF4-FFF2-40B4-BE49-F238E27FC236}">
                <a16:creationId xmlns:a16="http://schemas.microsoft.com/office/drawing/2014/main" id="{B893337B-D72D-438C-812B-53A63F6B571F}"/>
              </a:ext>
            </a:extLst>
          </p:cNvPr>
          <p:cNvCxnSpPr/>
          <p:nvPr/>
        </p:nvCxnSpPr>
        <p:spPr>
          <a:xfrm>
            <a:off x="1582990" y="3126653"/>
            <a:ext cx="0" cy="432008"/>
          </a:xfrm>
          <a:prstGeom prst="straightConnector1">
            <a:avLst/>
          </a:prstGeom>
          <a:noFill/>
          <a:ln w="38103" cap="flat">
            <a:solidFill>
              <a:srgbClr val="002060"/>
            </a:solidFill>
            <a:prstDash val="solid"/>
            <a:miter/>
            <a:tailEnd type="arrow"/>
          </a:ln>
        </p:spPr>
      </p:cxnSp>
      <p:cxnSp>
        <p:nvCxnSpPr>
          <p:cNvPr id="11" name="Conector de Seta Reta 14">
            <a:extLst>
              <a:ext uri="{FF2B5EF4-FFF2-40B4-BE49-F238E27FC236}">
                <a16:creationId xmlns:a16="http://schemas.microsoft.com/office/drawing/2014/main" id="{34694CCA-2DD3-4E64-A9F3-C8122F4E3FC5}"/>
              </a:ext>
            </a:extLst>
          </p:cNvPr>
          <p:cNvCxnSpPr>
            <a:cxnSpLocks/>
          </p:cNvCxnSpPr>
          <p:nvPr/>
        </p:nvCxnSpPr>
        <p:spPr>
          <a:xfrm flipH="1">
            <a:off x="6001918" y="3129637"/>
            <a:ext cx="0" cy="432000"/>
          </a:xfrm>
          <a:prstGeom prst="straightConnector1">
            <a:avLst/>
          </a:prstGeom>
          <a:noFill/>
          <a:ln w="38103" cap="flat">
            <a:solidFill>
              <a:srgbClr val="7030A0"/>
            </a:solidFill>
            <a:prstDash val="solid"/>
            <a:miter/>
            <a:tailEnd type="arrow"/>
          </a:ln>
        </p:spPr>
      </p:cxnSp>
      <p:cxnSp>
        <p:nvCxnSpPr>
          <p:cNvPr id="12" name="Conector de Seta Reta 15">
            <a:extLst>
              <a:ext uri="{FF2B5EF4-FFF2-40B4-BE49-F238E27FC236}">
                <a16:creationId xmlns:a16="http://schemas.microsoft.com/office/drawing/2014/main" id="{53259385-1780-4DDB-A800-BC884A2CB09E}"/>
              </a:ext>
            </a:extLst>
          </p:cNvPr>
          <p:cNvCxnSpPr/>
          <p:nvPr/>
        </p:nvCxnSpPr>
        <p:spPr>
          <a:xfrm>
            <a:off x="10240284" y="3146322"/>
            <a:ext cx="0" cy="431999"/>
          </a:xfrm>
          <a:prstGeom prst="straightConnector1">
            <a:avLst/>
          </a:prstGeom>
          <a:noFill/>
          <a:ln w="38103" cap="flat">
            <a:solidFill>
              <a:srgbClr val="07B9A4"/>
            </a:solidFill>
            <a:prstDash val="solid"/>
            <a:miter/>
            <a:tailEnd type="arrow"/>
          </a:ln>
        </p:spPr>
      </p:cxnSp>
      <p:sp>
        <p:nvSpPr>
          <p:cNvPr id="13" name="Date Placeholder 12">
            <a:extLst>
              <a:ext uri="{FF2B5EF4-FFF2-40B4-BE49-F238E27FC236}">
                <a16:creationId xmlns:a16="http://schemas.microsoft.com/office/drawing/2014/main" id="{8FA7F69C-157E-4A75-ABAC-760457FA010A}"/>
              </a:ext>
            </a:extLst>
          </p:cNvPr>
          <p:cNvSpPr>
            <a:spLocks noGrp="1"/>
          </p:cNvSpPr>
          <p:nvPr>
            <p:ph type="dt" sz="half" idx="10"/>
          </p:nvPr>
        </p:nvSpPr>
        <p:spPr/>
        <p:txBody>
          <a:bodyPr/>
          <a:lstStyle/>
          <a:p>
            <a:pPr lvl="0"/>
            <a:fld id="{E5772F83-0D16-4AB5-BBEE-04E70F88DA8E}" type="datetime1">
              <a:rPr lang="pt-BR" smtClean="0"/>
              <a:t>03/06/2024</a:t>
            </a:fld>
            <a:endParaRPr lang="en-US"/>
          </a:p>
        </p:txBody>
      </p:sp>
      <p:sp>
        <p:nvSpPr>
          <p:cNvPr id="14" name="Slide Number Placeholder 13">
            <a:extLst>
              <a:ext uri="{FF2B5EF4-FFF2-40B4-BE49-F238E27FC236}">
                <a16:creationId xmlns:a16="http://schemas.microsoft.com/office/drawing/2014/main" id="{3DFEB79B-2960-443E-8EE8-BA5CAD0B4F94}"/>
              </a:ext>
            </a:extLst>
          </p:cNvPr>
          <p:cNvSpPr>
            <a:spLocks noGrp="1"/>
          </p:cNvSpPr>
          <p:nvPr>
            <p:ph type="sldNum" sz="quarter" idx="12"/>
          </p:nvPr>
        </p:nvSpPr>
        <p:spPr/>
        <p:txBody>
          <a:bodyPr/>
          <a:lstStyle/>
          <a:p>
            <a:pPr lvl="0"/>
            <a:fld id="{8BA0E2AD-477F-47F7-A985-6BED10354003}" type="slidenum">
              <a:rPr lang="en-GB" smtClean="0"/>
              <a:t>43</a:t>
            </a:fld>
            <a:endParaRPr lang="en-GB" dirty="0"/>
          </a:p>
        </p:txBody>
      </p:sp>
      <p:grpSp>
        <p:nvGrpSpPr>
          <p:cNvPr id="19" name="Agrupar 18">
            <a:extLst>
              <a:ext uri="{FF2B5EF4-FFF2-40B4-BE49-F238E27FC236}">
                <a16:creationId xmlns:a16="http://schemas.microsoft.com/office/drawing/2014/main" id="{EDBE7DE1-4DBE-4CB3-984C-49B4507B175E}"/>
              </a:ext>
            </a:extLst>
          </p:cNvPr>
          <p:cNvGrpSpPr/>
          <p:nvPr/>
        </p:nvGrpSpPr>
        <p:grpSpPr>
          <a:xfrm>
            <a:off x="5048245" y="3794739"/>
            <a:ext cx="1907346" cy="652610"/>
            <a:chOff x="4533358" y="3725594"/>
            <a:chExt cx="2576732" cy="1528767"/>
          </a:xfrm>
        </p:grpSpPr>
        <p:sp>
          <p:nvSpPr>
            <p:cNvPr id="20" name="CaixaDeTexto 7">
              <a:extLst>
                <a:ext uri="{FF2B5EF4-FFF2-40B4-BE49-F238E27FC236}">
                  <a16:creationId xmlns:a16="http://schemas.microsoft.com/office/drawing/2014/main" id="{BABE5BCC-D3A2-4438-95F2-2E36AC82B30C}"/>
                </a:ext>
              </a:extLst>
            </p:cNvPr>
            <p:cNvSpPr txBox="1"/>
            <p:nvPr/>
          </p:nvSpPr>
          <p:spPr>
            <a:xfrm>
              <a:off x="4533358" y="3781866"/>
              <a:ext cx="2576732" cy="616998"/>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1" u="none" strike="noStrike" kern="1200" cap="none" spc="0" baseline="0" dirty="0">
                  <a:solidFill>
                    <a:srgbClr val="000000"/>
                  </a:solidFill>
                  <a:uFillTx/>
                  <a:latin typeface="Calibri"/>
                </a:rPr>
                <a:t>Test data against structure</a:t>
              </a:r>
              <a:endParaRPr lang="pt-BR" sz="1800" b="0" i="1" u="none" strike="noStrike" kern="1200" cap="none" spc="0" baseline="0" dirty="0">
                <a:solidFill>
                  <a:srgbClr val="000000"/>
                </a:solidFill>
                <a:uFillTx/>
                <a:latin typeface="Calibri"/>
              </a:endParaRPr>
            </a:p>
          </p:txBody>
        </p:sp>
        <p:sp>
          <p:nvSpPr>
            <p:cNvPr id="21" name="Retângulo: Cantos Arredondados 8">
              <a:extLst>
                <a:ext uri="{FF2B5EF4-FFF2-40B4-BE49-F238E27FC236}">
                  <a16:creationId xmlns:a16="http://schemas.microsoft.com/office/drawing/2014/main" id="{EAA19CAD-841E-4842-B443-A43D22250905}"/>
                </a:ext>
              </a:extLst>
            </p:cNvPr>
            <p:cNvSpPr/>
            <p:nvPr/>
          </p:nvSpPr>
          <p:spPr>
            <a:xfrm>
              <a:off x="4533358" y="3725594"/>
              <a:ext cx="2576732" cy="1528767"/>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38103" cap="flat">
              <a:solidFill>
                <a:srgbClr val="7030A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FFFFFF"/>
                </a:solidFill>
                <a:uFillTx/>
                <a:latin typeface="Calibri"/>
              </a:endParaRPr>
            </a:p>
          </p:txBody>
        </p:sp>
      </p:grpSp>
    </p:spTree>
    <p:extLst>
      <p:ext uri="{BB962C8B-B14F-4D97-AF65-F5344CB8AC3E}">
        <p14:creationId xmlns:p14="http://schemas.microsoft.com/office/powerpoint/2010/main" val="16046320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11">
    <p:spTree>
      <p:nvGrpSpPr>
        <p:cNvPr id="1" name=""/>
        <p:cNvGrpSpPr/>
        <p:nvPr/>
      </p:nvGrpSpPr>
      <p:grpSpPr>
        <a:xfrm>
          <a:off x="0" y="0"/>
          <a:ext cx="0" cy="0"/>
          <a:chOff x="0" y="0"/>
          <a:chExt cx="0" cy="0"/>
        </a:xfrm>
      </p:grpSpPr>
      <p:pic>
        <p:nvPicPr>
          <p:cNvPr id="15" name="Imagem 14">
            <a:extLst>
              <a:ext uri="{FF2B5EF4-FFF2-40B4-BE49-F238E27FC236}">
                <a16:creationId xmlns:a16="http://schemas.microsoft.com/office/drawing/2014/main" id="{E4552152-0663-46F0-A5F5-2C42B60EED50}"/>
              </a:ext>
            </a:extLst>
          </p:cNvPr>
          <p:cNvPicPr>
            <a:picLocks noChangeAspect="1"/>
          </p:cNvPicPr>
          <p:nvPr/>
        </p:nvPicPr>
        <p:blipFill>
          <a:blip r:embed="rId2"/>
          <a:stretch>
            <a:fillRect/>
          </a:stretch>
        </p:blipFill>
        <p:spPr>
          <a:xfrm>
            <a:off x="374631" y="1139479"/>
            <a:ext cx="5095875" cy="4581525"/>
          </a:xfrm>
          <a:prstGeom prst="rect">
            <a:avLst/>
          </a:prstGeom>
        </p:spPr>
      </p:pic>
      <p:sp>
        <p:nvSpPr>
          <p:cNvPr id="11" name="Título 1">
            <a:extLst>
              <a:ext uri="{FF2B5EF4-FFF2-40B4-BE49-F238E27FC236}">
                <a16:creationId xmlns:a16="http://schemas.microsoft.com/office/drawing/2014/main" id="{E09045A9-9562-4519-8E0B-4C49CCE3549F}"/>
              </a:ext>
            </a:extLst>
          </p:cNvPr>
          <p:cNvSpPr txBox="1">
            <a:spLocks noGrp="1"/>
          </p:cNvSpPr>
          <p:nvPr>
            <p:ph type="title"/>
          </p:nvPr>
        </p:nvSpPr>
        <p:spPr>
          <a:xfrm>
            <a:off x="838203" y="365129"/>
            <a:ext cx="8305796" cy="774350"/>
          </a:xfrm>
        </p:spPr>
        <p:txBody>
          <a:bodyPr>
            <a:normAutofit/>
          </a:bodyPr>
          <a:lstStyle/>
          <a:p>
            <a:pPr lvl="0"/>
            <a:r>
              <a:rPr lang="pt-BR" dirty="0"/>
              <a:t>Direct and Indirect effects</a:t>
            </a:r>
          </a:p>
        </p:txBody>
      </p:sp>
      <p:sp>
        <p:nvSpPr>
          <p:cNvPr id="2" name="Espaço Reservado para Conteúdo 2">
            <a:extLst>
              <a:ext uri="{FF2B5EF4-FFF2-40B4-BE49-F238E27FC236}">
                <a16:creationId xmlns:a16="http://schemas.microsoft.com/office/drawing/2014/main" id="{709BF7F0-DE31-43FB-9EDC-B630A40428B9}"/>
              </a:ext>
            </a:extLst>
          </p:cNvPr>
          <p:cNvSpPr txBox="1">
            <a:spLocks noGrp="1"/>
          </p:cNvSpPr>
          <p:nvPr>
            <p:ph idx="1"/>
          </p:nvPr>
        </p:nvSpPr>
        <p:spPr>
          <a:xfrm>
            <a:off x="5711488" y="1434547"/>
            <a:ext cx="6485208" cy="565934"/>
          </a:xfrm>
        </p:spPr>
        <p:txBody>
          <a:bodyPr/>
          <a:lstStyle/>
          <a:p>
            <a:pPr lvl="0"/>
            <a:r>
              <a:rPr lang="pt-BR" dirty="0">
                <a:solidFill>
                  <a:srgbClr val="002060"/>
                </a:solidFill>
              </a:rPr>
              <a:t>PAR, Ta and Ts are independent</a:t>
            </a:r>
          </a:p>
          <a:p>
            <a:pPr lvl="0"/>
            <a:endParaRPr lang="pt-BR" dirty="0"/>
          </a:p>
        </p:txBody>
      </p:sp>
      <p:sp>
        <p:nvSpPr>
          <p:cNvPr id="4" name="Retângulo: Cantos Arredondados 4">
            <a:extLst>
              <a:ext uri="{FF2B5EF4-FFF2-40B4-BE49-F238E27FC236}">
                <a16:creationId xmlns:a16="http://schemas.microsoft.com/office/drawing/2014/main" id="{FA488718-09A8-434E-8BA3-9AEC14C3155E}"/>
              </a:ext>
            </a:extLst>
          </p:cNvPr>
          <p:cNvSpPr/>
          <p:nvPr/>
        </p:nvSpPr>
        <p:spPr>
          <a:xfrm>
            <a:off x="559293" y="1393794"/>
            <a:ext cx="1056734" cy="267217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38103" cap="flat">
            <a:solidFill>
              <a:srgbClr val="00206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FFFFFF"/>
              </a:solidFill>
              <a:uFillTx/>
              <a:latin typeface="Calibri"/>
            </a:endParaRPr>
          </a:p>
        </p:txBody>
      </p:sp>
      <p:sp>
        <p:nvSpPr>
          <p:cNvPr id="5" name="Retângulo: Cantos Arredondados 5">
            <a:extLst>
              <a:ext uri="{FF2B5EF4-FFF2-40B4-BE49-F238E27FC236}">
                <a16:creationId xmlns:a16="http://schemas.microsoft.com/office/drawing/2014/main" id="{6AECE0EB-5C0C-4A5F-A003-7C6384F35562}"/>
              </a:ext>
            </a:extLst>
          </p:cNvPr>
          <p:cNvSpPr/>
          <p:nvPr/>
        </p:nvSpPr>
        <p:spPr>
          <a:xfrm>
            <a:off x="343819" y="1403465"/>
            <a:ext cx="3384802" cy="269247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38103" cap="flat">
            <a:solidFill>
              <a:srgbClr val="7030A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FFFFFF"/>
              </a:solidFill>
              <a:uFillTx/>
              <a:latin typeface="Calibri"/>
            </a:endParaRPr>
          </a:p>
        </p:txBody>
      </p:sp>
      <p:sp>
        <p:nvSpPr>
          <p:cNvPr id="6" name="CaixaDeTexto 7">
            <a:extLst>
              <a:ext uri="{FF2B5EF4-FFF2-40B4-BE49-F238E27FC236}">
                <a16:creationId xmlns:a16="http://schemas.microsoft.com/office/drawing/2014/main" id="{2C7E81C9-DEB7-4B46-9588-C2EE467ADE26}"/>
              </a:ext>
            </a:extLst>
          </p:cNvPr>
          <p:cNvSpPr txBox="1"/>
          <p:nvPr/>
        </p:nvSpPr>
        <p:spPr>
          <a:xfrm>
            <a:off x="5749838" y="2410451"/>
            <a:ext cx="6098343" cy="480131"/>
          </a:xfrm>
          <a:prstGeom prst="rect">
            <a:avLst/>
          </a:prstGeom>
          <a:noFill/>
          <a:ln cap="flat">
            <a:noFill/>
          </a:ln>
        </p:spPr>
        <p:txBody>
          <a:bodyPr vert="horz" wrap="square" lIns="91440" tIns="45720" rIns="91440" bIns="45720" anchor="t" anchorCtr="0" compatLnSpc="1">
            <a:spAutoFit/>
          </a:bodyPr>
          <a:lstStyle/>
          <a:p>
            <a:pPr marL="228600" lvl="0" indent="-228600">
              <a:lnSpc>
                <a:spcPct val="90000"/>
              </a:lnSpc>
              <a:spcBef>
                <a:spcPts val="1000"/>
              </a:spcBef>
              <a:buSzPct val="100000"/>
              <a:buFont typeface="Arial" pitchFamily="34"/>
              <a:buChar char="•"/>
              <a:defRPr sz="1800" b="0" i="0" u="none" strike="noStrike" kern="0" cap="none" spc="0" baseline="0">
                <a:solidFill>
                  <a:srgbClr val="000000"/>
                </a:solidFill>
                <a:uFillTx/>
              </a:defRPr>
            </a:pPr>
            <a:r>
              <a:rPr lang="en-US" sz="2800" b="0" i="0" u="none" strike="noStrike" kern="1200" cap="none" spc="0" baseline="0" dirty="0">
                <a:solidFill>
                  <a:srgbClr val="7030A0"/>
                </a:solidFill>
                <a:uFillTx/>
                <a:latin typeface="Calibri"/>
              </a:rPr>
              <a:t>Re is dependent on </a:t>
            </a:r>
            <a:r>
              <a:rPr lang="pt-BR" sz="2800" dirty="0">
                <a:solidFill>
                  <a:srgbClr val="7030A0"/>
                </a:solidFill>
              </a:rPr>
              <a:t>PAR, Ta e Ts</a:t>
            </a:r>
            <a:endParaRPr lang="pt-BR" sz="2800" b="0" i="0" u="none" strike="noStrike" kern="1200" cap="none" spc="0" baseline="0" dirty="0">
              <a:solidFill>
                <a:srgbClr val="7030A0"/>
              </a:solidFill>
              <a:uFillTx/>
              <a:latin typeface="Calibri"/>
            </a:endParaRPr>
          </a:p>
        </p:txBody>
      </p:sp>
      <p:sp>
        <p:nvSpPr>
          <p:cNvPr id="7" name="CaixaDeTexto 8">
            <a:extLst>
              <a:ext uri="{FF2B5EF4-FFF2-40B4-BE49-F238E27FC236}">
                <a16:creationId xmlns:a16="http://schemas.microsoft.com/office/drawing/2014/main" id="{75552498-B66F-44F3-8322-DE1F7D90712A}"/>
              </a:ext>
            </a:extLst>
          </p:cNvPr>
          <p:cNvSpPr txBox="1"/>
          <p:nvPr/>
        </p:nvSpPr>
        <p:spPr>
          <a:xfrm>
            <a:off x="5747488" y="3327694"/>
            <a:ext cx="6098343" cy="867930"/>
          </a:xfrm>
          <a:prstGeom prst="rect">
            <a:avLst/>
          </a:prstGeom>
          <a:noFill/>
          <a:ln cap="flat">
            <a:noFill/>
          </a:ln>
        </p:spPr>
        <p:txBody>
          <a:bodyPr vert="horz" wrap="square" lIns="91440" tIns="45720" rIns="91440" bIns="45720" anchor="t" anchorCtr="0" compatLnSpc="1">
            <a:spAutoFit/>
          </a:bodyPr>
          <a:lstStyle/>
          <a:p>
            <a:pPr marL="228600" indent="-228600">
              <a:lnSpc>
                <a:spcPct val="90000"/>
              </a:lnSpc>
              <a:spcBef>
                <a:spcPts val="1000"/>
              </a:spcBef>
              <a:buSzPct val="100000"/>
              <a:buFont typeface="Arial" pitchFamily="34"/>
              <a:buChar char="•"/>
              <a:defRPr sz="1800" b="0" i="0" u="none" strike="noStrike" kern="0" cap="none" spc="0" baseline="0">
                <a:solidFill>
                  <a:srgbClr val="000000"/>
                </a:solidFill>
                <a:uFillTx/>
              </a:defRPr>
            </a:pPr>
            <a:r>
              <a:rPr lang="en-US" sz="2800" dirty="0">
                <a:solidFill>
                  <a:srgbClr val="07B9A4"/>
                </a:solidFill>
              </a:rPr>
              <a:t>Ta has an indirect effect on NEE conditional on Re</a:t>
            </a:r>
            <a:endParaRPr lang="pt-BR" sz="2800" dirty="0">
              <a:solidFill>
                <a:srgbClr val="07B9A4"/>
              </a:solidFill>
              <a:latin typeface="Calibri"/>
            </a:endParaRPr>
          </a:p>
        </p:txBody>
      </p:sp>
      <p:sp>
        <p:nvSpPr>
          <p:cNvPr id="9" name="Retângulo: Cantos Arredondados 11">
            <a:extLst>
              <a:ext uri="{FF2B5EF4-FFF2-40B4-BE49-F238E27FC236}">
                <a16:creationId xmlns:a16="http://schemas.microsoft.com/office/drawing/2014/main" id="{61E5A1B5-6A26-4911-A98B-48502AD29232}"/>
              </a:ext>
            </a:extLst>
          </p:cNvPr>
          <p:cNvSpPr/>
          <p:nvPr/>
        </p:nvSpPr>
        <p:spPr>
          <a:xfrm>
            <a:off x="559294" y="2237173"/>
            <a:ext cx="4687410" cy="958788"/>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38103" cap="flat">
            <a:solidFill>
              <a:srgbClr val="07B9A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FFFFFF"/>
              </a:solidFill>
              <a:uFillTx/>
              <a:latin typeface="Calibri"/>
            </a:endParaRPr>
          </a:p>
        </p:txBody>
      </p:sp>
      <p:sp>
        <p:nvSpPr>
          <p:cNvPr id="16" name="CaixaDeTexto 15">
            <a:extLst>
              <a:ext uri="{FF2B5EF4-FFF2-40B4-BE49-F238E27FC236}">
                <a16:creationId xmlns:a16="http://schemas.microsoft.com/office/drawing/2014/main" id="{23117E0A-252A-456C-A176-604C09A3C627}"/>
              </a:ext>
            </a:extLst>
          </p:cNvPr>
          <p:cNvSpPr txBox="1"/>
          <p:nvPr/>
        </p:nvSpPr>
        <p:spPr>
          <a:xfrm>
            <a:off x="700978" y="5750968"/>
            <a:ext cx="4619009" cy="369335"/>
          </a:xfrm>
          <a:prstGeom prst="rect">
            <a:avLst/>
          </a:prstGeom>
          <a:noFill/>
          <a:ln cap="flat">
            <a:noFill/>
          </a:ln>
        </p:spPr>
        <p:txBody>
          <a:bodyPr vert="horz" wrap="square" lIns="91440" tIns="45720" rIns="91440" bIns="4572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1800" b="0" i="1" u="none" strike="noStrike" kern="1200" cap="none" spc="0" baseline="0" dirty="0">
                <a:solidFill>
                  <a:srgbClr val="000000"/>
                </a:solidFill>
                <a:uFillTx/>
                <a:latin typeface="Calibri"/>
              </a:rPr>
              <a:t>Fan et al, 2016</a:t>
            </a:r>
            <a:endParaRPr lang="en-US" sz="1800" b="0" i="1" u="none" strike="noStrike" kern="1200" cap="none" spc="0" baseline="0" dirty="0">
              <a:solidFill>
                <a:srgbClr val="000000"/>
              </a:solidFill>
              <a:uFillTx/>
              <a:latin typeface="Calibri"/>
            </a:endParaRPr>
          </a:p>
        </p:txBody>
      </p:sp>
      <p:sp>
        <p:nvSpPr>
          <p:cNvPr id="17" name="CaixaDeTexto 8">
            <a:extLst>
              <a:ext uri="{FF2B5EF4-FFF2-40B4-BE49-F238E27FC236}">
                <a16:creationId xmlns:a16="http://schemas.microsoft.com/office/drawing/2014/main" id="{23D7CE36-9D0F-4D0B-8250-0229B9CF378A}"/>
              </a:ext>
            </a:extLst>
          </p:cNvPr>
          <p:cNvSpPr txBox="1"/>
          <p:nvPr/>
        </p:nvSpPr>
        <p:spPr>
          <a:xfrm>
            <a:off x="5747488" y="4641607"/>
            <a:ext cx="6098343" cy="480131"/>
          </a:xfrm>
          <a:prstGeom prst="rect">
            <a:avLst/>
          </a:prstGeom>
          <a:noFill/>
          <a:ln cap="flat">
            <a:noFill/>
          </a:ln>
        </p:spPr>
        <p:txBody>
          <a:bodyPr vert="horz" wrap="square" lIns="91440" tIns="45720" rIns="91440" bIns="45720" anchor="t" anchorCtr="0" compatLnSpc="1">
            <a:spAutoFit/>
          </a:bodyPr>
          <a:lstStyle/>
          <a:p>
            <a:pPr marL="228600" indent="-228600">
              <a:lnSpc>
                <a:spcPct val="90000"/>
              </a:lnSpc>
              <a:spcBef>
                <a:spcPts val="1000"/>
              </a:spcBef>
              <a:buSzPct val="100000"/>
              <a:buFont typeface="Arial" pitchFamily="34"/>
              <a:buChar char="•"/>
              <a:defRPr sz="1800" b="0" i="0" u="none" strike="noStrike" kern="0" cap="none" spc="0" baseline="0">
                <a:solidFill>
                  <a:srgbClr val="000000"/>
                </a:solidFill>
                <a:uFillTx/>
              </a:defRPr>
            </a:pPr>
            <a:r>
              <a:rPr lang="en-US" sz="2800" dirty="0">
                <a:latin typeface="Calibri"/>
              </a:rPr>
              <a:t>NEE depends on PAR, Re and Ts</a:t>
            </a:r>
            <a:endParaRPr lang="pt-BR" sz="2800" dirty="0">
              <a:latin typeface="Calibri"/>
            </a:endParaRPr>
          </a:p>
        </p:txBody>
      </p:sp>
      <p:sp>
        <p:nvSpPr>
          <p:cNvPr id="3" name="Date Placeholder 2">
            <a:extLst>
              <a:ext uri="{FF2B5EF4-FFF2-40B4-BE49-F238E27FC236}">
                <a16:creationId xmlns:a16="http://schemas.microsoft.com/office/drawing/2014/main" id="{F37E6EC6-F3F3-43D5-A834-1297CEDD8A9E}"/>
              </a:ext>
            </a:extLst>
          </p:cNvPr>
          <p:cNvSpPr>
            <a:spLocks noGrp="1"/>
          </p:cNvSpPr>
          <p:nvPr>
            <p:ph type="dt" sz="half" idx="10"/>
          </p:nvPr>
        </p:nvSpPr>
        <p:spPr/>
        <p:txBody>
          <a:bodyPr/>
          <a:lstStyle/>
          <a:p>
            <a:pPr lvl="0"/>
            <a:fld id="{F6798E2E-800A-496E-83CF-2F484D37AC2F}" type="datetime1">
              <a:rPr lang="pt-BR" smtClean="0"/>
              <a:t>03/06/2024</a:t>
            </a:fld>
            <a:endParaRPr lang="en-US"/>
          </a:p>
        </p:txBody>
      </p:sp>
      <p:sp>
        <p:nvSpPr>
          <p:cNvPr id="8" name="Slide Number Placeholder 7">
            <a:extLst>
              <a:ext uri="{FF2B5EF4-FFF2-40B4-BE49-F238E27FC236}">
                <a16:creationId xmlns:a16="http://schemas.microsoft.com/office/drawing/2014/main" id="{A5F80285-2924-4AE0-ACD3-A31C59CF9A59}"/>
              </a:ext>
            </a:extLst>
          </p:cNvPr>
          <p:cNvSpPr>
            <a:spLocks noGrp="1"/>
          </p:cNvSpPr>
          <p:nvPr>
            <p:ph type="sldNum" sz="quarter" idx="12"/>
          </p:nvPr>
        </p:nvSpPr>
        <p:spPr/>
        <p:txBody>
          <a:bodyPr/>
          <a:lstStyle/>
          <a:p>
            <a:pPr lvl="0"/>
            <a:fld id="{8BA0E2AD-477F-47F7-A985-6BED10354003}" type="slidenum">
              <a:rPr lang="en-GB" smtClean="0"/>
              <a:t>44</a:t>
            </a:fld>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down)">
                                      <p:cBhvr>
                                        <p:cTn id="10" dur="500"/>
                                        <p:tgtEl>
                                          <p:spTgt spid="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down)">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animBg="1"/>
      <p:bldP spid="5" grpId="0" animBg="1"/>
      <p:bldP spid="6" grpId="0"/>
      <p:bldP spid="7" grpId="0"/>
      <p:bldP spid="9" grpId="0" animBg="1"/>
      <p:bldP spid="17" grpId="0"/>
    </p:bldLst>
  </p:timing>
</p:sld>
</file>

<file path=ppt/slides/slide45.xml><?xml version="1.0" encoding="utf-8"?>
<p:sld xmlns:a="http://schemas.openxmlformats.org/drawingml/2006/main" xmlns:r="http://schemas.openxmlformats.org/officeDocument/2006/relationships" xmlns:p="http://schemas.openxmlformats.org/presentationml/2006/main">
  <p:cSld name="Slide10">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64B4FB-11BA-4C10-AF71-D1B4A9BB735F}"/>
              </a:ext>
            </a:extLst>
          </p:cNvPr>
          <p:cNvSpPr txBox="1">
            <a:spLocks noGrp="1"/>
          </p:cNvSpPr>
          <p:nvPr>
            <p:ph type="title"/>
          </p:nvPr>
        </p:nvSpPr>
        <p:spPr>
          <a:xfrm>
            <a:off x="838200" y="365125"/>
            <a:ext cx="10515600" cy="1325563"/>
          </a:xfrm>
        </p:spPr>
        <p:txBody>
          <a:bodyPr/>
          <a:lstStyle/>
          <a:p>
            <a:pPr lvl="0"/>
            <a:r>
              <a:rPr lang="pt-BR" dirty="0"/>
              <a:t>Directed acyclic graphs (DAGs)</a:t>
            </a:r>
          </a:p>
        </p:txBody>
      </p:sp>
      <p:sp>
        <p:nvSpPr>
          <p:cNvPr id="3" name="Espaço Reservado para Conteúdo 2">
            <a:extLst>
              <a:ext uri="{FF2B5EF4-FFF2-40B4-BE49-F238E27FC236}">
                <a16:creationId xmlns:a16="http://schemas.microsoft.com/office/drawing/2014/main" id="{2C5B0757-1EAC-4A55-8BB4-9263092A8C00}"/>
              </a:ext>
            </a:extLst>
          </p:cNvPr>
          <p:cNvSpPr txBox="1">
            <a:spLocks noGrp="1"/>
          </p:cNvSpPr>
          <p:nvPr>
            <p:ph idx="1"/>
          </p:nvPr>
        </p:nvSpPr>
        <p:spPr/>
        <p:txBody>
          <a:bodyPr>
            <a:normAutofit/>
          </a:bodyPr>
          <a:lstStyle/>
          <a:p>
            <a:pPr lvl="0"/>
            <a:r>
              <a:rPr lang="en-US" sz="2400" dirty="0"/>
              <a:t>Graphical expression of the causal relationships between the measured variables</a:t>
            </a:r>
            <a:endParaRPr lang="pt-BR" sz="2400" dirty="0"/>
          </a:p>
        </p:txBody>
      </p:sp>
      <p:sp>
        <p:nvSpPr>
          <p:cNvPr id="5" name="Date Placeholder 4">
            <a:extLst>
              <a:ext uri="{FF2B5EF4-FFF2-40B4-BE49-F238E27FC236}">
                <a16:creationId xmlns:a16="http://schemas.microsoft.com/office/drawing/2014/main" id="{B9A2BDA2-69A7-4DA0-A1C2-250E4236454B}"/>
              </a:ext>
            </a:extLst>
          </p:cNvPr>
          <p:cNvSpPr>
            <a:spLocks noGrp="1"/>
          </p:cNvSpPr>
          <p:nvPr>
            <p:ph type="dt" sz="half" idx="10"/>
          </p:nvPr>
        </p:nvSpPr>
        <p:spPr/>
        <p:txBody>
          <a:bodyPr/>
          <a:lstStyle/>
          <a:p>
            <a:pPr lvl="0"/>
            <a:fld id="{05D69075-E0B5-4D4F-A333-10881C43DA83}" type="datetime1">
              <a:rPr lang="pt-BR" smtClean="0"/>
              <a:t>03/06/2024</a:t>
            </a:fld>
            <a:endParaRPr lang="en-US"/>
          </a:p>
        </p:txBody>
      </p:sp>
      <p:sp>
        <p:nvSpPr>
          <p:cNvPr id="6" name="Slide Number Placeholder 5">
            <a:extLst>
              <a:ext uri="{FF2B5EF4-FFF2-40B4-BE49-F238E27FC236}">
                <a16:creationId xmlns:a16="http://schemas.microsoft.com/office/drawing/2014/main" id="{A673E874-6BBC-41B2-B833-F445169138E0}"/>
              </a:ext>
            </a:extLst>
          </p:cNvPr>
          <p:cNvSpPr>
            <a:spLocks noGrp="1"/>
          </p:cNvSpPr>
          <p:nvPr>
            <p:ph type="sldNum" sz="quarter" idx="12"/>
          </p:nvPr>
        </p:nvSpPr>
        <p:spPr/>
        <p:txBody>
          <a:bodyPr/>
          <a:lstStyle/>
          <a:p>
            <a:pPr lvl="0"/>
            <a:fld id="{8BA0E2AD-477F-47F7-A985-6BED10354003}" type="slidenum">
              <a:rPr lang="en-GB" smtClean="0"/>
              <a:t>45</a:t>
            </a:fld>
            <a:endParaRPr lang="en-GB" dirty="0"/>
          </a:p>
        </p:txBody>
      </p:sp>
      <p:grpSp>
        <p:nvGrpSpPr>
          <p:cNvPr id="30" name="Agrupar 29">
            <a:extLst>
              <a:ext uri="{FF2B5EF4-FFF2-40B4-BE49-F238E27FC236}">
                <a16:creationId xmlns:a16="http://schemas.microsoft.com/office/drawing/2014/main" id="{913AF36F-005F-4A5A-B99A-7233A5FD52E4}"/>
              </a:ext>
            </a:extLst>
          </p:cNvPr>
          <p:cNvGrpSpPr/>
          <p:nvPr/>
        </p:nvGrpSpPr>
        <p:grpSpPr>
          <a:xfrm>
            <a:off x="905053" y="2492586"/>
            <a:ext cx="6192000" cy="4048688"/>
            <a:chOff x="905053" y="2492586"/>
            <a:chExt cx="6192000" cy="4048688"/>
          </a:xfrm>
        </p:grpSpPr>
        <p:pic>
          <p:nvPicPr>
            <p:cNvPr id="4" name="Imagem 8">
              <a:extLst>
                <a:ext uri="{FF2B5EF4-FFF2-40B4-BE49-F238E27FC236}">
                  <a16:creationId xmlns:a16="http://schemas.microsoft.com/office/drawing/2014/main" id="{039B58CF-839B-4F63-B969-4B814634A9B8}"/>
                </a:ext>
              </a:extLst>
            </p:cNvPr>
            <p:cNvPicPr>
              <a:picLocks noChangeAspect="1"/>
            </p:cNvPicPr>
            <p:nvPr/>
          </p:nvPicPr>
          <p:blipFill>
            <a:blip r:embed="rId2"/>
            <a:stretch>
              <a:fillRect/>
            </a:stretch>
          </p:blipFill>
          <p:spPr>
            <a:xfrm>
              <a:off x="905053" y="3183840"/>
              <a:ext cx="6192000" cy="2446230"/>
            </a:xfrm>
            <a:prstGeom prst="rect">
              <a:avLst/>
            </a:prstGeom>
            <a:noFill/>
            <a:ln cap="flat">
              <a:noFill/>
            </a:ln>
          </p:spPr>
        </p:pic>
        <p:sp>
          <p:nvSpPr>
            <p:cNvPr id="14" name="CaixaDeTexto 13">
              <a:extLst>
                <a:ext uri="{FF2B5EF4-FFF2-40B4-BE49-F238E27FC236}">
                  <a16:creationId xmlns:a16="http://schemas.microsoft.com/office/drawing/2014/main" id="{E1C7651B-A11F-4EBE-A282-F69E71C319A4}"/>
                </a:ext>
              </a:extLst>
            </p:cNvPr>
            <p:cNvSpPr txBox="1"/>
            <p:nvPr/>
          </p:nvSpPr>
          <p:spPr>
            <a:xfrm>
              <a:off x="2628902" y="2492586"/>
              <a:ext cx="3124198" cy="923330"/>
            </a:xfrm>
            <a:prstGeom prst="rect">
              <a:avLst/>
            </a:prstGeom>
            <a:noFill/>
          </p:spPr>
          <p:txBody>
            <a:bodyPr wrap="square" rtlCol="0">
              <a:spAutoFit/>
            </a:bodyPr>
            <a:lstStyle/>
            <a:p>
              <a:pPr algn="ctr"/>
              <a:r>
                <a:rPr lang="pt-PT" dirty="0" err="1">
                  <a:solidFill>
                    <a:srgbClr val="FF0000"/>
                  </a:solidFill>
                </a:rPr>
                <a:t>Endogenous</a:t>
              </a:r>
              <a:r>
                <a:rPr lang="pt-PT" dirty="0">
                  <a:solidFill>
                    <a:srgbClr val="FF0000"/>
                  </a:solidFill>
                </a:rPr>
                <a:t> </a:t>
              </a:r>
              <a:r>
                <a:rPr lang="pt-PT" dirty="0" err="1">
                  <a:solidFill>
                    <a:srgbClr val="FF0000"/>
                  </a:solidFill>
                </a:rPr>
                <a:t>variables</a:t>
              </a:r>
              <a:endParaRPr lang="pt-PT" dirty="0">
                <a:solidFill>
                  <a:srgbClr val="FF0000"/>
                </a:solidFill>
              </a:endParaRPr>
            </a:p>
            <a:p>
              <a:pPr algn="ctr"/>
              <a:r>
                <a:rPr lang="pt-PT" dirty="0">
                  <a:solidFill>
                    <a:srgbClr val="FF0000"/>
                  </a:solidFill>
                </a:rPr>
                <a:t>(response)</a:t>
              </a:r>
            </a:p>
            <a:p>
              <a:pPr algn="ctr"/>
              <a:endParaRPr lang="pt-PT" dirty="0">
                <a:solidFill>
                  <a:srgbClr val="FF0000"/>
                </a:solidFill>
              </a:endParaRPr>
            </a:p>
          </p:txBody>
        </p:sp>
        <p:sp>
          <p:nvSpPr>
            <p:cNvPr id="15" name="Retângulo: Cantos Arredondados 14">
              <a:extLst>
                <a:ext uri="{FF2B5EF4-FFF2-40B4-BE49-F238E27FC236}">
                  <a16:creationId xmlns:a16="http://schemas.microsoft.com/office/drawing/2014/main" id="{F8BCC451-D0E0-45ED-BE57-5F5C3DBE9B37}"/>
                </a:ext>
              </a:extLst>
            </p:cNvPr>
            <p:cNvSpPr/>
            <p:nvPr/>
          </p:nvSpPr>
          <p:spPr>
            <a:xfrm>
              <a:off x="2505075" y="3095625"/>
              <a:ext cx="3248025" cy="2676525"/>
            </a:xfrm>
            <a:prstGeom prst="roundRect">
              <a:avLst/>
            </a:prstGeom>
            <a:solidFill>
              <a:srgbClr val="FF0000">
                <a:alpha val="1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0" name="Conexão: Ângulo Reto 19">
              <a:extLst>
                <a:ext uri="{FF2B5EF4-FFF2-40B4-BE49-F238E27FC236}">
                  <a16:creationId xmlns:a16="http://schemas.microsoft.com/office/drawing/2014/main" id="{DB11D79F-2C13-48F5-8042-2A738C7648A2}"/>
                </a:ext>
              </a:extLst>
            </p:cNvPr>
            <p:cNvCxnSpPr>
              <a:cxnSpLocks/>
            </p:cNvCxnSpPr>
            <p:nvPr/>
          </p:nvCxnSpPr>
          <p:spPr>
            <a:xfrm rot="10800000" flipH="1" flipV="1">
              <a:off x="990823" y="4330755"/>
              <a:ext cx="1800000" cy="1770008"/>
            </a:xfrm>
            <a:prstGeom prst="bentConnector3">
              <a:avLst>
                <a:gd name="adj1" fmla="val -11375"/>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 name="Conexão: Ângulo Reto 22">
              <a:extLst>
                <a:ext uri="{FF2B5EF4-FFF2-40B4-BE49-F238E27FC236}">
                  <a16:creationId xmlns:a16="http://schemas.microsoft.com/office/drawing/2014/main" id="{7480F6B3-D005-43BF-A18B-945F0986CE99}"/>
                </a:ext>
              </a:extLst>
            </p:cNvPr>
            <p:cNvCxnSpPr>
              <a:cxnSpLocks/>
            </p:cNvCxnSpPr>
            <p:nvPr/>
          </p:nvCxnSpPr>
          <p:spPr>
            <a:xfrm flipH="1">
              <a:off x="5210175" y="4330755"/>
              <a:ext cx="1800000" cy="1770008"/>
            </a:xfrm>
            <a:prstGeom prst="bentConnector3">
              <a:avLst>
                <a:gd name="adj1" fmla="val -9558"/>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 name="CaixaDeTexto 26">
              <a:extLst>
                <a:ext uri="{FF2B5EF4-FFF2-40B4-BE49-F238E27FC236}">
                  <a16:creationId xmlns:a16="http://schemas.microsoft.com/office/drawing/2014/main" id="{ED72995E-C4B2-4F71-8306-7AE69E1D46C8}"/>
                </a:ext>
              </a:extLst>
            </p:cNvPr>
            <p:cNvSpPr txBox="1"/>
            <p:nvPr/>
          </p:nvSpPr>
          <p:spPr>
            <a:xfrm>
              <a:off x="2343152" y="5894943"/>
              <a:ext cx="3124198" cy="646331"/>
            </a:xfrm>
            <a:prstGeom prst="rect">
              <a:avLst/>
            </a:prstGeom>
            <a:noFill/>
          </p:spPr>
          <p:txBody>
            <a:bodyPr wrap="square" rtlCol="0">
              <a:spAutoFit/>
            </a:bodyPr>
            <a:lstStyle/>
            <a:p>
              <a:pPr algn="ctr"/>
              <a:r>
                <a:rPr lang="pt-PT">
                  <a:solidFill>
                    <a:schemeClr val="accent5">
                      <a:lumMod val="75000"/>
                    </a:schemeClr>
                  </a:solidFill>
                </a:rPr>
                <a:t>Exogenous</a:t>
              </a:r>
              <a:r>
                <a:rPr lang="pt-PT" dirty="0">
                  <a:solidFill>
                    <a:schemeClr val="accent5">
                      <a:lumMod val="75000"/>
                    </a:schemeClr>
                  </a:solidFill>
                </a:rPr>
                <a:t> </a:t>
              </a:r>
              <a:r>
                <a:rPr lang="pt-PT" dirty="0" err="1">
                  <a:solidFill>
                    <a:schemeClr val="accent5">
                      <a:lumMod val="75000"/>
                    </a:schemeClr>
                  </a:solidFill>
                </a:rPr>
                <a:t>variables</a:t>
              </a:r>
              <a:endParaRPr lang="pt-PT" dirty="0">
                <a:solidFill>
                  <a:schemeClr val="accent5">
                    <a:lumMod val="75000"/>
                  </a:schemeClr>
                </a:solidFill>
              </a:endParaRPr>
            </a:p>
            <a:p>
              <a:pPr algn="ctr"/>
              <a:r>
                <a:rPr lang="pt-PT" dirty="0">
                  <a:solidFill>
                    <a:schemeClr val="accent5">
                      <a:lumMod val="75000"/>
                    </a:schemeClr>
                  </a:solidFill>
                </a:rPr>
                <a:t>(</a:t>
              </a:r>
              <a:r>
                <a:rPr lang="pt-PT" dirty="0" err="1">
                  <a:solidFill>
                    <a:schemeClr val="accent5">
                      <a:lumMod val="75000"/>
                    </a:schemeClr>
                  </a:solidFill>
                </a:rPr>
                <a:t>predictor</a:t>
              </a:r>
              <a:r>
                <a:rPr lang="pt-PT" dirty="0">
                  <a:solidFill>
                    <a:schemeClr val="accent5">
                      <a:lumMod val="75000"/>
                    </a:schemeClr>
                  </a:solidFill>
                </a:rPr>
                <a:t>)</a:t>
              </a:r>
            </a:p>
          </p:txBody>
        </p:sp>
      </p:grpSp>
      <p:sp>
        <p:nvSpPr>
          <p:cNvPr id="29" name="CaixaDeTexto 28">
            <a:extLst>
              <a:ext uri="{FF2B5EF4-FFF2-40B4-BE49-F238E27FC236}">
                <a16:creationId xmlns:a16="http://schemas.microsoft.com/office/drawing/2014/main" id="{025F9F16-EC76-4463-95E8-C228B7C73CAE}"/>
              </a:ext>
            </a:extLst>
          </p:cNvPr>
          <p:cNvSpPr txBox="1"/>
          <p:nvPr/>
        </p:nvSpPr>
        <p:spPr>
          <a:xfrm>
            <a:off x="8163963" y="2715142"/>
            <a:ext cx="2952527" cy="3046988"/>
          </a:xfrm>
          <a:prstGeom prst="rect">
            <a:avLst/>
          </a:prstGeom>
          <a:noFill/>
        </p:spPr>
        <p:txBody>
          <a:bodyPr wrap="square" rtlCol="0">
            <a:spAutoFit/>
          </a:bodyPr>
          <a:lstStyle/>
          <a:p>
            <a:r>
              <a:rPr lang="pt-PT" sz="2400" dirty="0" err="1">
                <a:solidFill>
                  <a:schemeClr val="accent5">
                    <a:lumMod val="75000"/>
                  </a:schemeClr>
                </a:solidFill>
              </a:rPr>
              <a:t>System</a:t>
            </a:r>
            <a:r>
              <a:rPr lang="pt-PT" sz="2400" dirty="0">
                <a:solidFill>
                  <a:schemeClr val="accent5">
                    <a:lumMod val="75000"/>
                  </a:schemeClr>
                </a:solidFill>
              </a:rPr>
              <a:t> </a:t>
            </a:r>
            <a:r>
              <a:rPr lang="pt-PT" sz="2400" dirty="0" err="1">
                <a:solidFill>
                  <a:schemeClr val="accent5">
                    <a:lumMod val="75000"/>
                  </a:schemeClr>
                </a:solidFill>
              </a:rPr>
              <a:t>of</a:t>
            </a:r>
            <a:r>
              <a:rPr lang="pt-PT" sz="2400" dirty="0">
                <a:solidFill>
                  <a:schemeClr val="accent5">
                    <a:lumMod val="75000"/>
                  </a:schemeClr>
                </a:solidFill>
              </a:rPr>
              <a:t> </a:t>
            </a:r>
            <a:r>
              <a:rPr lang="pt-PT" sz="2400" dirty="0" err="1">
                <a:solidFill>
                  <a:schemeClr val="accent5">
                    <a:lumMod val="75000"/>
                  </a:schemeClr>
                </a:solidFill>
              </a:rPr>
              <a:t>equations</a:t>
            </a:r>
            <a:endParaRPr lang="pt-PT" sz="2400" dirty="0">
              <a:solidFill>
                <a:schemeClr val="accent5">
                  <a:lumMod val="75000"/>
                </a:schemeClr>
              </a:solidFill>
            </a:endParaRPr>
          </a:p>
          <a:p>
            <a:endParaRPr lang="pt-PT" sz="2400" dirty="0">
              <a:solidFill>
                <a:schemeClr val="accent5">
                  <a:lumMod val="75000"/>
                </a:schemeClr>
              </a:solidFill>
            </a:endParaRPr>
          </a:p>
          <a:p>
            <a:pPr marL="342900" indent="-342900">
              <a:buFont typeface="Arial" panose="020B0604020202020204" pitchFamily="34" charset="0"/>
              <a:buChar char="•"/>
            </a:pPr>
            <a:r>
              <a:rPr lang="pt-PT" sz="2400" dirty="0">
                <a:solidFill>
                  <a:srgbClr val="FF0000"/>
                </a:solidFill>
              </a:rPr>
              <a:t>B</a:t>
            </a:r>
            <a:r>
              <a:rPr lang="pt-PT" sz="2400" dirty="0">
                <a:solidFill>
                  <a:schemeClr val="accent5">
                    <a:lumMod val="75000"/>
                  </a:schemeClr>
                </a:solidFill>
              </a:rPr>
              <a:t>~A</a:t>
            </a:r>
          </a:p>
          <a:p>
            <a:pPr marL="342900" indent="-342900">
              <a:buFont typeface="Arial" panose="020B0604020202020204" pitchFamily="34" charset="0"/>
              <a:buChar char="•"/>
            </a:pPr>
            <a:r>
              <a:rPr lang="pt-PT" sz="2400" dirty="0">
                <a:solidFill>
                  <a:srgbClr val="FF0000"/>
                </a:solidFill>
              </a:rPr>
              <a:t>C</a:t>
            </a:r>
            <a:r>
              <a:rPr lang="pt-PT" sz="2400" dirty="0">
                <a:solidFill>
                  <a:schemeClr val="accent5">
                    <a:lumMod val="75000"/>
                  </a:schemeClr>
                </a:solidFill>
              </a:rPr>
              <a:t>~</a:t>
            </a:r>
            <a:r>
              <a:rPr lang="pt-PT" sz="2400" dirty="0">
                <a:solidFill>
                  <a:srgbClr val="FF0000"/>
                </a:solidFill>
              </a:rPr>
              <a:t>B</a:t>
            </a:r>
          </a:p>
          <a:p>
            <a:pPr marL="342900" indent="-342900">
              <a:buFont typeface="Arial" panose="020B0604020202020204" pitchFamily="34" charset="0"/>
              <a:buChar char="•"/>
            </a:pPr>
            <a:r>
              <a:rPr lang="pt-PT" sz="2400" dirty="0">
                <a:solidFill>
                  <a:srgbClr val="FF0000"/>
                </a:solidFill>
              </a:rPr>
              <a:t>D</a:t>
            </a:r>
            <a:r>
              <a:rPr lang="pt-PT" sz="2400" dirty="0">
                <a:solidFill>
                  <a:schemeClr val="accent5">
                    <a:lumMod val="75000"/>
                  </a:schemeClr>
                </a:solidFill>
              </a:rPr>
              <a:t>~</a:t>
            </a:r>
            <a:r>
              <a:rPr lang="pt-PT" sz="2400" dirty="0">
                <a:solidFill>
                  <a:srgbClr val="FF0000"/>
                </a:solidFill>
              </a:rPr>
              <a:t>B</a:t>
            </a:r>
          </a:p>
          <a:p>
            <a:pPr marL="342900" indent="-342900">
              <a:buFont typeface="Arial" panose="020B0604020202020204" pitchFamily="34" charset="0"/>
              <a:buChar char="•"/>
            </a:pPr>
            <a:r>
              <a:rPr lang="pt-PT" sz="2400" dirty="0">
                <a:solidFill>
                  <a:srgbClr val="FF0000"/>
                </a:solidFill>
              </a:rPr>
              <a:t>E</a:t>
            </a:r>
            <a:r>
              <a:rPr lang="pt-PT" sz="2400" dirty="0">
                <a:solidFill>
                  <a:schemeClr val="accent5">
                    <a:lumMod val="75000"/>
                  </a:schemeClr>
                </a:solidFill>
              </a:rPr>
              <a:t>~</a:t>
            </a:r>
            <a:r>
              <a:rPr lang="pt-PT" sz="2400" dirty="0">
                <a:solidFill>
                  <a:srgbClr val="FF0000"/>
                </a:solidFill>
              </a:rPr>
              <a:t>C</a:t>
            </a:r>
          </a:p>
          <a:p>
            <a:pPr marL="342900" indent="-342900">
              <a:buFont typeface="Arial" panose="020B0604020202020204" pitchFamily="34" charset="0"/>
              <a:buChar char="•"/>
            </a:pPr>
            <a:r>
              <a:rPr lang="pt-PT" sz="2400" dirty="0">
                <a:solidFill>
                  <a:srgbClr val="FF0000"/>
                </a:solidFill>
              </a:rPr>
              <a:t>E</a:t>
            </a:r>
            <a:r>
              <a:rPr lang="pt-PT" sz="2400" dirty="0">
                <a:solidFill>
                  <a:schemeClr val="accent5">
                    <a:lumMod val="75000"/>
                  </a:schemeClr>
                </a:solidFill>
              </a:rPr>
              <a:t>~</a:t>
            </a:r>
            <a:r>
              <a:rPr lang="pt-PT" sz="2400" dirty="0">
                <a:solidFill>
                  <a:srgbClr val="FF0000"/>
                </a:solidFill>
              </a:rPr>
              <a:t>D</a:t>
            </a:r>
          </a:p>
          <a:p>
            <a:pPr marL="342900" indent="-342900">
              <a:buFont typeface="Arial" panose="020B0604020202020204" pitchFamily="34" charset="0"/>
              <a:buChar char="•"/>
            </a:pPr>
            <a:r>
              <a:rPr lang="pt-PT" sz="2400" dirty="0">
                <a:solidFill>
                  <a:schemeClr val="accent5">
                    <a:lumMod val="75000"/>
                  </a:schemeClr>
                </a:solidFill>
              </a:rPr>
              <a:t>F~</a:t>
            </a:r>
            <a:r>
              <a:rPr lang="pt-PT" sz="2400" dirty="0">
                <a:solidFill>
                  <a:srgbClr val="FF0000"/>
                </a:solidFill>
              </a:rPr>
              <a:t>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1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6F68BB-5F10-4C8B-9F87-6A5B954A03C4}"/>
              </a:ext>
            </a:extLst>
          </p:cNvPr>
          <p:cNvSpPr txBox="1">
            <a:spLocks noGrp="1"/>
          </p:cNvSpPr>
          <p:nvPr>
            <p:ph type="title"/>
          </p:nvPr>
        </p:nvSpPr>
        <p:spPr>
          <a:xfrm>
            <a:off x="838200" y="365125"/>
            <a:ext cx="10515600" cy="1325563"/>
          </a:xfrm>
        </p:spPr>
        <p:txBody>
          <a:bodyPr/>
          <a:lstStyle/>
          <a:p>
            <a:pPr lvl="0"/>
            <a:r>
              <a:rPr lang="pt-BR" i="1" dirty="0"/>
              <a:t>d-separation </a:t>
            </a:r>
            <a:r>
              <a:rPr lang="pt-BR" sz="1800" dirty="0"/>
              <a:t>(Pearl, 1988)</a:t>
            </a:r>
          </a:p>
        </p:txBody>
      </p:sp>
      <p:sp>
        <p:nvSpPr>
          <p:cNvPr id="3" name="Espaço Reservado para Conteúdo 2">
            <a:extLst>
              <a:ext uri="{FF2B5EF4-FFF2-40B4-BE49-F238E27FC236}">
                <a16:creationId xmlns:a16="http://schemas.microsoft.com/office/drawing/2014/main" id="{73FB731C-1D29-4D08-AA6E-5E447C7D17C6}"/>
              </a:ext>
            </a:extLst>
          </p:cNvPr>
          <p:cNvSpPr txBox="1">
            <a:spLocks noGrp="1"/>
          </p:cNvSpPr>
          <p:nvPr>
            <p:ph idx="1"/>
          </p:nvPr>
        </p:nvSpPr>
        <p:spPr/>
        <p:txBody>
          <a:bodyPr/>
          <a:lstStyle/>
          <a:p>
            <a:pPr lvl="0"/>
            <a:r>
              <a:rPr lang="pt-BR" dirty="0"/>
              <a:t>Evaluates </a:t>
            </a:r>
            <a:r>
              <a:rPr lang="en-US" dirty="0"/>
              <a:t>whether two variables become statistically independent after controlling for one or more variables</a:t>
            </a:r>
            <a:endParaRPr lang="pt-BR" dirty="0"/>
          </a:p>
        </p:txBody>
      </p:sp>
      <p:pic>
        <p:nvPicPr>
          <p:cNvPr id="5" name="Imagem 16">
            <a:extLst>
              <a:ext uri="{FF2B5EF4-FFF2-40B4-BE49-F238E27FC236}">
                <a16:creationId xmlns:a16="http://schemas.microsoft.com/office/drawing/2014/main" id="{0676EDA5-8813-4D66-9313-5A016C8850B2}"/>
              </a:ext>
            </a:extLst>
          </p:cNvPr>
          <p:cNvPicPr>
            <a:picLocks noChangeAspect="1"/>
          </p:cNvPicPr>
          <p:nvPr/>
        </p:nvPicPr>
        <p:blipFill>
          <a:blip r:embed="rId2"/>
          <a:stretch>
            <a:fillRect/>
          </a:stretch>
        </p:blipFill>
        <p:spPr>
          <a:xfrm>
            <a:off x="459759" y="3119413"/>
            <a:ext cx="5276023" cy="2496824"/>
          </a:xfrm>
          <a:prstGeom prst="rect">
            <a:avLst/>
          </a:prstGeom>
          <a:noFill/>
          <a:ln cap="flat">
            <a:noFill/>
          </a:ln>
        </p:spPr>
      </p:pic>
      <p:sp>
        <p:nvSpPr>
          <p:cNvPr id="7" name="Elipse 6">
            <a:extLst>
              <a:ext uri="{FF2B5EF4-FFF2-40B4-BE49-F238E27FC236}">
                <a16:creationId xmlns:a16="http://schemas.microsoft.com/office/drawing/2014/main" id="{440C2DC3-55C2-40B4-A872-3F02FA5E21C4}"/>
              </a:ext>
            </a:extLst>
          </p:cNvPr>
          <p:cNvSpPr/>
          <p:nvPr/>
        </p:nvSpPr>
        <p:spPr>
          <a:xfrm>
            <a:off x="1020932" y="3556000"/>
            <a:ext cx="586195" cy="600364"/>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Elipse 7">
            <a:extLst>
              <a:ext uri="{FF2B5EF4-FFF2-40B4-BE49-F238E27FC236}">
                <a16:creationId xmlns:a16="http://schemas.microsoft.com/office/drawing/2014/main" id="{5EDBD503-8092-4735-8D51-6682603A9510}"/>
              </a:ext>
            </a:extLst>
          </p:cNvPr>
          <p:cNvSpPr/>
          <p:nvPr/>
        </p:nvSpPr>
        <p:spPr>
          <a:xfrm>
            <a:off x="4757040" y="4156364"/>
            <a:ext cx="586195" cy="600364"/>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Forma Livre: Forma 8">
            <a:extLst>
              <a:ext uri="{FF2B5EF4-FFF2-40B4-BE49-F238E27FC236}">
                <a16:creationId xmlns:a16="http://schemas.microsoft.com/office/drawing/2014/main" id="{99A79B81-3CBD-4D50-A019-5EE667D08224}"/>
              </a:ext>
            </a:extLst>
          </p:cNvPr>
          <p:cNvSpPr/>
          <p:nvPr/>
        </p:nvSpPr>
        <p:spPr>
          <a:xfrm>
            <a:off x="858982" y="3315855"/>
            <a:ext cx="4876800" cy="1708727"/>
          </a:xfrm>
          <a:custGeom>
            <a:avLst/>
            <a:gdLst>
              <a:gd name="connsiteX0" fmla="*/ 101600 w 4876800"/>
              <a:gd name="connsiteY0" fmla="*/ 46181 h 1708727"/>
              <a:gd name="connsiteX1" fmla="*/ 64654 w 4876800"/>
              <a:gd name="connsiteY1" fmla="*/ 101600 h 1708727"/>
              <a:gd name="connsiteX2" fmla="*/ 0 w 4876800"/>
              <a:gd name="connsiteY2" fmla="*/ 350981 h 1708727"/>
              <a:gd name="connsiteX3" fmla="*/ 64654 w 4876800"/>
              <a:gd name="connsiteY3" fmla="*/ 683490 h 1708727"/>
              <a:gd name="connsiteX4" fmla="*/ 92363 w 4876800"/>
              <a:gd name="connsiteY4" fmla="*/ 738909 h 1708727"/>
              <a:gd name="connsiteX5" fmla="*/ 120073 w 4876800"/>
              <a:gd name="connsiteY5" fmla="*/ 812800 h 1708727"/>
              <a:gd name="connsiteX6" fmla="*/ 147782 w 4876800"/>
              <a:gd name="connsiteY6" fmla="*/ 858981 h 1708727"/>
              <a:gd name="connsiteX7" fmla="*/ 203200 w 4876800"/>
              <a:gd name="connsiteY7" fmla="*/ 942109 h 1708727"/>
              <a:gd name="connsiteX8" fmla="*/ 230909 w 4876800"/>
              <a:gd name="connsiteY8" fmla="*/ 988290 h 1708727"/>
              <a:gd name="connsiteX9" fmla="*/ 295563 w 4876800"/>
              <a:gd name="connsiteY9" fmla="*/ 1016000 h 1708727"/>
              <a:gd name="connsiteX10" fmla="*/ 424873 w 4876800"/>
              <a:gd name="connsiteY10" fmla="*/ 1052945 h 1708727"/>
              <a:gd name="connsiteX11" fmla="*/ 489527 w 4876800"/>
              <a:gd name="connsiteY11" fmla="*/ 1071418 h 1708727"/>
              <a:gd name="connsiteX12" fmla="*/ 563418 w 4876800"/>
              <a:gd name="connsiteY12" fmla="*/ 1089890 h 1708727"/>
              <a:gd name="connsiteX13" fmla="*/ 609600 w 4876800"/>
              <a:gd name="connsiteY13" fmla="*/ 1108363 h 1708727"/>
              <a:gd name="connsiteX14" fmla="*/ 895927 w 4876800"/>
              <a:gd name="connsiteY14" fmla="*/ 1126836 h 1708727"/>
              <a:gd name="connsiteX15" fmla="*/ 988291 w 4876800"/>
              <a:gd name="connsiteY15" fmla="*/ 1136072 h 1708727"/>
              <a:gd name="connsiteX16" fmla="*/ 1117600 w 4876800"/>
              <a:gd name="connsiteY16" fmla="*/ 1154545 h 1708727"/>
              <a:gd name="connsiteX17" fmla="*/ 1542473 w 4876800"/>
              <a:gd name="connsiteY17" fmla="*/ 1173018 h 1708727"/>
              <a:gd name="connsiteX18" fmla="*/ 1625600 w 4876800"/>
              <a:gd name="connsiteY18" fmla="*/ 1182254 h 1708727"/>
              <a:gd name="connsiteX19" fmla="*/ 1671782 w 4876800"/>
              <a:gd name="connsiteY19" fmla="*/ 1191490 h 1708727"/>
              <a:gd name="connsiteX20" fmla="*/ 1773382 w 4876800"/>
              <a:gd name="connsiteY20" fmla="*/ 1200727 h 1708727"/>
              <a:gd name="connsiteX21" fmla="*/ 1856509 w 4876800"/>
              <a:gd name="connsiteY21" fmla="*/ 1219200 h 1708727"/>
              <a:gd name="connsiteX22" fmla="*/ 2087418 w 4876800"/>
              <a:gd name="connsiteY22" fmla="*/ 1228436 h 1708727"/>
              <a:gd name="connsiteX23" fmla="*/ 2142836 w 4876800"/>
              <a:gd name="connsiteY23" fmla="*/ 1265381 h 1708727"/>
              <a:gd name="connsiteX24" fmla="*/ 2216727 w 4876800"/>
              <a:gd name="connsiteY24" fmla="*/ 1283854 h 1708727"/>
              <a:gd name="connsiteX25" fmla="*/ 2346036 w 4876800"/>
              <a:gd name="connsiteY25" fmla="*/ 1385454 h 1708727"/>
              <a:gd name="connsiteX26" fmla="*/ 2429163 w 4876800"/>
              <a:gd name="connsiteY26" fmla="*/ 1422400 h 1708727"/>
              <a:gd name="connsiteX27" fmla="*/ 2687782 w 4876800"/>
              <a:gd name="connsiteY27" fmla="*/ 1505527 h 1708727"/>
              <a:gd name="connsiteX28" fmla="*/ 2992582 w 4876800"/>
              <a:gd name="connsiteY28" fmla="*/ 1560945 h 1708727"/>
              <a:gd name="connsiteX29" fmla="*/ 3149600 w 4876800"/>
              <a:gd name="connsiteY29" fmla="*/ 1579418 h 1708727"/>
              <a:gd name="connsiteX30" fmla="*/ 3251200 w 4876800"/>
              <a:gd name="connsiteY30" fmla="*/ 1597890 h 1708727"/>
              <a:gd name="connsiteX31" fmla="*/ 3500582 w 4876800"/>
              <a:gd name="connsiteY31" fmla="*/ 1625600 h 1708727"/>
              <a:gd name="connsiteX32" fmla="*/ 3759200 w 4876800"/>
              <a:gd name="connsiteY32" fmla="*/ 1662545 h 1708727"/>
              <a:gd name="connsiteX33" fmla="*/ 3925454 w 4876800"/>
              <a:gd name="connsiteY33" fmla="*/ 1681018 h 1708727"/>
              <a:gd name="connsiteX34" fmla="*/ 4276436 w 4876800"/>
              <a:gd name="connsiteY34" fmla="*/ 1708727 h 1708727"/>
              <a:gd name="connsiteX35" fmla="*/ 4590473 w 4876800"/>
              <a:gd name="connsiteY35" fmla="*/ 1671781 h 1708727"/>
              <a:gd name="connsiteX36" fmla="*/ 4692073 w 4876800"/>
              <a:gd name="connsiteY36" fmla="*/ 1644072 h 1708727"/>
              <a:gd name="connsiteX37" fmla="*/ 4830618 w 4876800"/>
              <a:gd name="connsiteY37" fmla="*/ 1533236 h 1708727"/>
              <a:gd name="connsiteX38" fmla="*/ 4839854 w 4876800"/>
              <a:gd name="connsiteY38" fmla="*/ 1487054 h 1708727"/>
              <a:gd name="connsiteX39" fmla="*/ 4849091 w 4876800"/>
              <a:gd name="connsiteY39" fmla="*/ 1376218 h 1708727"/>
              <a:gd name="connsiteX40" fmla="*/ 4867563 w 4876800"/>
              <a:gd name="connsiteY40" fmla="*/ 1311563 h 1708727"/>
              <a:gd name="connsiteX41" fmla="*/ 4876800 w 4876800"/>
              <a:gd name="connsiteY41" fmla="*/ 1256145 h 1708727"/>
              <a:gd name="connsiteX42" fmla="*/ 4867563 w 4876800"/>
              <a:gd name="connsiteY42" fmla="*/ 1126836 h 1708727"/>
              <a:gd name="connsiteX43" fmla="*/ 4858327 w 4876800"/>
              <a:gd name="connsiteY43" fmla="*/ 1080654 h 1708727"/>
              <a:gd name="connsiteX44" fmla="*/ 4775200 w 4876800"/>
              <a:gd name="connsiteY44" fmla="*/ 849745 h 1708727"/>
              <a:gd name="connsiteX45" fmla="*/ 4673600 w 4876800"/>
              <a:gd name="connsiteY45" fmla="*/ 711200 h 1708727"/>
              <a:gd name="connsiteX46" fmla="*/ 4581236 w 4876800"/>
              <a:gd name="connsiteY46" fmla="*/ 665018 h 1708727"/>
              <a:gd name="connsiteX47" fmla="*/ 4405745 w 4876800"/>
              <a:gd name="connsiteY47" fmla="*/ 609600 h 1708727"/>
              <a:gd name="connsiteX48" fmla="*/ 4100945 w 4876800"/>
              <a:gd name="connsiteY48" fmla="*/ 591127 h 1708727"/>
              <a:gd name="connsiteX49" fmla="*/ 3870036 w 4876800"/>
              <a:gd name="connsiteY49" fmla="*/ 581890 h 1708727"/>
              <a:gd name="connsiteX50" fmla="*/ 3731491 w 4876800"/>
              <a:gd name="connsiteY50" fmla="*/ 572654 h 1708727"/>
              <a:gd name="connsiteX51" fmla="*/ 3648363 w 4876800"/>
              <a:gd name="connsiteY51" fmla="*/ 563418 h 1708727"/>
              <a:gd name="connsiteX52" fmla="*/ 2974109 w 4876800"/>
              <a:gd name="connsiteY52" fmla="*/ 554181 h 1708727"/>
              <a:gd name="connsiteX53" fmla="*/ 2641600 w 4876800"/>
              <a:gd name="connsiteY53" fmla="*/ 517236 h 1708727"/>
              <a:gd name="connsiteX54" fmla="*/ 2456873 w 4876800"/>
              <a:gd name="connsiteY54" fmla="*/ 489527 h 1708727"/>
              <a:gd name="connsiteX55" fmla="*/ 2068945 w 4876800"/>
              <a:gd name="connsiteY55" fmla="*/ 471054 h 1708727"/>
              <a:gd name="connsiteX56" fmla="*/ 1958109 w 4876800"/>
              <a:gd name="connsiteY56" fmla="*/ 461818 h 1708727"/>
              <a:gd name="connsiteX57" fmla="*/ 1828800 w 4876800"/>
              <a:gd name="connsiteY57" fmla="*/ 443345 h 1708727"/>
              <a:gd name="connsiteX58" fmla="*/ 1773382 w 4876800"/>
              <a:gd name="connsiteY58" fmla="*/ 424872 h 1708727"/>
              <a:gd name="connsiteX59" fmla="*/ 1616363 w 4876800"/>
              <a:gd name="connsiteY59" fmla="*/ 387927 h 1708727"/>
              <a:gd name="connsiteX60" fmla="*/ 1505527 w 4876800"/>
              <a:gd name="connsiteY60" fmla="*/ 341745 h 1708727"/>
              <a:gd name="connsiteX61" fmla="*/ 1450109 w 4876800"/>
              <a:gd name="connsiteY61" fmla="*/ 323272 h 1708727"/>
              <a:gd name="connsiteX62" fmla="*/ 1237673 w 4876800"/>
              <a:gd name="connsiteY62" fmla="*/ 240145 h 1708727"/>
              <a:gd name="connsiteX63" fmla="*/ 1034473 w 4876800"/>
              <a:gd name="connsiteY63" fmla="*/ 184727 h 1708727"/>
              <a:gd name="connsiteX64" fmla="*/ 942109 w 4876800"/>
              <a:gd name="connsiteY64" fmla="*/ 157018 h 1708727"/>
              <a:gd name="connsiteX65" fmla="*/ 785091 w 4876800"/>
              <a:gd name="connsiteY65" fmla="*/ 120072 h 1708727"/>
              <a:gd name="connsiteX66" fmla="*/ 720436 w 4876800"/>
              <a:gd name="connsiteY66" fmla="*/ 101600 h 1708727"/>
              <a:gd name="connsiteX67" fmla="*/ 655782 w 4876800"/>
              <a:gd name="connsiteY67" fmla="*/ 92363 h 1708727"/>
              <a:gd name="connsiteX68" fmla="*/ 554182 w 4876800"/>
              <a:gd name="connsiteY68" fmla="*/ 73890 h 1708727"/>
              <a:gd name="connsiteX69" fmla="*/ 415636 w 4876800"/>
              <a:gd name="connsiteY69" fmla="*/ 55418 h 1708727"/>
              <a:gd name="connsiteX70" fmla="*/ 332509 w 4876800"/>
              <a:gd name="connsiteY70" fmla="*/ 27709 h 1708727"/>
              <a:gd name="connsiteX71" fmla="*/ 221673 w 4876800"/>
              <a:gd name="connsiteY71" fmla="*/ 0 h 1708727"/>
              <a:gd name="connsiteX72" fmla="*/ 101600 w 4876800"/>
              <a:gd name="connsiteY72" fmla="*/ 46181 h 1708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876800" h="1708727">
                <a:moveTo>
                  <a:pt x="101600" y="46181"/>
                </a:moveTo>
                <a:cubicBezTo>
                  <a:pt x="75430" y="63114"/>
                  <a:pt x="73765" y="81354"/>
                  <a:pt x="64654" y="101600"/>
                </a:cubicBezTo>
                <a:cubicBezTo>
                  <a:pt x="12931" y="216541"/>
                  <a:pt x="18286" y="232125"/>
                  <a:pt x="0" y="350981"/>
                </a:cubicBezTo>
                <a:cubicBezTo>
                  <a:pt x="7889" y="403574"/>
                  <a:pt x="34913" y="624007"/>
                  <a:pt x="64654" y="683490"/>
                </a:cubicBezTo>
                <a:cubicBezTo>
                  <a:pt x="73890" y="701963"/>
                  <a:pt x="84227" y="719926"/>
                  <a:pt x="92363" y="738909"/>
                </a:cubicBezTo>
                <a:cubicBezTo>
                  <a:pt x="102725" y="763087"/>
                  <a:pt x="109049" y="788916"/>
                  <a:pt x="120073" y="812800"/>
                </a:cubicBezTo>
                <a:cubicBezTo>
                  <a:pt x="127596" y="829100"/>
                  <a:pt x="139186" y="843221"/>
                  <a:pt x="147782" y="858981"/>
                </a:cubicBezTo>
                <a:cubicBezTo>
                  <a:pt x="237117" y="1022762"/>
                  <a:pt x="125606" y="838651"/>
                  <a:pt x="203200" y="942109"/>
                </a:cubicBezTo>
                <a:cubicBezTo>
                  <a:pt x="213971" y="956471"/>
                  <a:pt x="216891" y="977075"/>
                  <a:pt x="230909" y="988290"/>
                </a:cubicBezTo>
                <a:cubicBezTo>
                  <a:pt x="249218" y="1002937"/>
                  <a:pt x="273609" y="1007767"/>
                  <a:pt x="295563" y="1016000"/>
                </a:cubicBezTo>
                <a:cubicBezTo>
                  <a:pt x="416596" y="1061388"/>
                  <a:pt x="337681" y="1031147"/>
                  <a:pt x="424873" y="1052945"/>
                </a:cubicBezTo>
                <a:cubicBezTo>
                  <a:pt x="446618" y="1058381"/>
                  <a:pt x="467870" y="1065643"/>
                  <a:pt x="489527" y="1071418"/>
                </a:cubicBezTo>
                <a:cubicBezTo>
                  <a:pt x="514058" y="1077960"/>
                  <a:pt x="539152" y="1082424"/>
                  <a:pt x="563418" y="1089890"/>
                </a:cubicBezTo>
                <a:cubicBezTo>
                  <a:pt x="579265" y="1094766"/>
                  <a:pt x="593515" y="1104342"/>
                  <a:pt x="609600" y="1108363"/>
                </a:cubicBezTo>
                <a:cubicBezTo>
                  <a:pt x="676568" y="1125106"/>
                  <a:pt x="893347" y="1126729"/>
                  <a:pt x="895927" y="1126836"/>
                </a:cubicBezTo>
                <a:cubicBezTo>
                  <a:pt x="926715" y="1129915"/>
                  <a:pt x="957621" y="1131983"/>
                  <a:pt x="988291" y="1136072"/>
                </a:cubicBezTo>
                <a:cubicBezTo>
                  <a:pt x="1084119" y="1148849"/>
                  <a:pt x="979253" y="1146999"/>
                  <a:pt x="1117600" y="1154545"/>
                </a:cubicBezTo>
                <a:cubicBezTo>
                  <a:pt x="1259148" y="1162266"/>
                  <a:pt x="1400849" y="1166860"/>
                  <a:pt x="1542473" y="1173018"/>
                </a:cubicBezTo>
                <a:cubicBezTo>
                  <a:pt x="1570182" y="1176097"/>
                  <a:pt x="1598001" y="1178311"/>
                  <a:pt x="1625600" y="1182254"/>
                </a:cubicBezTo>
                <a:cubicBezTo>
                  <a:pt x="1641141" y="1184474"/>
                  <a:pt x="1656204" y="1189543"/>
                  <a:pt x="1671782" y="1191490"/>
                </a:cubicBezTo>
                <a:cubicBezTo>
                  <a:pt x="1705526" y="1195708"/>
                  <a:pt x="1739515" y="1197648"/>
                  <a:pt x="1773382" y="1200727"/>
                </a:cubicBezTo>
                <a:cubicBezTo>
                  <a:pt x="1801091" y="1206885"/>
                  <a:pt x="1828234" y="1216705"/>
                  <a:pt x="1856509" y="1219200"/>
                </a:cubicBezTo>
                <a:cubicBezTo>
                  <a:pt x="1933242" y="1225971"/>
                  <a:pt x="2011370" y="1216170"/>
                  <a:pt x="2087418" y="1228436"/>
                </a:cubicBezTo>
                <a:cubicBezTo>
                  <a:pt x="2109336" y="1231971"/>
                  <a:pt x="2121298" y="1259996"/>
                  <a:pt x="2142836" y="1265381"/>
                </a:cubicBezTo>
                <a:lnTo>
                  <a:pt x="2216727" y="1283854"/>
                </a:lnTo>
                <a:cubicBezTo>
                  <a:pt x="2262915" y="1330042"/>
                  <a:pt x="2269560" y="1339568"/>
                  <a:pt x="2346036" y="1385454"/>
                </a:cubicBezTo>
                <a:cubicBezTo>
                  <a:pt x="2372037" y="1401055"/>
                  <a:pt x="2401631" y="1409693"/>
                  <a:pt x="2429163" y="1422400"/>
                </a:cubicBezTo>
                <a:cubicBezTo>
                  <a:pt x="2541486" y="1474241"/>
                  <a:pt x="2416375" y="1442894"/>
                  <a:pt x="2687782" y="1505527"/>
                </a:cubicBezTo>
                <a:cubicBezTo>
                  <a:pt x="2845419" y="1541905"/>
                  <a:pt x="2802256" y="1535225"/>
                  <a:pt x="2992582" y="1560945"/>
                </a:cubicBezTo>
                <a:cubicBezTo>
                  <a:pt x="3044808" y="1568003"/>
                  <a:pt x="3097429" y="1571965"/>
                  <a:pt x="3149600" y="1579418"/>
                </a:cubicBezTo>
                <a:cubicBezTo>
                  <a:pt x="3183676" y="1584286"/>
                  <a:pt x="3217072" y="1593399"/>
                  <a:pt x="3251200" y="1597890"/>
                </a:cubicBezTo>
                <a:cubicBezTo>
                  <a:pt x="3334124" y="1608801"/>
                  <a:pt x="3500582" y="1625600"/>
                  <a:pt x="3500582" y="1625600"/>
                </a:cubicBezTo>
                <a:cubicBezTo>
                  <a:pt x="3641003" y="1678258"/>
                  <a:pt x="3527568" y="1644258"/>
                  <a:pt x="3759200" y="1662545"/>
                </a:cubicBezTo>
                <a:cubicBezTo>
                  <a:pt x="3814786" y="1666933"/>
                  <a:pt x="3869986" y="1675329"/>
                  <a:pt x="3925454" y="1681018"/>
                </a:cubicBezTo>
                <a:cubicBezTo>
                  <a:pt x="4130363" y="1702034"/>
                  <a:pt x="4087882" y="1697635"/>
                  <a:pt x="4276436" y="1708727"/>
                </a:cubicBezTo>
                <a:cubicBezTo>
                  <a:pt x="4387371" y="1698642"/>
                  <a:pt x="4483903" y="1694949"/>
                  <a:pt x="4590473" y="1671781"/>
                </a:cubicBezTo>
                <a:cubicBezTo>
                  <a:pt x="4624775" y="1664324"/>
                  <a:pt x="4658206" y="1653308"/>
                  <a:pt x="4692073" y="1644072"/>
                </a:cubicBezTo>
                <a:cubicBezTo>
                  <a:pt x="4759877" y="1606403"/>
                  <a:pt x="4790512" y="1601990"/>
                  <a:pt x="4830618" y="1533236"/>
                </a:cubicBezTo>
                <a:cubicBezTo>
                  <a:pt x="4838528" y="1519676"/>
                  <a:pt x="4836775" y="1502448"/>
                  <a:pt x="4839854" y="1487054"/>
                </a:cubicBezTo>
                <a:cubicBezTo>
                  <a:pt x="4842933" y="1450109"/>
                  <a:pt x="4843309" y="1412838"/>
                  <a:pt x="4849091" y="1376218"/>
                </a:cubicBezTo>
                <a:cubicBezTo>
                  <a:pt x="4852587" y="1354078"/>
                  <a:pt x="4862523" y="1333403"/>
                  <a:pt x="4867563" y="1311563"/>
                </a:cubicBezTo>
                <a:cubicBezTo>
                  <a:pt x="4871774" y="1293315"/>
                  <a:pt x="4873721" y="1274618"/>
                  <a:pt x="4876800" y="1256145"/>
                </a:cubicBezTo>
                <a:cubicBezTo>
                  <a:pt x="4873721" y="1213042"/>
                  <a:pt x="4872087" y="1169811"/>
                  <a:pt x="4867563" y="1126836"/>
                </a:cubicBezTo>
                <a:cubicBezTo>
                  <a:pt x="4865920" y="1111223"/>
                  <a:pt x="4862458" y="1095800"/>
                  <a:pt x="4858327" y="1080654"/>
                </a:cubicBezTo>
                <a:cubicBezTo>
                  <a:pt x="4830231" y="977634"/>
                  <a:pt x="4823492" y="931842"/>
                  <a:pt x="4775200" y="849745"/>
                </a:cubicBezTo>
                <a:cubicBezTo>
                  <a:pt x="4765799" y="833763"/>
                  <a:pt x="4698243" y="729272"/>
                  <a:pt x="4673600" y="711200"/>
                </a:cubicBezTo>
                <a:cubicBezTo>
                  <a:pt x="4645842" y="690844"/>
                  <a:pt x="4612875" y="678578"/>
                  <a:pt x="4581236" y="665018"/>
                </a:cubicBezTo>
                <a:cubicBezTo>
                  <a:pt x="4551535" y="652289"/>
                  <a:pt x="4447133" y="613638"/>
                  <a:pt x="4405745" y="609600"/>
                </a:cubicBezTo>
                <a:cubicBezTo>
                  <a:pt x="4304440" y="599717"/>
                  <a:pt x="4202596" y="596385"/>
                  <a:pt x="4100945" y="591127"/>
                </a:cubicBezTo>
                <a:cubicBezTo>
                  <a:pt x="4024017" y="587148"/>
                  <a:pt x="3946971" y="585737"/>
                  <a:pt x="3870036" y="581890"/>
                </a:cubicBezTo>
                <a:cubicBezTo>
                  <a:pt x="3823810" y="579579"/>
                  <a:pt x="3777615" y="576498"/>
                  <a:pt x="3731491" y="572654"/>
                </a:cubicBezTo>
                <a:cubicBezTo>
                  <a:pt x="3703707" y="570339"/>
                  <a:pt x="3676235" y="564098"/>
                  <a:pt x="3648363" y="563418"/>
                </a:cubicBezTo>
                <a:cubicBezTo>
                  <a:pt x="3423657" y="557937"/>
                  <a:pt x="3198860" y="557260"/>
                  <a:pt x="2974109" y="554181"/>
                </a:cubicBezTo>
                <a:cubicBezTo>
                  <a:pt x="2715649" y="521874"/>
                  <a:pt x="2826645" y="532656"/>
                  <a:pt x="2641600" y="517236"/>
                </a:cubicBezTo>
                <a:cubicBezTo>
                  <a:pt x="2550680" y="480868"/>
                  <a:pt x="2616886" y="501836"/>
                  <a:pt x="2456873" y="489527"/>
                </a:cubicBezTo>
                <a:cubicBezTo>
                  <a:pt x="2198562" y="469657"/>
                  <a:pt x="2562271" y="486967"/>
                  <a:pt x="2068945" y="471054"/>
                </a:cubicBezTo>
                <a:lnTo>
                  <a:pt x="1958109" y="461818"/>
                </a:lnTo>
                <a:cubicBezTo>
                  <a:pt x="1900326" y="456040"/>
                  <a:pt x="1882529" y="452300"/>
                  <a:pt x="1828800" y="443345"/>
                </a:cubicBezTo>
                <a:cubicBezTo>
                  <a:pt x="1810327" y="437187"/>
                  <a:pt x="1792273" y="429595"/>
                  <a:pt x="1773382" y="424872"/>
                </a:cubicBezTo>
                <a:cubicBezTo>
                  <a:pt x="1703544" y="407413"/>
                  <a:pt x="1679437" y="411165"/>
                  <a:pt x="1616363" y="387927"/>
                </a:cubicBezTo>
                <a:cubicBezTo>
                  <a:pt x="1578807" y="374090"/>
                  <a:pt x="1542830" y="356252"/>
                  <a:pt x="1505527" y="341745"/>
                </a:cubicBezTo>
                <a:cubicBezTo>
                  <a:pt x="1487379" y="334687"/>
                  <a:pt x="1468257" y="330330"/>
                  <a:pt x="1450109" y="323272"/>
                </a:cubicBezTo>
                <a:cubicBezTo>
                  <a:pt x="1318298" y="272012"/>
                  <a:pt x="1365823" y="282861"/>
                  <a:pt x="1237673" y="240145"/>
                </a:cubicBezTo>
                <a:cubicBezTo>
                  <a:pt x="1037542" y="173436"/>
                  <a:pt x="1194355" y="226801"/>
                  <a:pt x="1034473" y="184727"/>
                </a:cubicBezTo>
                <a:cubicBezTo>
                  <a:pt x="1003388" y="176547"/>
                  <a:pt x="973080" y="165621"/>
                  <a:pt x="942109" y="157018"/>
                </a:cubicBezTo>
                <a:cubicBezTo>
                  <a:pt x="845604" y="130211"/>
                  <a:pt x="887497" y="145673"/>
                  <a:pt x="785091" y="120072"/>
                </a:cubicBezTo>
                <a:cubicBezTo>
                  <a:pt x="763346" y="114636"/>
                  <a:pt x="742352" y="106296"/>
                  <a:pt x="720436" y="101600"/>
                </a:cubicBezTo>
                <a:cubicBezTo>
                  <a:pt x="699149" y="97039"/>
                  <a:pt x="677256" y="95942"/>
                  <a:pt x="655782" y="92363"/>
                </a:cubicBezTo>
                <a:cubicBezTo>
                  <a:pt x="586168" y="80761"/>
                  <a:pt x="631131" y="84150"/>
                  <a:pt x="554182" y="73890"/>
                </a:cubicBezTo>
                <a:cubicBezTo>
                  <a:pt x="384578" y="51276"/>
                  <a:pt x="544140" y="76834"/>
                  <a:pt x="415636" y="55418"/>
                </a:cubicBezTo>
                <a:cubicBezTo>
                  <a:pt x="387927" y="46182"/>
                  <a:pt x="360845" y="34793"/>
                  <a:pt x="332509" y="27709"/>
                </a:cubicBezTo>
                <a:lnTo>
                  <a:pt x="221673" y="0"/>
                </a:lnTo>
                <a:cubicBezTo>
                  <a:pt x="88020" y="9546"/>
                  <a:pt x="127770" y="29248"/>
                  <a:pt x="101600" y="46181"/>
                </a:cubicBezTo>
                <a:close/>
              </a:path>
            </a:pathLst>
          </a:cu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Elipse 9">
            <a:extLst>
              <a:ext uri="{FF2B5EF4-FFF2-40B4-BE49-F238E27FC236}">
                <a16:creationId xmlns:a16="http://schemas.microsoft.com/office/drawing/2014/main" id="{183DC17C-85DC-4F17-A342-0FBACD476273}"/>
              </a:ext>
            </a:extLst>
          </p:cNvPr>
          <p:cNvSpPr/>
          <p:nvPr/>
        </p:nvSpPr>
        <p:spPr>
          <a:xfrm>
            <a:off x="1020931" y="4720310"/>
            <a:ext cx="586195" cy="600364"/>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Forma Livre: Forma 10">
            <a:extLst>
              <a:ext uri="{FF2B5EF4-FFF2-40B4-BE49-F238E27FC236}">
                <a16:creationId xmlns:a16="http://schemas.microsoft.com/office/drawing/2014/main" id="{5495BFFC-87DD-4150-A0AB-555F8BB3AC62}"/>
              </a:ext>
            </a:extLst>
          </p:cNvPr>
          <p:cNvSpPr/>
          <p:nvPr/>
        </p:nvSpPr>
        <p:spPr>
          <a:xfrm>
            <a:off x="683178" y="3583709"/>
            <a:ext cx="5223035" cy="2013527"/>
          </a:xfrm>
          <a:custGeom>
            <a:avLst/>
            <a:gdLst>
              <a:gd name="connsiteX0" fmla="*/ 323586 w 5223035"/>
              <a:gd name="connsiteY0" fmla="*/ 960582 h 2013527"/>
              <a:gd name="connsiteX1" fmla="*/ 92677 w 5223035"/>
              <a:gd name="connsiteY1" fmla="*/ 1052946 h 2013527"/>
              <a:gd name="connsiteX2" fmla="*/ 28022 w 5223035"/>
              <a:gd name="connsiteY2" fmla="*/ 1173018 h 2013527"/>
              <a:gd name="connsiteX3" fmla="*/ 9549 w 5223035"/>
              <a:gd name="connsiteY3" fmla="*/ 1246909 h 2013527"/>
              <a:gd name="connsiteX4" fmla="*/ 18786 w 5223035"/>
              <a:gd name="connsiteY4" fmla="*/ 1477818 h 2013527"/>
              <a:gd name="connsiteX5" fmla="*/ 101913 w 5223035"/>
              <a:gd name="connsiteY5" fmla="*/ 1634836 h 2013527"/>
              <a:gd name="connsiteX6" fmla="*/ 240458 w 5223035"/>
              <a:gd name="connsiteY6" fmla="*/ 1810327 h 2013527"/>
              <a:gd name="connsiteX7" fmla="*/ 489840 w 5223035"/>
              <a:gd name="connsiteY7" fmla="*/ 1930400 h 2013527"/>
              <a:gd name="connsiteX8" fmla="*/ 720749 w 5223035"/>
              <a:gd name="connsiteY8" fmla="*/ 2004291 h 2013527"/>
              <a:gd name="connsiteX9" fmla="*/ 951658 w 5223035"/>
              <a:gd name="connsiteY9" fmla="*/ 2013527 h 2013527"/>
              <a:gd name="connsiteX10" fmla="*/ 1284167 w 5223035"/>
              <a:gd name="connsiteY10" fmla="*/ 2004291 h 2013527"/>
              <a:gd name="connsiteX11" fmla="*/ 1358058 w 5223035"/>
              <a:gd name="connsiteY11" fmla="*/ 1985818 h 2013527"/>
              <a:gd name="connsiteX12" fmla="*/ 1561258 w 5223035"/>
              <a:gd name="connsiteY12" fmla="*/ 1921164 h 2013527"/>
              <a:gd name="connsiteX13" fmla="*/ 1625913 w 5223035"/>
              <a:gd name="connsiteY13" fmla="*/ 1902691 h 2013527"/>
              <a:gd name="connsiteX14" fmla="*/ 1838349 w 5223035"/>
              <a:gd name="connsiteY14" fmla="*/ 1856509 h 2013527"/>
              <a:gd name="connsiteX15" fmla="*/ 1958422 w 5223035"/>
              <a:gd name="connsiteY15" fmla="*/ 1819564 h 2013527"/>
              <a:gd name="connsiteX16" fmla="*/ 2069258 w 5223035"/>
              <a:gd name="connsiteY16" fmla="*/ 1791855 h 2013527"/>
              <a:gd name="connsiteX17" fmla="*/ 2198567 w 5223035"/>
              <a:gd name="connsiteY17" fmla="*/ 1736436 h 2013527"/>
              <a:gd name="connsiteX18" fmla="*/ 2272458 w 5223035"/>
              <a:gd name="connsiteY18" fmla="*/ 1727200 h 2013527"/>
              <a:gd name="connsiteX19" fmla="*/ 2364822 w 5223035"/>
              <a:gd name="connsiteY19" fmla="*/ 1699491 h 2013527"/>
              <a:gd name="connsiteX20" fmla="*/ 2484895 w 5223035"/>
              <a:gd name="connsiteY20" fmla="*/ 1671782 h 2013527"/>
              <a:gd name="connsiteX21" fmla="*/ 2549549 w 5223035"/>
              <a:gd name="connsiteY21" fmla="*/ 1653309 h 2013527"/>
              <a:gd name="connsiteX22" fmla="*/ 2586495 w 5223035"/>
              <a:gd name="connsiteY22" fmla="*/ 1644073 h 2013527"/>
              <a:gd name="connsiteX23" fmla="*/ 2743513 w 5223035"/>
              <a:gd name="connsiteY23" fmla="*/ 1597891 h 2013527"/>
              <a:gd name="connsiteX24" fmla="*/ 2965186 w 5223035"/>
              <a:gd name="connsiteY24" fmla="*/ 1551709 h 2013527"/>
              <a:gd name="connsiteX25" fmla="*/ 3048313 w 5223035"/>
              <a:gd name="connsiteY25" fmla="*/ 1524000 h 2013527"/>
              <a:gd name="connsiteX26" fmla="*/ 3186858 w 5223035"/>
              <a:gd name="connsiteY26" fmla="*/ 1477818 h 2013527"/>
              <a:gd name="connsiteX27" fmla="*/ 3269986 w 5223035"/>
              <a:gd name="connsiteY27" fmla="*/ 1468582 h 2013527"/>
              <a:gd name="connsiteX28" fmla="*/ 3353113 w 5223035"/>
              <a:gd name="connsiteY28" fmla="*/ 1450109 h 2013527"/>
              <a:gd name="connsiteX29" fmla="*/ 3417767 w 5223035"/>
              <a:gd name="connsiteY29" fmla="*/ 1431636 h 2013527"/>
              <a:gd name="connsiteX30" fmla="*/ 3704095 w 5223035"/>
              <a:gd name="connsiteY30" fmla="*/ 1413164 h 2013527"/>
              <a:gd name="connsiteX31" fmla="*/ 3750277 w 5223035"/>
              <a:gd name="connsiteY31" fmla="*/ 1403927 h 2013527"/>
              <a:gd name="connsiteX32" fmla="*/ 3787222 w 5223035"/>
              <a:gd name="connsiteY32" fmla="*/ 1385455 h 2013527"/>
              <a:gd name="connsiteX33" fmla="*/ 4008895 w 5223035"/>
              <a:gd name="connsiteY33" fmla="*/ 1366982 h 2013527"/>
              <a:gd name="connsiteX34" fmla="*/ 4267513 w 5223035"/>
              <a:gd name="connsiteY34" fmla="*/ 1357746 h 2013527"/>
              <a:gd name="connsiteX35" fmla="*/ 4470713 w 5223035"/>
              <a:gd name="connsiteY35" fmla="*/ 1311564 h 2013527"/>
              <a:gd name="connsiteX36" fmla="*/ 4544604 w 5223035"/>
              <a:gd name="connsiteY36" fmla="*/ 1283855 h 2013527"/>
              <a:gd name="connsiteX37" fmla="*/ 4720095 w 5223035"/>
              <a:gd name="connsiteY37" fmla="*/ 1209964 h 2013527"/>
              <a:gd name="connsiteX38" fmla="*/ 4803222 w 5223035"/>
              <a:gd name="connsiteY38" fmla="*/ 1182255 h 2013527"/>
              <a:gd name="connsiteX39" fmla="*/ 4960240 w 5223035"/>
              <a:gd name="connsiteY39" fmla="*/ 1099127 h 2013527"/>
              <a:gd name="connsiteX40" fmla="*/ 5052604 w 5223035"/>
              <a:gd name="connsiteY40" fmla="*/ 1016000 h 2013527"/>
              <a:gd name="connsiteX41" fmla="*/ 5163440 w 5223035"/>
              <a:gd name="connsiteY41" fmla="*/ 905164 h 2013527"/>
              <a:gd name="connsiteX42" fmla="*/ 5200386 w 5223035"/>
              <a:gd name="connsiteY42" fmla="*/ 822036 h 2013527"/>
              <a:gd name="connsiteX43" fmla="*/ 5200386 w 5223035"/>
              <a:gd name="connsiteY43" fmla="*/ 480291 h 2013527"/>
              <a:gd name="connsiteX44" fmla="*/ 5154204 w 5223035"/>
              <a:gd name="connsiteY44" fmla="*/ 378691 h 2013527"/>
              <a:gd name="connsiteX45" fmla="*/ 5126495 w 5223035"/>
              <a:gd name="connsiteY45" fmla="*/ 314036 h 2013527"/>
              <a:gd name="connsiteX46" fmla="*/ 5080313 w 5223035"/>
              <a:gd name="connsiteY46" fmla="*/ 286327 h 2013527"/>
              <a:gd name="connsiteX47" fmla="*/ 5015658 w 5223035"/>
              <a:gd name="connsiteY47" fmla="*/ 221673 h 2013527"/>
              <a:gd name="connsiteX48" fmla="*/ 4895586 w 5223035"/>
              <a:gd name="connsiteY48" fmla="*/ 147782 h 2013527"/>
              <a:gd name="connsiteX49" fmla="*/ 4720095 w 5223035"/>
              <a:gd name="connsiteY49" fmla="*/ 73891 h 2013527"/>
              <a:gd name="connsiteX50" fmla="*/ 4461477 w 5223035"/>
              <a:gd name="connsiteY50" fmla="*/ 18473 h 2013527"/>
              <a:gd name="connsiteX51" fmla="*/ 4396822 w 5223035"/>
              <a:gd name="connsiteY51" fmla="*/ 9236 h 2013527"/>
              <a:gd name="connsiteX52" fmla="*/ 4313695 w 5223035"/>
              <a:gd name="connsiteY52" fmla="*/ 0 h 2013527"/>
              <a:gd name="connsiteX53" fmla="*/ 3602495 w 5223035"/>
              <a:gd name="connsiteY53" fmla="*/ 9236 h 2013527"/>
              <a:gd name="connsiteX54" fmla="*/ 3445477 w 5223035"/>
              <a:gd name="connsiteY54" fmla="*/ 18473 h 2013527"/>
              <a:gd name="connsiteX55" fmla="*/ 2965186 w 5223035"/>
              <a:gd name="connsiteY55" fmla="*/ 120073 h 2013527"/>
              <a:gd name="connsiteX56" fmla="*/ 2845113 w 5223035"/>
              <a:gd name="connsiteY56" fmla="*/ 157018 h 2013527"/>
              <a:gd name="connsiteX57" fmla="*/ 2688095 w 5223035"/>
              <a:gd name="connsiteY57" fmla="*/ 230909 h 2013527"/>
              <a:gd name="connsiteX58" fmla="*/ 2503367 w 5223035"/>
              <a:gd name="connsiteY58" fmla="*/ 332509 h 2013527"/>
              <a:gd name="connsiteX59" fmla="*/ 2364822 w 5223035"/>
              <a:gd name="connsiteY59" fmla="*/ 434109 h 2013527"/>
              <a:gd name="connsiteX60" fmla="*/ 2290931 w 5223035"/>
              <a:gd name="connsiteY60" fmla="*/ 489527 h 2013527"/>
              <a:gd name="connsiteX61" fmla="*/ 2235513 w 5223035"/>
              <a:gd name="connsiteY61" fmla="*/ 517236 h 2013527"/>
              <a:gd name="connsiteX62" fmla="*/ 2133913 w 5223035"/>
              <a:gd name="connsiteY62" fmla="*/ 591127 h 2013527"/>
              <a:gd name="connsiteX63" fmla="*/ 1995367 w 5223035"/>
              <a:gd name="connsiteY63" fmla="*/ 665018 h 2013527"/>
              <a:gd name="connsiteX64" fmla="*/ 1967658 w 5223035"/>
              <a:gd name="connsiteY64" fmla="*/ 674255 h 2013527"/>
              <a:gd name="connsiteX65" fmla="*/ 1875295 w 5223035"/>
              <a:gd name="connsiteY65" fmla="*/ 692727 h 2013527"/>
              <a:gd name="connsiteX66" fmla="*/ 1829113 w 5223035"/>
              <a:gd name="connsiteY66" fmla="*/ 701964 h 2013527"/>
              <a:gd name="connsiteX67" fmla="*/ 1764458 w 5223035"/>
              <a:gd name="connsiteY67" fmla="*/ 720436 h 2013527"/>
              <a:gd name="connsiteX68" fmla="*/ 1570495 w 5223035"/>
              <a:gd name="connsiteY68" fmla="*/ 757382 h 2013527"/>
              <a:gd name="connsiteX69" fmla="*/ 1478131 w 5223035"/>
              <a:gd name="connsiteY69" fmla="*/ 766618 h 2013527"/>
              <a:gd name="connsiteX70" fmla="*/ 1201040 w 5223035"/>
              <a:gd name="connsiteY70" fmla="*/ 812800 h 2013527"/>
              <a:gd name="connsiteX71" fmla="*/ 1127149 w 5223035"/>
              <a:gd name="connsiteY71" fmla="*/ 831273 h 2013527"/>
              <a:gd name="connsiteX72" fmla="*/ 1080967 w 5223035"/>
              <a:gd name="connsiteY72" fmla="*/ 840509 h 2013527"/>
              <a:gd name="connsiteX73" fmla="*/ 960895 w 5223035"/>
              <a:gd name="connsiteY73" fmla="*/ 877455 h 2013527"/>
              <a:gd name="connsiteX74" fmla="*/ 887004 w 5223035"/>
              <a:gd name="connsiteY74" fmla="*/ 886691 h 2013527"/>
              <a:gd name="connsiteX75" fmla="*/ 840822 w 5223035"/>
              <a:gd name="connsiteY75" fmla="*/ 905164 h 2013527"/>
              <a:gd name="connsiteX76" fmla="*/ 683804 w 5223035"/>
              <a:gd name="connsiteY76" fmla="*/ 923636 h 2013527"/>
              <a:gd name="connsiteX77" fmla="*/ 508313 w 5223035"/>
              <a:gd name="connsiteY77" fmla="*/ 942109 h 2013527"/>
              <a:gd name="connsiteX78" fmla="*/ 397477 w 5223035"/>
              <a:gd name="connsiteY78" fmla="*/ 960582 h 2013527"/>
              <a:gd name="connsiteX79" fmla="*/ 323586 w 5223035"/>
              <a:gd name="connsiteY79" fmla="*/ 960582 h 2013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5223035" h="2013527">
                <a:moveTo>
                  <a:pt x="323586" y="960582"/>
                </a:moveTo>
                <a:cubicBezTo>
                  <a:pt x="272786" y="975976"/>
                  <a:pt x="165823" y="1013935"/>
                  <a:pt x="92677" y="1052946"/>
                </a:cubicBezTo>
                <a:cubicBezTo>
                  <a:pt x="46783" y="1077423"/>
                  <a:pt x="39458" y="1130134"/>
                  <a:pt x="28022" y="1173018"/>
                </a:cubicBezTo>
                <a:cubicBezTo>
                  <a:pt x="21480" y="1197549"/>
                  <a:pt x="15707" y="1222279"/>
                  <a:pt x="9549" y="1246909"/>
                </a:cubicBezTo>
                <a:cubicBezTo>
                  <a:pt x="-1826" y="1360660"/>
                  <a:pt x="-7536" y="1346204"/>
                  <a:pt x="18786" y="1477818"/>
                </a:cubicBezTo>
                <a:cubicBezTo>
                  <a:pt x="26839" y="1518083"/>
                  <a:pt x="96761" y="1627394"/>
                  <a:pt x="101913" y="1634836"/>
                </a:cubicBezTo>
                <a:cubicBezTo>
                  <a:pt x="132448" y="1678943"/>
                  <a:pt x="186822" y="1772782"/>
                  <a:pt x="240458" y="1810327"/>
                </a:cubicBezTo>
                <a:cubicBezTo>
                  <a:pt x="324289" y="1869009"/>
                  <a:pt x="394878" y="1897913"/>
                  <a:pt x="489840" y="1930400"/>
                </a:cubicBezTo>
                <a:cubicBezTo>
                  <a:pt x="566304" y="1956559"/>
                  <a:pt x="639999" y="2001061"/>
                  <a:pt x="720749" y="2004291"/>
                </a:cubicBezTo>
                <a:lnTo>
                  <a:pt x="951658" y="2013527"/>
                </a:lnTo>
                <a:cubicBezTo>
                  <a:pt x="1062494" y="2010448"/>
                  <a:pt x="1173545" y="2011833"/>
                  <a:pt x="1284167" y="2004291"/>
                </a:cubicBezTo>
                <a:cubicBezTo>
                  <a:pt x="1309497" y="2002564"/>
                  <a:pt x="1333740" y="1993113"/>
                  <a:pt x="1358058" y="1985818"/>
                </a:cubicBezTo>
                <a:cubicBezTo>
                  <a:pt x="1426140" y="1965394"/>
                  <a:pt x="1493373" y="1942232"/>
                  <a:pt x="1561258" y="1921164"/>
                </a:cubicBezTo>
                <a:cubicBezTo>
                  <a:pt x="1582665" y="1914521"/>
                  <a:pt x="1604010" y="1907452"/>
                  <a:pt x="1625913" y="1902691"/>
                </a:cubicBezTo>
                <a:cubicBezTo>
                  <a:pt x="1696725" y="1887297"/>
                  <a:pt x="1769087" y="1877820"/>
                  <a:pt x="1838349" y="1856509"/>
                </a:cubicBezTo>
                <a:cubicBezTo>
                  <a:pt x="1878373" y="1844194"/>
                  <a:pt x="1918097" y="1830855"/>
                  <a:pt x="1958422" y="1819564"/>
                </a:cubicBezTo>
                <a:cubicBezTo>
                  <a:pt x="1995094" y="1809296"/>
                  <a:pt x="2032723" y="1802601"/>
                  <a:pt x="2069258" y="1791855"/>
                </a:cubicBezTo>
                <a:cubicBezTo>
                  <a:pt x="2114247" y="1778623"/>
                  <a:pt x="2153578" y="1749668"/>
                  <a:pt x="2198567" y="1736436"/>
                </a:cubicBezTo>
                <a:cubicBezTo>
                  <a:pt x="2222380" y="1729432"/>
                  <a:pt x="2247828" y="1730279"/>
                  <a:pt x="2272458" y="1727200"/>
                </a:cubicBezTo>
                <a:cubicBezTo>
                  <a:pt x="2303246" y="1717964"/>
                  <a:pt x="2333719" y="1707605"/>
                  <a:pt x="2364822" y="1699491"/>
                </a:cubicBezTo>
                <a:cubicBezTo>
                  <a:pt x="2404568" y="1689123"/>
                  <a:pt x="2445045" y="1681745"/>
                  <a:pt x="2484895" y="1671782"/>
                </a:cubicBezTo>
                <a:cubicBezTo>
                  <a:pt x="2506640" y="1666346"/>
                  <a:pt x="2527925" y="1659206"/>
                  <a:pt x="2549549" y="1653309"/>
                </a:cubicBezTo>
                <a:cubicBezTo>
                  <a:pt x="2561796" y="1649969"/>
                  <a:pt x="2574289" y="1647560"/>
                  <a:pt x="2586495" y="1644073"/>
                </a:cubicBezTo>
                <a:cubicBezTo>
                  <a:pt x="2638952" y="1629085"/>
                  <a:pt x="2689699" y="1606860"/>
                  <a:pt x="2743513" y="1597891"/>
                </a:cubicBezTo>
                <a:cubicBezTo>
                  <a:pt x="2848487" y="1580395"/>
                  <a:pt x="2862167" y="1581143"/>
                  <a:pt x="2965186" y="1551709"/>
                </a:cubicBezTo>
                <a:cubicBezTo>
                  <a:pt x="2993270" y="1543685"/>
                  <a:pt x="3020770" y="1533721"/>
                  <a:pt x="3048313" y="1524000"/>
                </a:cubicBezTo>
                <a:cubicBezTo>
                  <a:pt x="3093168" y="1508169"/>
                  <a:pt x="3139534" y="1486691"/>
                  <a:pt x="3186858" y="1477818"/>
                </a:cubicBezTo>
                <a:cubicBezTo>
                  <a:pt x="3214260" y="1472680"/>
                  <a:pt x="3242277" y="1471661"/>
                  <a:pt x="3269986" y="1468582"/>
                </a:cubicBezTo>
                <a:cubicBezTo>
                  <a:pt x="3297695" y="1462424"/>
                  <a:pt x="3325576" y="1456993"/>
                  <a:pt x="3353113" y="1450109"/>
                </a:cubicBezTo>
                <a:cubicBezTo>
                  <a:pt x="3374858" y="1444673"/>
                  <a:pt x="3395476" y="1433982"/>
                  <a:pt x="3417767" y="1431636"/>
                </a:cubicBezTo>
                <a:cubicBezTo>
                  <a:pt x="3512883" y="1421624"/>
                  <a:pt x="3608652" y="1419321"/>
                  <a:pt x="3704095" y="1413164"/>
                </a:cubicBezTo>
                <a:cubicBezTo>
                  <a:pt x="3719489" y="1410085"/>
                  <a:pt x="3735384" y="1408891"/>
                  <a:pt x="3750277" y="1403927"/>
                </a:cubicBezTo>
                <a:cubicBezTo>
                  <a:pt x="3763339" y="1399573"/>
                  <a:pt x="3773806" y="1388551"/>
                  <a:pt x="3787222" y="1385455"/>
                </a:cubicBezTo>
                <a:cubicBezTo>
                  <a:pt x="3821539" y="1377536"/>
                  <a:pt x="3999933" y="1367399"/>
                  <a:pt x="4008895" y="1366982"/>
                </a:cubicBezTo>
                <a:cubicBezTo>
                  <a:pt x="4095063" y="1362974"/>
                  <a:pt x="4181307" y="1360825"/>
                  <a:pt x="4267513" y="1357746"/>
                </a:cubicBezTo>
                <a:cubicBezTo>
                  <a:pt x="4380168" y="1338970"/>
                  <a:pt x="4368122" y="1345761"/>
                  <a:pt x="4470713" y="1311564"/>
                </a:cubicBezTo>
                <a:cubicBezTo>
                  <a:pt x="4495668" y="1303246"/>
                  <a:pt x="4520243" y="1293780"/>
                  <a:pt x="4544604" y="1283855"/>
                </a:cubicBezTo>
                <a:cubicBezTo>
                  <a:pt x="4603384" y="1259908"/>
                  <a:pt x="4659881" y="1230035"/>
                  <a:pt x="4720095" y="1209964"/>
                </a:cubicBezTo>
                <a:cubicBezTo>
                  <a:pt x="4747804" y="1200728"/>
                  <a:pt x="4776376" y="1193761"/>
                  <a:pt x="4803222" y="1182255"/>
                </a:cubicBezTo>
                <a:cubicBezTo>
                  <a:pt x="4827544" y="1171831"/>
                  <a:pt x="4923217" y="1125043"/>
                  <a:pt x="4960240" y="1099127"/>
                </a:cubicBezTo>
                <a:cubicBezTo>
                  <a:pt x="5019055" y="1057957"/>
                  <a:pt x="4997304" y="1065769"/>
                  <a:pt x="5052604" y="1016000"/>
                </a:cubicBezTo>
                <a:cubicBezTo>
                  <a:pt x="5106289" y="967684"/>
                  <a:pt x="5115775" y="978828"/>
                  <a:pt x="5163440" y="905164"/>
                </a:cubicBezTo>
                <a:cubicBezTo>
                  <a:pt x="5179913" y="879706"/>
                  <a:pt x="5188071" y="849745"/>
                  <a:pt x="5200386" y="822036"/>
                </a:cubicBezTo>
                <a:cubicBezTo>
                  <a:pt x="5228431" y="667780"/>
                  <a:pt x="5232665" y="693336"/>
                  <a:pt x="5200386" y="480291"/>
                </a:cubicBezTo>
                <a:cubicBezTo>
                  <a:pt x="5197140" y="458865"/>
                  <a:pt x="5165614" y="403792"/>
                  <a:pt x="5154204" y="378691"/>
                </a:cubicBezTo>
                <a:cubicBezTo>
                  <a:pt x="5144501" y="357345"/>
                  <a:pt x="5141142" y="332345"/>
                  <a:pt x="5126495" y="314036"/>
                </a:cubicBezTo>
                <a:cubicBezTo>
                  <a:pt x="5115280" y="300018"/>
                  <a:pt x="5094104" y="297820"/>
                  <a:pt x="5080313" y="286327"/>
                </a:cubicBezTo>
                <a:cubicBezTo>
                  <a:pt x="5056899" y="266815"/>
                  <a:pt x="5040041" y="239960"/>
                  <a:pt x="5015658" y="221673"/>
                </a:cubicBezTo>
                <a:cubicBezTo>
                  <a:pt x="4978062" y="193476"/>
                  <a:pt x="4937620" y="168799"/>
                  <a:pt x="4895586" y="147782"/>
                </a:cubicBezTo>
                <a:cubicBezTo>
                  <a:pt x="4828097" y="114038"/>
                  <a:pt x="4804868" y="100200"/>
                  <a:pt x="4720095" y="73891"/>
                </a:cubicBezTo>
                <a:cubicBezTo>
                  <a:pt x="4621413" y="43266"/>
                  <a:pt x="4559377" y="33931"/>
                  <a:pt x="4461477" y="18473"/>
                </a:cubicBezTo>
                <a:cubicBezTo>
                  <a:pt x="4439973" y="15078"/>
                  <a:pt x="4418424" y="11936"/>
                  <a:pt x="4396822" y="9236"/>
                </a:cubicBezTo>
                <a:cubicBezTo>
                  <a:pt x="4369158" y="5778"/>
                  <a:pt x="4341404" y="3079"/>
                  <a:pt x="4313695" y="0"/>
                </a:cubicBezTo>
                <a:lnTo>
                  <a:pt x="3602495" y="9236"/>
                </a:lnTo>
                <a:cubicBezTo>
                  <a:pt x="3550077" y="10351"/>
                  <a:pt x="3497341" y="10789"/>
                  <a:pt x="3445477" y="18473"/>
                </a:cubicBezTo>
                <a:cubicBezTo>
                  <a:pt x="3256865" y="46416"/>
                  <a:pt x="3133261" y="72051"/>
                  <a:pt x="2965186" y="120073"/>
                </a:cubicBezTo>
                <a:cubicBezTo>
                  <a:pt x="2924921" y="131577"/>
                  <a:pt x="2884665" y="143261"/>
                  <a:pt x="2845113" y="157018"/>
                </a:cubicBezTo>
                <a:cubicBezTo>
                  <a:pt x="2662027" y="220700"/>
                  <a:pt x="2832198" y="164400"/>
                  <a:pt x="2688095" y="230909"/>
                </a:cubicBezTo>
                <a:cubicBezTo>
                  <a:pt x="2576559" y="282387"/>
                  <a:pt x="2668809" y="194640"/>
                  <a:pt x="2503367" y="332509"/>
                </a:cubicBezTo>
                <a:cubicBezTo>
                  <a:pt x="2399454" y="419104"/>
                  <a:pt x="2499687" y="338910"/>
                  <a:pt x="2364822" y="434109"/>
                </a:cubicBezTo>
                <a:cubicBezTo>
                  <a:pt x="2339669" y="451864"/>
                  <a:pt x="2316829" y="472878"/>
                  <a:pt x="2290931" y="489527"/>
                </a:cubicBezTo>
                <a:cubicBezTo>
                  <a:pt x="2273558" y="500695"/>
                  <a:pt x="2252853" y="506016"/>
                  <a:pt x="2235513" y="517236"/>
                </a:cubicBezTo>
                <a:cubicBezTo>
                  <a:pt x="2200355" y="539985"/>
                  <a:pt x="2172180" y="574119"/>
                  <a:pt x="2133913" y="591127"/>
                </a:cubicBezTo>
                <a:cubicBezTo>
                  <a:pt x="1920354" y="686044"/>
                  <a:pt x="2156662" y="575410"/>
                  <a:pt x="1995367" y="665018"/>
                </a:cubicBezTo>
                <a:cubicBezTo>
                  <a:pt x="1986856" y="669746"/>
                  <a:pt x="1977145" y="672066"/>
                  <a:pt x="1967658" y="674255"/>
                </a:cubicBezTo>
                <a:cubicBezTo>
                  <a:pt x="1937065" y="681315"/>
                  <a:pt x="1906083" y="686569"/>
                  <a:pt x="1875295" y="692727"/>
                </a:cubicBezTo>
                <a:cubicBezTo>
                  <a:pt x="1859901" y="695806"/>
                  <a:pt x="1844208" y="697651"/>
                  <a:pt x="1829113" y="701964"/>
                </a:cubicBezTo>
                <a:cubicBezTo>
                  <a:pt x="1807561" y="708121"/>
                  <a:pt x="1786203" y="715000"/>
                  <a:pt x="1764458" y="720436"/>
                </a:cubicBezTo>
                <a:cubicBezTo>
                  <a:pt x="1702080" y="736030"/>
                  <a:pt x="1633705" y="748763"/>
                  <a:pt x="1570495" y="757382"/>
                </a:cubicBezTo>
                <a:cubicBezTo>
                  <a:pt x="1539837" y="761563"/>
                  <a:pt x="1508678" y="761691"/>
                  <a:pt x="1478131" y="766618"/>
                </a:cubicBezTo>
                <a:cubicBezTo>
                  <a:pt x="1128036" y="823085"/>
                  <a:pt x="1404116" y="790237"/>
                  <a:pt x="1201040" y="812800"/>
                </a:cubicBezTo>
                <a:lnTo>
                  <a:pt x="1127149" y="831273"/>
                </a:lnTo>
                <a:cubicBezTo>
                  <a:pt x="1111852" y="834803"/>
                  <a:pt x="1096113" y="836378"/>
                  <a:pt x="1080967" y="840509"/>
                </a:cubicBezTo>
                <a:cubicBezTo>
                  <a:pt x="1025752" y="855568"/>
                  <a:pt x="1019562" y="865722"/>
                  <a:pt x="960895" y="877455"/>
                </a:cubicBezTo>
                <a:cubicBezTo>
                  <a:pt x="936555" y="882323"/>
                  <a:pt x="911634" y="883612"/>
                  <a:pt x="887004" y="886691"/>
                </a:cubicBezTo>
                <a:cubicBezTo>
                  <a:pt x="871610" y="892849"/>
                  <a:pt x="856703" y="900400"/>
                  <a:pt x="840822" y="905164"/>
                </a:cubicBezTo>
                <a:cubicBezTo>
                  <a:pt x="796382" y="918496"/>
                  <a:pt x="720320" y="920593"/>
                  <a:pt x="683804" y="923636"/>
                </a:cubicBezTo>
                <a:cubicBezTo>
                  <a:pt x="566383" y="943208"/>
                  <a:pt x="695087" y="923431"/>
                  <a:pt x="508313" y="942109"/>
                </a:cubicBezTo>
                <a:cubicBezTo>
                  <a:pt x="482251" y="944715"/>
                  <a:pt x="425970" y="953459"/>
                  <a:pt x="397477" y="960582"/>
                </a:cubicBezTo>
                <a:cubicBezTo>
                  <a:pt x="348849" y="972739"/>
                  <a:pt x="374386" y="945188"/>
                  <a:pt x="323586" y="960582"/>
                </a:cubicBezTo>
                <a:close/>
              </a:path>
            </a:pathLst>
          </a:cu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FEBD06E4-22AC-44C3-9D04-372DD54AF890}"/>
              </a:ext>
            </a:extLst>
          </p:cNvPr>
          <p:cNvSpPr/>
          <p:nvPr/>
        </p:nvSpPr>
        <p:spPr>
          <a:xfrm>
            <a:off x="2863273" y="4156364"/>
            <a:ext cx="586195" cy="60036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aixaDeTexto 12">
            <a:extLst>
              <a:ext uri="{FF2B5EF4-FFF2-40B4-BE49-F238E27FC236}">
                <a16:creationId xmlns:a16="http://schemas.microsoft.com/office/drawing/2014/main" id="{10DCB16E-5EF2-4173-8176-1F07BC6E3696}"/>
              </a:ext>
            </a:extLst>
          </p:cNvPr>
          <p:cNvSpPr txBox="1"/>
          <p:nvPr/>
        </p:nvSpPr>
        <p:spPr>
          <a:xfrm>
            <a:off x="6284657" y="3435758"/>
            <a:ext cx="5643422"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5">
                    <a:lumMod val="75000"/>
                  </a:schemeClr>
                </a:solidFill>
              </a:rPr>
              <a:t>Y2 is causally independent of X1 conditional on Y1</a:t>
            </a:r>
          </a:p>
          <a:p>
            <a:pPr marL="285750" indent="-285750">
              <a:buFont typeface="Arial" panose="020B0604020202020204" pitchFamily="34" charset="0"/>
              <a:buChar char="•"/>
            </a:pPr>
            <a:endParaRPr lang="en-US" dirty="0">
              <a:solidFill>
                <a:schemeClr val="accent5">
                  <a:lumMod val="75000"/>
                </a:schemeClr>
              </a:solidFill>
            </a:endParaRPr>
          </a:p>
          <a:p>
            <a:pPr marL="285750" indent="-285750">
              <a:buFont typeface="Arial" panose="020B0604020202020204" pitchFamily="34" charset="0"/>
              <a:buChar char="•"/>
            </a:pPr>
            <a:r>
              <a:rPr lang="en-US" dirty="0">
                <a:solidFill>
                  <a:schemeClr val="accent5">
                    <a:lumMod val="75000"/>
                  </a:schemeClr>
                </a:solidFill>
              </a:rPr>
              <a:t>Y2 is causally independent of X2 conditional on Y1</a:t>
            </a:r>
            <a:endParaRPr lang="pt-BR" dirty="0">
              <a:solidFill>
                <a:schemeClr val="accent5">
                  <a:lumMod val="75000"/>
                </a:schemeClr>
              </a:solidFill>
            </a:endParaRPr>
          </a:p>
        </p:txBody>
      </p:sp>
      <p:sp>
        <p:nvSpPr>
          <p:cNvPr id="4" name="Date Placeholder 3">
            <a:extLst>
              <a:ext uri="{FF2B5EF4-FFF2-40B4-BE49-F238E27FC236}">
                <a16:creationId xmlns:a16="http://schemas.microsoft.com/office/drawing/2014/main" id="{E8D72218-A2D3-4C79-A686-79D0EEBB5CF3}"/>
              </a:ext>
            </a:extLst>
          </p:cNvPr>
          <p:cNvSpPr>
            <a:spLocks noGrp="1"/>
          </p:cNvSpPr>
          <p:nvPr>
            <p:ph type="dt" sz="half" idx="10"/>
          </p:nvPr>
        </p:nvSpPr>
        <p:spPr/>
        <p:txBody>
          <a:bodyPr/>
          <a:lstStyle/>
          <a:p>
            <a:pPr lvl="0"/>
            <a:fld id="{5A86615F-CABE-4441-BA58-2BEDEBECDD91}" type="datetime1">
              <a:rPr lang="pt-BR" smtClean="0"/>
              <a:t>03/06/2024</a:t>
            </a:fld>
            <a:endParaRPr lang="en-US"/>
          </a:p>
        </p:txBody>
      </p:sp>
      <p:sp>
        <p:nvSpPr>
          <p:cNvPr id="6" name="Slide Number Placeholder 5">
            <a:extLst>
              <a:ext uri="{FF2B5EF4-FFF2-40B4-BE49-F238E27FC236}">
                <a16:creationId xmlns:a16="http://schemas.microsoft.com/office/drawing/2014/main" id="{06CCB354-98D1-4243-AC0A-2596B0584CB3}"/>
              </a:ext>
            </a:extLst>
          </p:cNvPr>
          <p:cNvSpPr>
            <a:spLocks noGrp="1"/>
          </p:cNvSpPr>
          <p:nvPr>
            <p:ph type="sldNum" sz="quarter" idx="12"/>
          </p:nvPr>
        </p:nvSpPr>
        <p:spPr/>
        <p:txBody>
          <a:bodyPr/>
          <a:lstStyle/>
          <a:p>
            <a:pPr lvl="0"/>
            <a:fld id="{8BA0E2AD-477F-47F7-A985-6BED10354003}" type="slidenum">
              <a:rPr lang="en-GB" smtClean="0"/>
              <a:t>46</a:t>
            </a:fld>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down)">
                                      <p:cBhvr>
                                        <p:cTn id="21" dur="500"/>
                                        <p:tgtEl>
                                          <p:spTgt spid="11"/>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name="Slide14">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96CD49-A2AC-4A1C-9AA5-7010153A5C1B}"/>
              </a:ext>
            </a:extLst>
          </p:cNvPr>
          <p:cNvSpPr txBox="1">
            <a:spLocks noGrp="1"/>
          </p:cNvSpPr>
          <p:nvPr>
            <p:ph type="title"/>
          </p:nvPr>
        </p:nvSpPr>
        <p:spPr>
          <a:xfrm>
            <a:off x="801855" y="365129"/>
            <a:ext cx="10551947" cy="619606"/>
          </a:xfrm>
        </p:spPr>
        <p:txBody>
          <a:bodyPr>
            <a:noAutofit/>
          </a:bodyPr>
          <a:lstStyle/>
          <a:p>
            <a:pPr lvl="0"/>
            <a:r>
              <a:rPr lang="pt-BR" i="1"/>
              <a:t>d-separation: Basis set</a:t>
            </a:r>
            <a:endParaRPr lang="pt-BR"/>
          </a:p>
        </p:txBody>
      </p:sp>
      <p:sp>
        <p:nvSpPr>
          <p:cNvPr id="3" name="CaixaDeTexto 10">
            <a:extLst>
              <a:ext uri="{FF2B5EF4-FFF2-40B4-BE49-F238E27FC236}">
                <a16:creationId xmlns:a16="http://schemas.microsoft.com/office/drawing/2014/main" id="{7D206291-22CA-4988-9625-93E8F3C53325}"/>
              </a:ext>
            </a:extLst>
          </p:cNvPr>
          <p:cNvSpPr txBox="1"/>
          <p:nvPr/>
        </p:nvSpPr>
        <p:spPr>
          <a:xfrm>
            <a:off x="4561482" y="2886052"/>
            <a:ext cx="7124575" cy="646334"/>
          </a:xfrm>
          <a:prstGeom prst="rect">
            <a:avLst/>
          </a:prstGeom>
          <a:noFill/>
          <a:ln cap="flat">
            <a:noFill/>
          </a:ln>
        </p:spPr>
        <p:txBody>
          <a:bodyPr vert="horz" wrap="square" lIns="91440" tIns="45720" rIns="91440" bIns="4572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t-BR" sz="1800" b="0" i="1" u="none" strike="noStrike" kern="1200" cap="none" spc="0" baseline="0" dirty="0">
                <a:solidFill>
                  <a:srgbClr val="000000"/>
                </a:solidFill>
                <a:uFillTx/>
                <a:latin typeface="Calibri"/>
              </a:rPr>
              <a:t>https://jonlefcheck.net/2014/07/06/piecewise-structural-equation-modeling-in-ecological-research/</a:t>
            </a:r>
          </a:p>
        </p:txBody>
      </p:sp>
      <p:pic>
        <p:nvPicPr>
          <p:cNvPr id="4" name="Imagem 16">
            <a:extLst>
              <a:ext uri="{FF2B5EF4-FFF2-40B4-BE49-F238E27FC236}">
                <a16:creationId xmlns:a16="http://schemas.microsoft.com/office/drawing/2014/main" id="{26E23A46-E29B-4FE7-85D3-97E29979EBE0}"/>
              </a:ext>
            </a:extLst>
          </p:cNvPr>
          <p:cNvPicPr>
            <a:picLocks noChangeAspect="1"/>
          </p:cNvPicPr>
          <p:nvPr/>
        </p:nvPicPr>
        <p:blipFill>
          <a:blip r:embed="rId2"/>
          <a:stretch>
            <a:fillRect/>
          </a:stretch>
        </p:blipFill>
        <p:spPr>
          <a:xfrm>
            <a:off x="121514" y="1539447"/>
            <a:ext cx="5276023" cy="2496824"/>
          </a:xfrm>
          <a:prstGeom prst="rect">
            <a:avLst/>
          </a:prstGeom>
          <a:noFill/>
          <a:ln cap="flat">
            <a:noFill/>
          </a:ln>
        </p:spPr>
      </p:pic>
      <p:pic>
        <p:nvPicPr>
          <p:cNvPr id="6" name="Imagem 21">
            <a:extLst>
              <a:ext uri="{FF2B5EF4-FFF2-40B4-BE49-F238E27FC236}">
                <a16:creationId xmlns:a16="http://schemas.microsoft.com/office/drawing/2014/main" id="{0867CE27-F4D0-4CEB-864B-39200A0B4B33}"/>
              </a:ext>
            </a:extLst>
          </p:cNvPr>
          <p:cNvPicPr>
            <a:picLocks noChangeAspect="1"/>
          </p:cNvPicPr>
          <p:nvPr/>
        </p:nvPicPr>
        <p:blipFill>
          <a:blip r:embed="rId3"/>
          <a:stretch>
            <a:fillRect/>
          </a:stretch>
        </p:blipFill>
        <p:spPr>
          <a:xfrm>
            <a:off x="508680" y="4640845"/>
            <a:ext cx="3637263" cy="1719108"/>
          </a:xfrm>
          <a:prstGeom prst="rect">
            <a:avLst/>
          </a:prstGeom>
          <a:noFill/>
          <a:ln cap="flat">
            <a:noFill/>
          </a:ln>
        </p:spPr>
      </p:pic>
      <p:sp>
        <p:nvSpPr>
          <p:cNvPr id="8" name="CaixaDeTexto 7">
            <a:extLst>
              <a:ext uri="{FF2B5EF4-FFF2-40B4-BE49-F238E27FC236}">
                <a16:creationId xmlns:a16="http://schemas.microsoft.com/office/drawing/2014/main" id="{C0AD6ECF-B32C-4D47-932C-A31E70E10942}"/>
              </a:ext>
            </a:extLst>
          </p:cNvPr>
          <p:cNvSpPr txBox="1"/>
          <p:nvPr/>
        </p:nvSpPr>
        <p:spPr>
          <a:xfrm>
            <a:off x="5397537" y="3673186"/>
            <a:ext cx="6096000" cy="2542363"/>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en-US" dirty="0">
                <a:solidFill>
                  <a:schemeClr val="accent5">
                    <a:lumMod val="75000"/>
                  </a:schemeClr>
                </a:solidFill>
              </a:rPr>
              <a:t>List all variable pairs without arrows between them</a:t>
            </a:r>
          </a:p>
          <a:p>
            <a:pPr marL="285750" indent="-285750">
              <a:lnSpc>
                <a:spcPct val="150000"/>
              </a:lnSpc>
              <a:buFont typeface="Wingdings" panose="05000000000000000000" pitchFamily="2" charset="2"/>
              <a:buChar char="ü"/>
            </a:pPr>
            <a:r>
              <a:rPr lang="en-US" dirty="0">
                <a:solidFill>
                  <a:schemeClr val="accent5">
                    <a:lumMod val="75000"/>
                  </a:schemeClr>
                </a:solidFill>
              </a:rPr>
              <a:t>Run regression models (for this non-adjacent variables) and extract associated p-values</a:t>
            </a:r>
          </a:p>
          <a:p>
            <a:pPr marL="285750" indent="-285750">
              <a:lnSpc>
                <a:spcPct val="150000"/>
              </a:lnSpc>
              <a:buFont typeface="Wingdings" panose="05000000000000000000" pitchFamily="2" charset="2"/>
              <a:buChar char="ü"/>
            </a:pPr>
            <a:r>
              <a:rPr lang="en-US" dirty="0">
                <a:solidFill>
                  <a:schemeClr val="accent5">
                    <a:lumMod val="75000"/>
                  </a:schemeClr>
                </a:solidFill>
              </a:rPr>
              <a:t>Calculate Fisher's C Statistic</a:t>
            </a:r>
          </a:p>
          <a:p>
            <a:pPr marL="742950" lvl="1" indent="-285750">
              <a:lnSpc>
                <a:spcPct val="150000"/>
              </a:lnSpc>
              <a:buFont typeface="Wingdings" panose="05000000000000000000" pitchFamily="2" charset="2"/>
              <a:buChar char="ü"/>
            </a:pPr>
            <a:r>
              <a:rPr lang="en-US" dirty="0">
                <a:solidFill>
                  <a:schemeClr val="accent5">
                    <a:lumMod val="75000"/>
                  </a:schemeClr>
                </a:solidFill>
              </a:rPr>
              <a:t>Chi-Square distribution with 2k degrees of freedom (k=number of pairs in the basis set)</a:t>
            </a:r>
            <a:endParaRPr lang="pt-BR" dirty="0">
              <a:solidFill>
                <a:schemeClr val="accent5">
                  <a:lumMod val="75000"/>
                </a:schemeClr>
              </a:solidFill>
            </a:endParaRPr>
          </a:p>
        </p:txBody>
      </p:sp>
      <p:sp>
        <p:nvSpPr>
          <p:cNvPr id="7" name="Date Placeholder 6">
            <a:extLst>
              <a:ext uri="{FF2B5EF4-FFF2-40B4-BE49-F238E27FC236}">
                <a16:creationId xmlns:a16="http://schemas.microsoft.com/office/drawing/2014/main" id="{4F2CBCC4-DF00-4A15-9B24-E12E8CFAD66E}"/>
              </a:ext>
            </a:extLst>
          </p:cNvPr>
          <p:cNvSpPr>
            <a:spLocks noGrp="1"/>
          </p:cNvSpPr>
          <p:nvPr>
            <p:ph type="dt" sz="half" idx="10"/>
          </p:nvPr>
        </p:nvSpPr>
        <p:spPr/>
        <p:txBody>
          <a:bodyPr/>
          <a:lstStyle/>
          <a:p>
            <a:pPr lvl="0"/>
            <a:fld id="{4744ED68-DEF2-4ED6-A873-22EC9FF33690}" type="datetime1">
              <a:rPr lang="pt-BR" smtClean="0"/>
              <a:t>03/06/2024</a:t>
            </a:fld>
            <a:endParaRPr lang="en-US"/>
          </a:p>
        </p:txBody>
      </p:sp>
      <p:sp>
        <p:nvSpPr>
          <p:cNvPr id="9" name="Slide Number Placeholder 8">
            <a:extLst>
              <a:ext uri="{FF2B5EF4-FFF2-40B4-BE49-F238E27FC236}">
                <a16:creationId xmlns:a16="http://schemas.microsoft.com/office/drawing/2014/main" id="{F42A1CCE-A2E9-49E5-9C18-3DBF7E5C1992}"/>
              </a:ext>
            </a:extLst>
          </p:cNvPr>
          <p:cNvSpPr>
            <a:spLocks noGrp="1"/>
          </p:cNvSpPr>
          <p:nvPr>
            <p:ph type="sldNum" sz="quarter" idx="12"/>
          </p:nvPr>
        </p:nvSpPr>
        <p:spPr/>
        <p:txBody>
          <a:bodyPr/>
          <a:lstStyle/>
          <a:p>
            <a:pPr lvl="0"/>
            <a:fld id="{8BA0E2AD-477F-47F7-A985-6BED10354003}" type="slidenum">
              <a:rPr lang="en-GB" smtClean="0"/>
              <a:t>47</a:t>
            </a:fld>
            <a:endParaRPr lang="en-GB" dirty="0"/>
          </a:p>
        </p:txBody>
      </p:sp>
      <p:graphicFrame>
        <p:nvGraphicFramePr>
          <p:cNvPr id="11" name="Tabela 10">
            <a:extLst>
              <a:ext uri="{FF2B5EF4-FFF2-40B4-BE49-F238E27FC236}">
                <a16:creationId xmlns:a16="http://schemas.microsoft.com/office/drawing/2014/main" id="{72AAC01C-D217-4E9A-B208-262C9CEC0E98}"/>
              </a:ext>
            </a:extLst>
          </p:cNvPr>
          <p:cNvGraphicFramePr>
            <a:graphicFrameLocks noGrp="1"/>
          </p:cNvGraphicFramePr>
          <p:nvPr>
            <p:extLst>
              <p:ext uri="{D42A27DB-BD31-4B8C-83A1-F6EECF244321}">
                <p14:modId xmlns:p14="http://schemas.microsoft.com/office/powerpoint/2010/main" val="1872470675"/>
              </p:ext>
            </p:extLst>
          </p:nvPr>
        </p:nvGraphicFramePr>
        <p:xfrm>
          <a:off x="5397537" y="1188691"/>
          <a:ext cx="6095999" cy="1669772"/>
        </p:xfrm>
        <a:graphic>
          <a:graphicData uri="http://schemas.openxmlformats.org/drawingml/2006/table">
            <a:tbl>
              <a:tblPr/>
              <a:tblGrid>
                <a:gridCol w="2337423">
                  <a:extLst>
                    <a:ext uri="{9D8B030D-6E8A-4147-A177-3AD203B41FA5}">
                      <a16:colId xmlns:a16="http://schemas.microsoft.com/office/drawing/2014/main" val="2122471594"/>
                    </a:ext>
                  </a:extLst>
                </a:gridCol>
                <a:gridCol w="2337423">
                  <a:extLst>
                    <a:ext uri="{9D8B030D-6E8A-4147-A177-3AD203B41FA5}">
                      <a16:colId xmlns:a16="http://schemas.microsoft.com/office/drawing/2014/main" val="3183684940"/>
                    </a:ext>
                  </a:extLst>
                </a:gridCol>
                <a:gridCol w="1421153">
                  <a:extLst>
                    <a:ext uri="{9D8B030D-6E8A-4147-A177-3AD203B41FA5}">
                      <a16:colId xmlns:a16="http://schemas.microsoft.com/office/drawing/2014/main" val="2736991974"/>
                    </a:ext>
                  </a:extLst>
                </a:gridCol>
              </a:tblGrid>
              <a:tr h="846168">
                <a:tc>
                  <a:txBody>
                    <a:bodyPr/>
                    <a:lstStyle/>
                    <a:p>
                      <a:pPr algn="l" fontAlgn="t"/>
                      <a:r>
                        <a:rPr lang="pt-PT" sz="1600" b="1" i="0" u="none" strike="noStrike">
                          <a:solidFill>
                            <a:srgbClr val="000000"/>
                          </a:solidFill>
                          <a:effectLst/>
                          <a:latin typeface="Calibri" panose="020F0502020204030204" pitchFamily="34" charset="0"/>
                        </a:rPr>
                        <a:t>Non-adjacent variables</a:t>
                      </a:r>
                    </a:p>
                  </a:txBody>
                  <a:tcPr marL="7620" marR="7620" marT="7620" marB="0">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9D9D9"/>
                    </a:solidFill>
                  </a:tcPr>
                </a:tc>
                <a:tc>
                  <a:txBody>
                    <a:bodyPr/>
                    <a:lstStyle/>
                    <a:p>
                      <a:pPr algn="l" fontAlgn="t"/>
                      <a:r>
                        <a:rPr lang="en-US" sz="1600" b="1" i="0" u="none" strike="noStrike" dirty="0">
                          <a:solidFill>
                            <a:srgbClr val="000000"/>
                          </a:solidFill>
                          <a:effectLst/>
                          <a:latin typeface="Calibri" panose="020F0502020204030204" pitchFamily="34" charset="0"/>
                        </a:rPr>
                        <a:t>Parent variable of either non-adjacent variable</a:t>
                      </a:r>
                    </a:p>
                  </a:txBody>
                  <a:tcPr marL="7620" marR="7620" marT="7620" marB="0">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9D9D9"/>
                    </a:solidFill>
                  </a:tcPr>
                </a:tc>
                <a:tc>
                  <a:txBody>
                    <a:bodyPr/>
                    <a:lstStyle/>
                    <a:p>
                      <a:pPr algn="l" fontAlgn="t"/>
                      <a:r>
                        <a:rPr lang="pt-PT" sz="1600" b="1" i="0" u="none" strike="noStrike" dirty="0">
                          <a:solidFill>
                            <a:srgbClr val="000000"/>
                          </a:solidFill>
                          <a:effectLst/>
                          <a:latin typeface="Calibri" panose="020F0502020204030204" pitchFamily="34" charset="0"/>
                        </a:rPr>
                        <a:t>d-</a:t>
                      </a:r>
                      <a:r>
                        <a:rPr lang="pt-PT" sz="1600" b="1" i="0" u="none" strike="noStrike" dirty="0" err="1">
                          <a:solidFill>
                            <a:srgbClr val="000000"/>
                          </a:solidFill>
                          <a:effectLst/>
                          <a:latin typeface="Calibri" panose="020F0502020204030204" pitchFamily="34" charset="0"/>
                        </a:rPr>
                        <a:t>separation</a:t>
                      </a:r>
                      <a:endParaRPr lang="pt-PT" sz="1600" b="1" i="0" u="none" strike="noStrike" dirty="0">
                        <a:solidFill>
                          <a:srgbClr val="000000"/>
                        </a:solidFill>
                        <a:effectLst/>
                        <a:latin typeface="Calibri" panose="020F0502020204030204" pitchFamily="34" charset="0"/>
                      </a:endParaRPr>
                    </a:p>
                  </a:txBody>
                  <a:tcPr marL="7620" marR="7620" marT="7620" marB="0">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788730113"/>
                  </a:ext>
                </a:extLst>
              </a:tr>
              <a:tr h="282056">
                <a:tc>
                  <a:txBody>
                    <a:bodyPr/>
                    <a:lstStyle/>
                    <a:p>
                      <a:pPr algn="l" fontAlgn="b"/>
                      <a:r>
                        <a:rPr lang="pt-PT" sz="1600" b="0" i="0" u="none" strike="noStrike">
                          <a:solidFill>
                            <a:srgbClr val="000000"/>
                          </a:solidFill>
                          <a:effectLst/>
                          <a:latin typeface="Calibri" panose="020F0502020204030204" pitchFamily="34" charset="0"/>
                        </a:rPr>
                        <a:t>X1, X2</a:t>
                      </a:r>
                    </a:p>
                  </a:txBody>
                  <a:tcPr marL="7620" marR="7620" marT="7620"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r>
                        <a:rPr lang="pt-PT" sz="1600" b="0" i="0" u="none" strike="noStrike">
                          <a:solidFill>
                            <a:srgbClr val="000000"/>
                          </a:solidFill>
                          <a:effectLst/>
                          <a:latin typeface="Calibri" panose="020F0502020204030204" pitchFamily="34" charset="0"/>
                        </a:rPr>
                        <a:t> </a:t>
                      </a:r>
                    </a:p>
                  </a:txBody>
                  <a:tcPr marL="7620" marR="7620" marT="7620"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r>
                        <a:rPr lang="pt-PT" sz="1600" b="0" i="0" u="none" strike="noStrike">
                          <a:solidFill>
                            <a:srgbClr val="000000"/>
                          </a:solidFill>
                          <a:effectLst/>
                          <a:latin typeface="Calibri" panose="020F0502020204030204" pitchFamily="34" charset="0"/>
                        </a:rPr>
                        <a:t>X1 ~ X2</a:t>
                      </a:r>
                    </a:p>
                  </a:txBody>
                  <a:tcPr marL="7620" marR="7620" marT="7620" marB="0" anchor="b">
                    <a:lnL>
                      <a:noFill/>
                    </a:lnL>
                    <a:lnR>
                      <a:noFill/>
                    </a:lnR>
                    <a:lnT w="25400" cap="flat" cmpd="dbl"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955991058"/>
                  </a:ext>
                </a:extLst>
              </a:tr>
              <a:tr h="270774">
                <a:tc>
                  <a:txBody>
                    <a:bodyPr/>
                    <a:lstStyle/>
                    <a:p>
                      <a:pPr algn="l" fontAlgn="b"/>
                      <a:r>
                        <a:rPr lang="pt-PT" sz="1600" b="0" i="0" u="none" strike="noStrike">
                          <a:solidFill>
                            <a:srgbClr val="000000"/>
                          </a:solidFill>
                          <a:effectLst/>
                          <a:latin typeface="Calibri" panose="020F0502020204030204" pitchFamily="34" charset="0"/>
                        </a:rPr>
                        <a:t>X1, Y2</a:t>
                      </a:r>
                    </a:p>
                  </a:txBody>
                  <a:tcPr marL="7620" marR="7620" marT="7620" marB="0" anchor="b">
                    <a:lnL>
                      <a:noFill/>
                    </a:lnL>
                    <a:lnR>
                      <a:noFill/>
                    </a:lnR>
                    <a:lnT>
                      <a:noFill/>
                    </a:lnT>
                    <a:lnB>
                      <a:noFill/>
                    </a:lnB>
                  </a:tcPr>
                </a:tc>
                <a:tc>
                  <a:txBody>
                    <a:bodyPr/>
                    <a:lstStyle/>
                    <a:p>
                      <a:pPr algn="l" fontAlgn="b"/>
                      <a:r>
                        <a:rPr lang="pt-PT" sz="1600" b="0" i="0" u="none" strike="noStrike">
                          <a:solidFill>
                            <a:srgbClr val="000000"/>
                          </a:solidFill>
                          <a:effectLst/>
                          <a:latin typeface="Calibri" panose="020F0502020204030204" pitchFamily="34" charset="0"/>
                        </a:rPr>
                        <a:t>Y1</a:t>
                      </a:r>
                    </a:p>
                  </a:txBody>
                  <a:tcPr marL="7620" marR="7620" marT="7620" marB="0" anchor="b">
                    <a:lnL>
                      <a:noFill/>
                    </a:lnL>
                    <a:lnR>
                      <a:noFill/>
                    </a:lnR>
                    <a:lnT>
                      <a:noFill/>
                    </a:lnT>
                    <a:lnB>
                      <a:noFill/>
                    </a:lnB>
                  </a:tcPr>
                </a:tc>
                <a:tc>
                  <a:txBody>
                    <a:bodyPr/>
                    <a:lstStyle/>
                    <a:p>
                      <a:pPr algn="l" fontAlgn="b"/>
                      <a:r>
                        <a:rPr lang="pt-PT" sz="1600" b="0" i="0" u="none" strike="noStrike">
                          <a:solidFill>
                            <a:srgbClr val="000000"/>
                          </a:solidFill>
                          <a:effectLst/>
                          <a:latin typeface="Calibri" panose="020F0502020204030204" pitchFamily="34" charset="0"/>
                        </a:rPr>
                        <a:t>X1~Y2+Y1</a:t>
                      </a:r>
                    </a:p>
                  </a:txBody>
                  <a:tcPr marL="7620" marR="7620" marT="7620" marB="0" anchor="b">
                    <a:lnL>
                      <a:noFill/>
                    </a:lnL>
                    <a:lnR>
                      <a:noFill/>
                    </a:lnR>
                    <a:lnT>
                      <a:noFill/>
                    </a:lnT>
                    <a:lnB>
                      <a:noFill/>
                    </a:lnB>
                  </a:tcPr>
                </a:tc>
                <a:extLst>
                  <a:ext uri="{0D108BD9-81ED-4DB2-BD59-A6C34878D82A}">
                    <a16:rowId xmlns:a16="http://schemas.microsoft.com/office/drawing/2014/main" val="1106387230"/>
                  </a:ext>
                </a:extLst>
              </a:tr>
              <a:tr h="270774">
                <a:tc>
                  <a:txBody>
                    <a:bodyPr/>
                    <a:lstStyle/>
                    <a:p>
                      <a:pPr algn="l" fontAlgn="b"/>
                      <a:r>
                        <a:rPr lang="pt-PT" sz="1600" b="0" i="0" u="none" strike="noStrike">
                          <a:solidFill>
                            <a:srgbClr val="000000"/>
                          </a:solidFill>
                          <a:effectLst/>
                          <a:latin typeface="Calibri" panose="020F0502020204030204" pitchFamily="34" charset="0"/>
                        </a:rPr>
                        <a:t>X2, Y2</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pt-PT" sz="1600" b="0" i="0" u="none" strike="noStrike" dirty="0">
                          <a:solidFill>
                            <a:srgbClr val="000000"/>
                          </a:solidFill>
                          <a:effectLst/>
                          <a:latin typeface="Calibri" panose="020F0502020204030204" pitchFamily="34" charset="0"/>
                        </a:rPr>
                        <a:t>Y1</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pt-PT" sz="1600" b="0" i="0" u="none" strike="noStrike" dirty="0">
                          <a:solidFill>
                            <a:srgbClr val="000000"/>
                          </a:solidFill>
                          <a:effectLst/>
                          <a:latin typeface="Calibri" panose="020F0502020204030204" pitchFamily="34" charset="0"/>
                        </a:rPr>
                        <a:t>X2~Y2+Y1</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562074"/>
                  </a:ext>
                </a:extLst>
              </a:tr>
            </a:tbl>
          </a:graphicData>
        </a:graphic>
      </p:graphicFrame>
      <p:sp>
        <p:nvSpPr>
          <p:cNvPr id="5" name="Retângulo 4">
            <a:extLst>
              <a:ext uri="{FF2B5EF4-FFF2-40B4-BE49-F238E27FC236}">
                <a16:creationId xmlns:a16="http://schemas.microsoft.com/office/drawing/2014/main" id="{814704FE-BFB2-4FE0-BE8B-93032B768CED}"/>
              </a:ext>
            </a:extLst>
          </p:cNvPr>
          <p:cNvSpPr/>
          <p:nvPr/>
        </p:nvSpPr>
        <p:spPr>
          <a:xfrm>
            <a:off x="5397537" y="2061029"/>
            <a:ext cx="6095999" cy="270311"/>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cxnSp>
        <p:nvCxnSpPr>
          <p:cNvPr id="12" name="Conexão reta unidirecional 11">
            <a:extLst>
              <a:ext uri="{FF2B5EF4-FFF2-40B4-BE49-F238E27FC236}">
                <a16:creationId xmlns:a16="http://schemas.microsoft.com/office/drawing/2014/main" id="{CD72EAD2-AB90-409A-9C25-328990BEC6EC}"/>
              </a:ext>
            </a:extLst>
          </p:cNvPr>
          <p:cNvCxnSpPr/>
          <p:nvPr/>
        </p:nvCxnSpPr>
        <p:spPr>
          <a:xfrm>
            <a:off x="1143000" y="2061029"/>
            <a:ext cx="2642616" cy="581587"/>
          </a:xfrm>
          <a:prstGeom prst="straightConnector1">
            <a:avLst/>
          </a:prstGeom>
          <a:ln w="50800">
            <a:tailEnd type="triangle"/>
          </a:ln>
        </p:spPr>
        <p:style>
          <a:lnRef idx="1">
            <a:schemeClr val="accent2"/>
          </a:lnRef>
          <a:fillRef idx="0">
            <a:schemeClr val="accent2"/>
          </a:fillRef>
          <a:effectRef idx="0">
            <a:schemeClr val="accent2"/>
          </a:effectRef>
          <a:fontRef idx="minor">
            <a:schemeClr val="tx1"/>
          </a:fontRef>
        </p:style>
      </p:cxnSp>
      <p:cxnSp>
        <p:nvCxnSpPr>
          <p:cNvPr id="14" name="Conexão reta unidirecional 13">
            <a:extLst>
              <a:ext uri="{FF2B5EF4-FFF2-40B4-BE49-F238E27FC236}">
                <a16:creationId xmlns:a16="http://schemas.microsoft.com/office/drawing/2014/main" id="{B79D409B-ED0D-45B9-9EBD-FE579B65F80E}"/>
              </a:ext>
            </a:extLst>
          </p:cNvPr>
          <p:cNvCxnSpPr>
            <a:cxnSpLocks/>
          </p:cNvCxnSpPr>
          <p:nvPr/>
        </p:nvCxnSpPr>
        <p:spPr>
          <a:xfrm flipV="1">
            <a:off x="1252728" y="2998839"/>
            <a:ext cx="2532888" cy="533547"/>
          </a:xfrm>
          <a:prstGeom prst="straightConnector1">
            <a:avLst/>
          </a:prstGeom>
          <a:ln w="50800">
            <a:tailEnd type="triangle"/>
          </a:ln>
        </p:spPr>
        <p:style>
          <a:lnRef idx="1">
            <a:schemeClr val="accent2"/>
          </a:lnRef>
          <a:fillRef idx="0">
            <a:schemeClr val="accent2"/>
          </a:fillRef>
          <a:effectRef idx="0">
            <a:schemeClr val="accent2"/>
          </a:effectRef>
          <a:fontRef idx="minor">
            <a:schemeClr val="tx1"/>
          </a:fontRef>
        </p:style>
      </p:cxnSp>
      <p:cxnSp>
        <p:nvCxnSpPr>
          <p:cNvPr id="16" name="Conexão reta unidirecional 15">
            <a:extLst>
              <a:ext uri="{FF2B5EF4-FFF2-40B4-BE49-F238E27FC236}">
                <a16:creationId xmlns:a16="http://schemas.microsoft.com/office/drawing/2014/main" id="{2DC8D7E6-85A4-47D7-93A9-7B1E75262D4D}"/>
              </a:ext>
            </a:extLst>
          </p:cNvPr>
          <p:cNvCxnSpPr/>
          <p:nvPr/>
        </p:nvCxnSpPr>
        <p:spPr>
          <a:xfrm flipV="1">
            <a:off x="923544" y="2578608"/>
            <a:ext cx="0" cy="640080"/>
          </a:xfrm>
          <a:prstGeom prst="straightConnector1">
            <a:avLst/>
          </a:prstGeom>
          <a:ln w="50800">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96CD49-A2AC-4A1C-9AA5-7010153A5C1B}"/>
              </a:ext>
            </a:extLst>
          </p:cNvPr>
          <p:cNvSpPr txBox="1">
            <a:spLocks noGrp="1"/>
          </p:cNvSpPr>
          <p:nvPr>
            <p:ph type="title"/>
          </p:nvPr>
        </p:nvSpPr>
        <p:spPr>
          <a:xfrm>
            <a:off x="801855" y="365129"/>
            <a:ext cx="10551947" cy="619606"/>
          </a:xfrm>
        </p:spPr>
        <p:txBody>
          <a:bodyPr>
            <a:noAutofit/>
          </a:bodyPr>
          <a:lstStyle/>
          <a:p>
            <a:pPr lvl="0"/>
            <a:r>
              <a:rPr lang="pt-BR" i="1"/>
              <a:t>d-separation: Basis set</a:t>
            </a:r>
            <a:endParaRPr lang="pt-BR"/>
          </a:p>
        </p:txBody>
      </p:sp>
      <p:pic>
        <p:nvPicPr>
          <p:cNvPr id="4" name="Imagem 16">
            <a:extLst>
              <a:ext uri="{FF2B5EF4-FFF2-40B4-BE49-F238E27FC236}">
                <a16:creationId xmlns:a16="http://schemas.microsoft.com/office/drawing/2014/main" id="{26E23A46-E29B-4FE7-85D3-97E29979EBE0}"/>
              </a:ext>
            </a:extLst>
          </p:cNvPr>
          <p:cNvPicPr>
            <a:picLocks noChangeAspect="1"/>
          </p:cNvPicPr>
          <p:nvPr/>
        </p:nvPicPr>
        <p:blipFill>
          <a:blip r:embed="rId2"/>
          <a:stretch>
            <a:fillRect/>
          </a:stretch>
        </p:blipFill>
        <p:spPr>
          <a:xfrm>
            <a:off x="146456" y="1803600"/>
            <a:ext cx="4361709" cy="2064134"/>
          </a:xfrm>
          <a:prstGeom prst="rect">
            <a:avLst/>
          </a:prstGeom>
          <a:noFill/>
          <a:ln cap="flat">
            <a:noFill/>
          </a:ln>
        </p:spPr>
      </p:pic>
      <p:pic>
        <p:nvPicPr>
          <p:cNvPr id="6" name="Imagem 21">
            <a:extLst>
              <a:ext uri="{FF2B5EF4-FFF2-40B4-BE49-F238E27FC236}">
                <a16:creationId xmlns:a16="http://schemas.microsoft.com/office/drawing/2014/main" id="{0867CE27-F4D0-4CEB-864B-39200A0B4B33}"/>
              </a:ext>
            </a:extLst>
          </p:cNvPr>
          <p:cNvPicPr>
            <a:picLocks noChangeAspect="1"/>
          </p:cNvPicPr>
          <p:nvPr/>
        </p:nvPicPr>
        <p:blipFill>
          <a:blip r:embed="rId3"/>
          <a:stretch>
            <a:fillRect/>
          </a:stretch>
        </p:blipFill>
        <p:spPr>
          <a:xfrm>
            <a:off x="579702" y="4205839"/>
            <a:ext cx="3122624" cy="1475870"/>
          </a:xfrm>
          <a:prstGeom prst="rect">
            <a:avLst/>
          </a:prstGeom>
          <a:noFill/>
          <a:ln cap="flat">
            <a:noFill/>
          </a:ln>
        </p:spPr>
      </p:pic>
      <p:grpSp>
        <p:nvGrpSpPr>
          <p:cNvPr id="11" name="Agrupar 10">
            <a:extLst>
              <a:ext uri="{FF2B5EF4-FFF2-40B4-BE49-F238E27FC236}">
                <a16:creationId xmlns:a16="http://schemas.microsoft.com/office/drawing/2014/main" id="{9F2F764A-AABC-4F31-B5B7-F2374FFD8928}"/>
              </a:ext>
            </a:extLst>
          </p:cNvPr>
          <p:cNvGrpSpPr/>
          <p:nvPr/>
        </p:nvGrpSpPr>
        <p:grpSpPr>
          <a:xfrm>
            <a:off x="5015798" y="1857280"/>
            <a:ext cx="6889161" cy="3373359"/>
            <a:chOff x="5015798" y="1493295"/>
            <a:chExt cx="6889161" cy="3373359"/>
          </a:xfrm>
        </p:grpSpPr>
        <p:sp>
          <p:nvSpPr>
            <p:cNvPr id="8" name="CaixaDeTexto 7">
              <a:extLst>
                <a:ext uri="{FF2B5EF4-FFF2-40B4-BE49-F238E27FC236}">
                  <a16:creationId xmlns:a16="http://schemas.microsoft.com/office/drawing/2014/main" id="{C0AD6ECF-B32C-4D47-932C-A31E70E10942}"/>
                </a:ext>
              </a:extLst>
            </p:cNvPr>
            <p:cNvSpPr txBox="1"/>
            <p:nvPr/>
          </p:nvSpPr>
          <p:spPr>
            <a:xfrm>
              <a:off x="5237829" y="1493295"/>
              <a:ext cx="6667130" cy="3373359"/>
            </a:xfrm>
            <a:prstGeom prst="rect">
              <a:avLst/>
            </a:prstGeom>
            <a:noFill/>
          </p:spPr>
          <p:txBody>
            <a:bodyPr wrap="square">
              <a:spAutoFit/>
            </a:bodyPr>
            <a:lstStyle/>
            <a:p>
              <a:pPr>
                <a:lnSpc>
                  <a:spcPct val="150000"/>
                </a:lnSpc>
              </a:pPr>
              <a:r>
                <a:rPr lang="en-US" dirty="0"/>
                <a:t>    If p &gt; 0.05 = The observed model is </a:t>
              </a:r>
              <a:r>
                <a:rPr lang="en-US" dirty="0">
                  <a:solidFill>
                    <a:srgbClr val="FF0000"/>
                  </a:solidFill>
                </a:rPr>
                <a:t>equal</a:t>
              </a:r>
              <a:r>
                <a:rPr lang="en-US" dirty="0"/>
                <a:t> to the conceptual model</a:t>
              </a:r>
            </a:p>
            <a:p>
              <a:pPr marL="285750" indent="-285750">
                <a:lnSpc>
                  <a:spcPct val="150000"/>
                </a:lnSpc>
                <a:buFont typeface="Wingdings" panose="05000000000000000000" pitchFamily="2" charset="2"/>
                <a:buChar char="ü"/>
              </a:pPr>
              <a:endParaRPr lang="en-US" dirty="0"/>
            </a:p>
            <a:p>
              <a:pPr>
                <a:lnSpc>
                  <a:spcPct val="150000"/>
                </a:lnSpc>
              </a:pPr>
              <a:r>
                <a:rPr lang="en-US" dirty="0"/>
                <a:t>    Interpret model results and overall fit</a:t>
              </a:r>
            </a:p>
            <a:p>
              <a:pPr>
                <a:lnSpc>
                  <a:spcPct val="150000"/>
                </a:lnSpc>
              </a:pPr>
              <a:endParaRPr lang="en-US" dirty="0"/>
            </a:p>
            <a:p>
              <a:pPr>
                <a:lnSpc>
                  <a:spcPct val="150000"/>
                </a:lnSpc>
              </a:pPr>
              <a:r>
                <a:rPr lang="en-US" dirty="0"/>
                <a:t>    If p &lt; 0.05 = The observed model is </a:t>
              </a:r>
              <a:r>
                <a:rPr lang="en-US" dirty="0">
                  <a:solidFill>
                    <a:srgbClr val="FF0000"/>
                  </a:solidFill>
                </a:rPr>
                <a:t>different</a:t>
              </a:r>
              <a:r>
                <a:rPr lang="en-US" dirty="0"/>
                <a:t> from the conceptual model</a:t>
              </a:r>
            </a:p>
            <a:p>
              <a:pPr>
                <a:lnSpc>
                  <a:spcPct val="150000"/>
                </a:lnSpc>
              </a:pPr>
              <a:r>
                <a:rPr lang="en-US" dirty="0"/>
                <a:t>    Add missing paths until p&gt;0.05 and THEN</a:t>
              </a:r>
            </a:p>
            <a:p>
              <a:pPr>
                <a:lnSpc>
                  <a:spcPct val="150000"/>
                </a:lnSpc>
              </a:pPr>
              <a:r>
                <a:rPr lang="en-US" dirty="0"/>
                <a:t>    Interpret model results and overall fit</a:t>
              </a:r>
            </a:p>
          </p:txBody>
        </p:sp>
        <p:sp>
          <p:nvSpPr>
            <p:cNvPr id="7" name="Seta: Curva para a Direita 6">
              <a:extLst>
                <a:ext uri="{FF2B5EF4-FFF2-40B4-BE49-F238E27FC236}">
                  <a16:creationId xmlns:a16="http://schemas.microsoft.com/office/drawing/2014/main" id="{EED86210-7A6E-4478-91D8-F367F6683BC6}"/>
                </a:ext>
              </a:extLst>
            </p:cNvPr>
            <p:cNvSpPr/>
            <p:nvPr/>
          </p:nvSpPr>
          <p:spPr>
            <a:xfrm>
              <a:off x="5015798" y="1718177"/>
              <a:ext cx="381739" cy="9691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grpSp>
      <p:sp>
        <p:nvSpPr>
          <p:cNvPr id="3" name="Date Placeholder 2">
            <a:extLst>
              <a:ext uri="{FF2B5EF4-FFF2-40B4-BE49-F238E27FC236}">
                <a16:creationId xmlns:a16="http://schemas.microsoft.com/office/drawing/2014/main" id="{6C3786D5-87EF-4C52-B07A-4C77EAEEACC7}"/>
              </a:ext>
            </a:extLst>
          </p:cNvPr>
          <p:cNvSpPr>
            <a:spLocks noGrp="1"/>
          </p:cNvSpPr>
          <p:nvPr>
            <p:ph type="dt" sz="half" idx="10"/>
          </p:nvPr>
        </p:nvSpPr>
        <p:spPr/>
        <p:txBody>
          <a:bodyPr/>
          <a:lstStyle/>
          <a:p>
            <a:pPr lvl="0"/>
            <a:fld id="{EBF5E5E4-6C4F-4699-9AAA-123DF9083562}" type="datetime1">
              <a:rPr lang="pt-BR" smtClean="0"/>
              <a:t>03/06/2024</a:t>
            </a:fld>
            <a:endParaRPr lang="en-US"/>
          </a:p>
        </p:txBody>
      </p:sp>
      <p:sp>
        <p:nvSpPr>
          <p:cNvPr id="5" name="Slide Number Placeholder 4">
            <a:extLst>
              <a:ext uri="{FF2B5EF4-FFF2-40B4-BE49-F238E27FC236}">
                <a16:creationId xmlns:a16="http://schemas.microsoft.com/office/drawing/2014/main" id="{195722FF-9755-41B9-A505-DC1C89A8AF81}"/>
              </a:ext>
            </a:extLst>
          </p:cNvPr>
          <p:cNvSpPr>
            <a:spLocks noGrp="1"/>
          </p:cNvSpPr>
          <p:nvPr>
            <p:ph type="sldNum" sz="quarter" idx="12"/>
          </p:nvPr>
        </p:nvSpPr>
        <p:spPr/>
        <p:txBody>
          <a:bodyPr/>
          <a:lstStyle/>
          <a:p>
            <a:pPr lvl="0"/>
            <a:fld id="{8BA0E2AD-477F-47F7-A985-6BED10354003}" type="slidenum">
              <a:rPr lang="en-GB" smtClean="0"/>
              <a:t>48</a:t>
            </a:fld>
            <a:endParaRPr lang="en-GB" dirty="0"/>
          </a:p>
        </p:txBody>
      </p:sp>
      <p:sp>
        <p:nvSpPr>
          <p:cNvPr id="12" name="Seta: Curva para a Direita 6">
            <a:extLst>
              <a:ext uri="{FF2B5EF4-FFF2-40B4-BE49-F238E27FC236}">
                <a16:creationId xmlns:a16="http://schemas.microsoft.com/office/drawing/2014/main" id="{DC156D6A-E65C-42ED-9DB7-4AFC6008F0EA}"/>
              </a:ext>
            </a:extLst>
          </p:cNvPr>
          <p:cNvSpPr/>
          <p:nvPr/>
        </p:nvSpPr>
        <p:spPr>
          <a:xfrm>
            <a:off x="5010882" y="3738904"/>
            <a:ext cx="381739" cy="1128064"/>
          </a:xfrm>
          <a:prstGeom prst="curvedRightArrow">
            <a:avLst>
              <a:gd name="adj1" fmla="val 25000"/>
              <a:gd name="adj2" fmla="val 50000"/>
              <a:gd name="adj3" fmla="val 22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Tree>
    <p:extLst>
      <p:ext uri="{BB962C8B-B14F-4D97-AF65-F5344CB8AC3E}">
        <p14:creationId xmlns:p14="http://schemas.microsoft.com/office/powerpoint/2010/main" val="11509588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4B8D10C3-6C20-4D0F-8CCA-A9FCACB94696}"/>
              </a:ext>
            </a:extLst>
          </p:cNvPr>
          <p:cNvSpPr txBox="1">
            <a:spLocks noGrp="1"/>
          </p:cNvSpPr>
          <p:nvPr>
            <p:ph type="title"/>
          </p:nvPr>
        </p:nvSpPr>
        <p:spPr>
          <a:xfrm>
            <a:off x="838200" y="365125"/>
            <a:ext cx="10515600" cy="1325563"/>
          </a:xfrm>
        </p:spPr>
        <p:txBody>
          <a:bodyPr/>
          <a:lstStyle/>
          <a:p>
            <a:pPr lvl="0"/>
            <a:r>
              <a:rPr lang="pt-BR" dirty="0"/>
              <a:t>Piecewise SEM steps</a:t>
            </a:r>
          </a:p>
        </p:txBody>
      </p:sp>
      <p:pic>
        <p:nvPicPr>
          <p:cNvPr id="4" name="Imagem 4">
            <a:extLst>
              <a:ext uri="{FF2B5EF4-FFF2-40B4-BE49-F238E27FC236}">
                <a16:creationId xmlns:a16="http://schemas.microsoft.com/office/drawing/2014/main" id="{7D33A61E-D4B9-404A-8F20-17508E7AAD5F}"/>
              </a:ext>
            </a:extLst>
          </p:cNvPr>
          <p:cNvPicPr>
            <a:picLocks noChangeAspect="1"/>
          </p:cNvPicPr>
          <p:nvPr/>
        </p:nvPicPr>
        <p:blipFill>
          <a:blip r:embed="rId2"/>
          <a:stretch>
            <a:fillRect/>
          </a:stretch>
        </p:blipFill>
        <p:spPr>
          <a:xfrm>
            <a:off x="265949" y="1690688"/>
            <a:ext cx="11756350" cy="1715581"/>
          </a:xfrm>
          <a:prstGeom prst="rect">
            <a:avLst/>
          </a:prstGeom>
          <a:noFill/>
          <a:ln cap="flat">
            <a:noFill/>
          </a:ln>
        </p:spPr>
      </p:pic>
      <p:sp>
        <p:nvSpPr>
          <p:cNvPr id="5" name="CaixaDeTexto 5">
            <a:extLst>
              <a:ext uri="{FF2B5EF4-FFF2-40B4-BE49-F238E27FC236}">
                <a16:creationId xmlns:a16="http://schemas.microsoft.com/office/drawing/2014/main" id="{4F5F495B-733C-4A56-BC09-AC78A1070C60}"/>
              </a:ext>
            </a:extLst>
          </p:cNvPr>
          <p:cNvSpPr txBox="1"/>
          <p:nvPr/>
        </p:nvSpPr>
        <p:spPr>
          <a:xfrm>
            <a:off x="557865" y="3784207"/>
            <a:ext cx="2138287" cy="6463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t-BR" sz="1800" b="0" i="1" u="none" strike="noStrike" kern="1200" cap="none" spc="0" baseline="0" dirty="0">
                <a:solidFill>
                  <a:srgbClr val="000000"/>
                </a:solidFill>
                <a:uFillTx/>
                <a:latin typeface="Calibri"/>
              </a:rPr>
              <a:t>Elaborate the conceptual model</a:t>
            </a:r>
          </a:p>
        </p:txBody>
      </p:sp>
      <p:sp>
        <p:nvSpPr>
          <p:cNvPr id="6" name="Retângulo: Cantos Arredondados 6">
            <a:extLst>
              <a:ext uri="{FF2B5EF4-FFF2-40B4-BE49-F238E27FC236}">
                <a16:creationId xmlns:a16="http://schemas.microsoft.com/office/drawing/2014/main" id="{80421E98-3975-4C2B-BED3-5049F38EFBD7}"/>
              </a:ext>
            </a:extLst>
          </p:cNvPr>
          <p:cNvSpPr/>
          <p:nvPr/>
        </p:nvSpPr>
        <p:spPr>
          <a:xfrm>
            <a:off x="557865" y="3753200"/>
            <a:ext cx="1907346" cy="7696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38103" cap="flat">
            <a:solidFill>
              <a:srgbClr val="00206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FFFFFF"/>
              </a:solidFill>
              <a:uFillTx/>
              <a:latin typeface="Calibri"/>
            </a:endParaRPr>
          </a:p>
        </p:txBody>
      </p:sp>
      <p:grpSp>
        <p:nvGrpSpPr>
          <p:cNvPr id="15" name="Agrupar 14">
            <a:extLst>
              <a:ext uri="{FF2B5EF4-FFF2-40B4-BE49-F238E27FC236}">
                <a16:creationId xmlns:a16="http://schemas.microsoft.com/office/drawing/2014/main" id="{F9A4C53E-135B-41EC-8B59-D29A5FAD6815}"/>
              </a:ext>
            </a:extLst>
          </p:cNvPr>
          <p:cNvGrpSpPr/>
          <p:nvPr/>
        </p:nvGrpSpPr>
        <p:grpSpPr>
          <a:xfrm>
            <a:off x="5929178" y="3805085"/>
            <a:ext cx="2526564" cy="1887793"/>
            <a:chOff x="4533358" y="3725595"/>
            <a:chExt cx="2736471" cy="1783565"/>
          </a:xfrm>
        </p:grpSpPr>
        <p:sp>
          <p:nvSpPr>
            <p:cNvPr id="2" name="CaixaDeTexto 7">
              <a:extLst>
                <a:ext uri="{FF2B5EF4-FFF2-40B4-BE49-F238E27FC236}">
                  <a16:creationId xmlns:a16="http://schemas.microsoft.com/office/drawing/2014/main" id="{B0E9343E-41DF-4CF6-AD1E-187951C1AC23}"/>
                </a:ext>
              </a:extLst>
            </p:cNvPr>
            <p:cNvSpPr txBox="1"/>
            <p:nvPr/>
          </p:nvSpPr>
          <p:spPr>
            <a:xfrm>
              <a:off x="4533358" y="3781866"/>
              <a:ext cx="2736471" cy="165746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1" u="none" strike="noStrike" kern="1200" cap="none" spc="0" baseline="0" dirty="0">
                  <a:solidFill>
                    <a:srgbClr val="000000"/>
                  </a:solidFill>
                  <a:uFillTx/>
                  <a:latin typeface="Calibri"/>
                </a:rPr>
                <a:t>If C </a:t>
              </a:r>
              <a:r>
                <a:rPr lang="en-US" sz="1800" b="0" i="1" u="none" strike="noStrike" kern="1200" cap="none" spc="0" baseline="0" dirty="0" err="1">
                  <a:solidFill>
                    <a:srgbClr val="000000"/>
                  </a:solidFill>
                  <a:uFillTx/>
                  <a:latin typeface="Calibri"/>
                </a:rPr>
                <a:t>Fishers’s</a:t>
              </a:r>
              <a:r>
                <a:rPr lang="en-US" sz="1800" b="0" i="1" u="none" strike="noStrike" kern="1200" cap="none" spc="0" baseline="0" dirty="0">
                  <a:solidFill>
                    <a:srgbClr val="000000"/>
                  </a:solidFill>
                  <a:uFillTx/>
                  <a:latin typeface="Calibri"/>
                </a:rPr>
                <a:t>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1" u="none" strike="noStrike" kern="1200" cap="none" spc="0" baseline="0" dirty="0">
                  <a:solidFill>
                    <a:srgbClr val="000000"/>
                  </a:solidFill>
                  <a:uFillTx/>
                  <a:latin typeface="Calibri"/>
                </a:rPr>
                <a:t>p value &lt; 0.05, modify the model (include paths based on the “Test of direct separation” ) until get p values &gt; 0.05</a:t>
              </a:r>
              <a:endParaRPr lang="pt-BR" sz="1800" b="0" i="1" u="none" strike="noStrike" kern="1200" cap="none" spc="0" baseline="0" dirty="0">
                <a:solidFill>
                  <a:srgbClr val="000000"/>
                </a:solidFill>
                <a:uFillTx/>
                <a:latin typeface="Calibri"/>
              </a:endParaRPr>
            </a:p>
          </p:txBody>
        </p:sp>
        <p:sp>
          <p:nvSpPr>
            <p:cNvPr id="7" name="Retângulo: Cantos Arredondados 8">
              <a:extLst>
                <a:ext uri="{FF2B5EF4-FFF2-40B4-BE49-F238E27FC236}">
                  <a16:creationId xmlns:a16="http://schemas.microsoft.com/office/drawing/2014/main" id="{F3695C0E-DE3C-4018-9508-2AB6DA073F24}"/>
                </a:ext>
              </a:extLst>
            </p:cNvPr>
            <p:cNvSpPr/>
            <p:nvPr/>
          </p:nvSpPr>
          <p:spPr>
            <a:xfrm>
              <a:off x="4533358" y="3725595"/>
              <a:ext cx="2736471" cy="1783565"/>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38103" cap="flat">
              <a:solidFill>
                <a:srgbClr val="7030A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FFFFFF"/>
                </a:solidFill>
                <a:uFillTx/>
                <a:latin typeface="Calibri"/>
              </a:endParaRPr>
            </a:p>
          </p:txBody>
        </p:sp>
      </p:grpSp>
      <p:sp>
        <p:nvSpPr>
          <p:cNvPr id="8" name="CaixaDeTexto 9">
            <a:extLst>
              <a:ext uri="{FF2B5EF4-FFF2-40B4-BE49-F238E27FC236}">
                <a16:creationId xmlns:a16="http://schemas.microsoft.com/office/drawing/2014/main" id="{C847301C-FE3A-4464-9AA0-2CE9436722A0}"/>
              </a:ext>
            </a:extLst>
          </p:cNvPr>
          <p:cNvSpPr txBox="1"/>
          <p:nvPr/>
        </p:nvSpPr>
        <p:spPr>
          <a:xfrm>
            <a:off x="8927688" y="3811362"/>
            <a:ext cx="2646239" cy="646331"/>
          </a:xfrm>
          <a:prstGeom prst="rect">
            <a:avLst/>
          </a:prstGeom>
          <a:noFill/>
          <a:ln cap="flat">
            <a:noFill/>
          </a:ln>
        </p:spPr>
        <p:txBody>
          <a:bodyPr vert="horz" wrap="square" lIns="91440" tIns="45720" rIns="91440" bIns="45720" anchor="t" anchorCtr="1" compatLnSpc="1">
            <a:spAutoFit/>
          </a:bodyPr>
          <a:lstStyle/>
          <a:p>
            <a:pPr algn="ctr">
              <a:defRPr sz="1800" b="0" i="0" u="none" strike="noStrike" kern="0" cap="none" spc="0" baseline="0">
                <a:solidFill>
                  <a:srgbClr val="000000"/>
                </a:solidFill>
                <a:uFillTx/>
              </a:defRPr>
            </a:pPr>
            <a:r>
              <a:rPr lang="en-US" sz="1800" b="0" i="1" u="none" strike="noStrike" kern="1200" cap="none" spc="0" baseline="0" dirty="0">
                <a:solidFill>
                  <a:srgbClr val="000000"/>
                </a:solidFill>
                <a:uFillTx/>
                <a:latin typeface="Calibri"/>
              </a:rPr>
              <a:t>Interpret model results and overall fit</a:t>
            </a:r>
            <a:endParaRPr lang="pt-BR" sz="1800" b="0" i="1" u="none" strike="noStrike" kern="1200" cap="none" spc="0" baseline="0" dirty="0">
              <a:solidFill>
                <a:srgbClr val="000000"/>
              </a:solidFill>
              <a:uFillTx/>
              <a:latin typeface="Calibri"/>
            </a:endParaRPr>
          </a:p>
        </p:txBody>
      </p:sp>
      <p:sp>
        <p:nvSpPr>
          <p:cNvPr id="9" name="Retângulo: Cantos Arredondados 10">
            <a:extLst>
              <a:ext uri="{FF2B5EF4-FFF2-40B4-BE49-F238E27FC236}">
                <a16:creationId xmlns:a16="http://schemas.microsoft.com/office/drawing/2014/main" id="{15886F76-3928-409E-82E6-4544163436CB}"/>
              </a:ext>
            </a:extLst>
          </p:cNvPr>
          <p:cNvSpPr/>
          <p:nvPr/>
        </p:nvSpPr>
        <p:spPr>
          <a:xfrm>
            <a:off x="8889040" y="3719249"/>
            <a:ext cx="2743200" cy="80359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38103" cap="flat">
            <a:solidFill>
              <a:srgbClr val="07B9A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FFFFFF"/>
              </a:solidFill>
              <a:uFillTx/>
              <a:latin typeface="Calibri"/>
            </a:endParaRPr>
          </a:p>
        </p:txBody>
      </p:sp>
      <p:cxnSp>
        <p:nvCxnSpPr>
          <p:cNvPr id="10" name="Conector de Seta Reta 12">
            <a:extLst>
              <a:ext uri="{FF2B5EF4-FFF2-40B4-BE49-F238E27FC236}">
                <a16:creationId xmlns:a16="http://schemas.microsoft.com/office/drawing/2014/main" id="{B893337B-D72D-438C-812B-53A63F6B571F}"/>
              </a:ext>
            </a:extLst>
          </p:cNvPr>
          <p:cNvCxnSpPr/>
          <p:nvPr/>
        </p:nvCxnSpPr>
        <p:spPr>
          <a:xfrm>
            <a:off x="1582990" y="3126653"/>
            <a:ext cx="0" cy="432008"/>
          </a:xfrm>
          <a:prstGeom prst="straightConnector1">
            <a:avLst/>
          </a:prstGeom>
          <a:noFill/>
          <a:ln w="38103" cap="flat">
            <a:solidFill>
              <a:srgbClr val="002060"/>
            </a:solidFill>
            <a:prstDash val="solid"/>
            <a:miter/>
            <a:tailEnd type="arrow"/>
          </a:ln>
        </p:spPr>
      </p:cxnSp>
      <p:cxnSp>
        <p:nvCxnSpPr>
          <p:cNvPr id="11" name="Conector de Seta Reta 14">
            <a:extLst>
              <a:ext uri="{FF2B5EF4-FFF2-40B4-BE49-F238E27FC236}">
                <a16:creationId xmlns:a16="http://schemas.microsoft.com/office/drawing/2014/main" id="{34694CCA-2DD3-4E64-A9F3-C8122F4E3FC5}"/>
              </a:ext>
            </a:extLst>
          </p:cNvPr>
          <p:cNvCxnSpPr>
            <a:cxnSpLocks/>
          </p:cNvCxnSpPr>
          <p:nvPr/>
        </p:nvCxnSpPr>
        <p:spPr>
          <a:xfrm flipH="1">
            <a:off x="4599432" y="3146322"/>
            <a:ext cx="1231084" cy="572927"/>
          </a:xfrm>
          <a:prstGeom prst="straightConnector1">
            <a:avLst/>
          </a:prstGeom>
          <a:noFill/>
          <a:ln w="38103" cap="flat">
            <a:solidFill>
              <a:srgbClr val="7030A0"/>
            </a:solidFill>
            <a:prstDash val="solid"/>
            <a:miter/>
            <a:tailEnd type="arrow"/>
          </a:ln>
        </p:spPr>
      </p:cxnSp>
      <p:cxnSp>
        <p:nvCxnSpPr>
          <p:cNvPr id="12" name="Conector de Seta Reta 15">
            <a:extLst>
              <a:ext uri="{FF2B5EF4-FFF2-40B4-BE49-F238E27FC236}">
                <a16:creationId xmlns:a16="http://schemas.microsoft.com/office/drawing/2014/main" id="{53259385-1780-4DDB-A800-BC884A2CB09E}"/>
              </a:ext>
            </a:extLst>
          </p:cNvPr>
          <p:cNvCxnSpPr/>
          <p:nvPr/>
        </p:nvCxnSpPr>
        <p:spPr>
          <a:xfrm>
            <a:off x="10240284" y="3146322"/>
            <a:ext cx="0" cy="431999"/>
          </a:xfrm>
          <a:prstGeom prst="straightConnector1">
            <a:avLst/>
          </a:prstGeom>
          <a:noFill/>
          <a:ln w="38103" cap="flat">
            <a:solidFill>
              <a:srgbClr val="07B9A4"/>
            </a:solidFill>
            <a:prstDash val="solid"/>
            <a:miter/>
            <a:tailEnd type="arrow"/>
          </a:ln>
        </p:spPr>
      </p:cxnSp>
      <p:sp>
        <p:nvSpPr>
          <p:cNvPr id="13" name="Date Placeholder 12">
            <a:extLst>
              <a:ext uri="{FF2B5EF4-FFF2-40B4-BE49-F238E27FC236}">
                <a16:creationId xmlns:a16="http://schemas.microsoft.com/office/drawing/2014/main" id="{8FA7F69C-157E-4A75-ABAC-760457FA010A}"/>
              </a:ext>
            </a:extLst>
          </p:cNvPr>
          <p:cNvSpPr>
            <a:spLocks noGrp="1"/>
          </p:cNvSpPr>
          <p:nvPr>
            <p:ph type="dt" sz="half" idx="10"/>
          </p:nvPr>
        </p:nvSpPr>
        <p:spPr/>
        <p:txBody>
          <a:bodyPr/>
          <a:lstStyle/>
          <a:p>
            <a:pPr lvl="0"/>
            <a:fld id="{E5772F83-0D16-4AB5-BBEE-04E70F88DA8E}" type="datetime1">
              <a:rPr lang="pt-BR" smtClean="0"/>
              <a:t>03/06/2024</a:t>
            </a:fld>
            <a:endParaRPr lang="en-US"/>
          </a:p>
        </p:txBody>
      </p:sp>
      <p:sp>
        <p:nvSpPr>
          <p:cNvPr id="14" name="Slide Number Placeholder 13">
            <a:extLst>
              <a:ext uri="{FF2B5EF4-FFF2-40B4-BE49-F238E27FC236}">
                <a16:creationId xmlns:a16="http://schemas.microsoft.com/office/drawing/2014/main" id="{3DFEB79B-2960-443E-8EE8-BA5CAD0B4F94}"/>
              </a:ext>
            </a:extLst>
          </p:cNvPr>
          <p:cNvSpPr>
            <a:spLocks noGrp="1"/>
          </p:cNvSpPr>
          <p:nvPr>
            <p:ph type="sldNum" sz="quarter" idx="12"/>
          </p:nvPr>
        </p:nvSpPr>
        <p:spPr/>
        <p:txBody>
          <a:bodyPr/>
          <a:lstStyle/>
          <a:p>
            <a:pPr lvl="0"/>
            <a:fld id="{8BA0E2AD-477F-47F7-A985-6BED10354003}" type="slidenum">
              <a:rPr lang="en-GB" smtClean="0"/>
              <a:t>49</a:t>
            </a:fld>
            <a:endParaRPr lang="en-GB" dirty="0"/>
          </a:p>
        </p:txBody>
      </p:sp>
      <p:cxnSp>
        <p:nvCxnSpPr>
          <p:cNvPr id="17" name="Conector de Seta Reta 14">
            <a:extLst>
              <a:ext uri="{FF2B5EF4-FFF2-40B4-BE49-F238E27FC236}">
                <a16:creationId xmlns:a16="http://schemas.microsoft.com/office/drawing/2014/main" id="{293AF3F5-1ABD-4FEE-9C64-53544EBAE7B3}"/>
              </a:ext>
            </a:extLst>
          </p:cNvPr>
          <p:cNvCxnSpPr>
            <a:cxnSpLocks/>
          </p:cNvCxnSpPr>
          <p:nvPr/>
        </p:nvCxnSpPr>
        <p:spPr>
          <a:xfrm>
            <a:off x="5936619" y="3153691"/>
            <a:ext cx="1223133" cy="565558"/>
          </a:xfrm>
          <a:prstGeom prst="straightConnector1">
            <a:avLst/>
          </a:prstGeom>
          <a:noFill/>
          <a:ln w="38103" cap="flat">
            <a:solidFill>
              <a:srgbClr val="7030A0"/>
            </a:solidFill>
            <a:prstDash val="solid"/>
            <a:miter/>
            <a:tailEnd type="arrow"/>
          </a:ln>
        </p:spPr>
      </p:cxnSp>
      <p:grpSp>
        <p:nvGrpSpPr>
          <p:cNvPr id="19" name="Agrupar 18">
            <a:extLst>
              <a:ext uri="{FF2B5EF4-FFF2-40B4-BE49-F238E27FC236}">
                <a16:creationId xmlns:a16="http://schemas.microsoft.com/office/drawing/2014/main" id="{EDBE7DE1-4DBE-4CB3-984C-49B4507B175E}"/>
              </a:ext>
            </a:extLst>
          </p:cNvPr>
          <p:cNvGrpSpPr/>
          <p:nvPr/>
        </p:nvGrpSpPr>
        <p:grpSpPr>
          <a:xfrm>
            <a:off x="3008670" y="3805084"/>
            <a:ext cx="2631497" cy="1606510"/>
            <a:chOff x="4533358" y="3725594"/>
            <a:chExt cx="2576732" cy="1533600"/>
          </a:xfrm>
        </p:grpSpPr>
        <p:sp>
          <p:nvSpPr>
            <p:cNvPr id="20" name="CaixaDeTexto 7">
              <a:extLst>
                <a:ext uri="{FF2B5EF4-FFF2-40B4-BE49-F238E27FC236}">
                  <a16:creationId xmlns:a16="http://schemas.microsoft.com/office/drawing/2014/main" id="{BABE5BCC-D3A2-4438-95F2-2E36AC82B30C}"/>
                </a:ext>
              </a:extLst>
            </p:cNvPr>
            <p:cNvSpPr txBox="1"/>
            <p:nvPr/>
          </p:nvSpPr>
          <p:spPr>
            <a:xfrm>
              <a:off x="4533358" y="3781866"/>
              <a:ext cx="2576732" cy="1477328"/>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1" u="none" strike="noStrike" kern="1200" cap="none" spc="0" baseline="0" dirty="0">
                  <a:solidFill>
                    <a:srgbClr val="000000"/>
                  </a:solidFill>
                  <a:uFillTx/>
                  <a:latin typeface="Calibri"/>
                </a:rPr>
                <a:t>Test of independence of variables in the system of equations with d-separation (use the function </a:t>
              </a:r>
              <a:r>
                <a:rPr lang="en-US" i="1" dirty="0" err="1">
                  <a:solidFill>
                    <a:srgbClr val="000000"/>
                  </a:solidFill>
                  <a:latin typeface="Calibri"/>
                </a:rPr>
                <a:t>p</a:t>
              </a:r>
              <a:r>
                <a:rPr lang="en-US" sz="1800" b="0" i="1" u="none" strike="noStrike" kern="1200" cap="none" spc="0" baseline="0" dirty="0" err="1">
                  <a:solidFill>
                    <a:srgbClr val="000000"/>
                  </a:solidFill>
                  <a:uFillTx/>
                  <a:latin typeface="Calibri"/>
                </a:rPr>
                <a:t>sem</a:t>
              </a:r>
              <a:r>
                <a:rPr lang="en-US" sz="1800" b="0" i="1" u="none" strike="noStrike" kern="1200" cap="none" spc="0" baseline="0" dirty="0">
                  <a:solidFill>
                    <a:srgbClr val="000000"/>
                  </a:solidFill>
                  <a:uFillTx/>
                  <a:latin typeface="Calibri"/>
                </a:rPr>
                <a:t>)</a:t>
              </a:r>
              <a:endParaRPr lang="pt-BR" sz="1800" b="0" i="1" u="none" strike="noStrike" kern="1200" cap="none" spc="0" baseline="0" dirty="0">
                <a:solidFill>
                  <a:srgbClr val="000000"/>
                </a:solidFill>
                <a:uFillTx/>
                <a:latin typeface="Calibri"/>
              </a:endParaRPr>
            </a:p>
          </p:txBody>
        </p:sp>
        <p:sp>
          <p:nvSpPr>
            <p:cNvPr id="21" name="Retângulo: Cantos Arredondados 8">
              <a:extLst>
                <a:ext uri="{FF2B5EF4-FFF2-40B4-BE49-F238E27FC236}">
                  <a16:creationId xmlns:a16="http://schemas.microsoft.com/office/drawing/2014/main" id="{EAA19CAD-841E-4842-B443-A43D22250905}"/>
                </a:ext>
              </a:extLst>
            </p:cNvPr>
            <p:cNvSpPr/>
            <p:nvPr/>
          </p:nvSpPr>
          <p:spPr>
            <a:xfrm>
              <a:off x="4533358" y="3725594"/>
              <a:ext cx="2576732" cy="1528767"/>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38103" cap="flat">
              <a:solidFill>
                <a:srgbClr val="7030A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BR" sz="1800" b="0" i="0" u="none" strike="noStrike" kern="1200" cap="none" spc="0" baseline="0">
                <a:solidFill>
                  <a:srgbClr val="FFFFFF"/>
                </a:solidFill>
                <a:uFillTx/>
                <a:latin typeface="Calibri"/>
              </a:endParaRPr>
            </a:p>
          </p:txBody>
        </p:sp>
      </p:grpSp>
    </p:spTree>
    <p:extLst>
      <p:ext uri="{BB962C8B-B14F-4D97-AF65-F5344CB8AC3E}">
        <p14:creationId xmlns:p14="http://schemas.microsoft.com/office/powerpoint/2010/main" val="3873176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271593-9BA6-451E-A87E-3E1657F1103F}"/>
              </a:ext>
            </a:extLst>
          </p:cNvPr>
          <p:cNvSpPr txBox="1">
            <a:spLocks noGrp="1"/>
          </p:cNvSpPr>
          <p:nvPr>
            <p:ph type="title"/>
          </p:nvPr>
        </p:nvSpPr>
        <p:spPr>
          <a:xfrm>
            <a:off x="838200" y="365125"/>
            <a:ext cx="10515600" cy="1325563"/>
          </a:xfrm>
        </p:spPr>
        <p:txBody>
          <a:bodyPr/>
          <a:lstStyle/>
          <a:p>
            <a:pPr lvl="0"/>
            <a:r>
              <a:rPr lang="en-US" dirty="0"/>
              <a:t>What are SEM?</a:t>
            </a:r>
          </a:p>
        </p:txBody>
      </p:sp>
      <p:sp>
        <p:nvSpPr>
          <p:cNvPr id="11" name="Date Placeholder 10">
            <a:extLst>
              <a:ext uri="{FF2B5EF4-FFF2-40B4-BE49-F238E27FC236}">
                <a16:creationId xmlns:a16="http://schemas.microsoft.com/office/drawing/2014/main" id="{580E99B2-8493-49AC-A1DE-62BA1B83EE88}"/>
              </a:ext>
            </a:extLst>
          </p:cNvPr>
          <p:cNvSpPr>
            <a:spLocks noGrp="1"/>
          </p:cNvSpPr>
          <p:nvPr>
            <p:ph type="dt" sz="half" idx="10"/>
          </p:nvPr>
        </p:nvSpPr>
        <p:spPr/>
        <p:txBody>
          <a:bodyPr/>
          <a:lstStyle/>
          <a:p>
            <a:pPr lvl="0"/>
            <a:fld id="{027ABFF5-6E87-4DF8-A874-D277E77683B9}" type="datetime1">
              <a:rPr lang="pt-BR" smtClean="0"/>
              <a:t>03/06/2024</a:t>
            </a:fld>
            <a:endParaRPr lang="en-US" dirty="0"/>
          </a:p>
        </p:txBody>
      </p:sp>
      <p:sp>
        <p:nvSpPr>
          <p:cNvPr id="12" name="Slide Number Placeholder 11">
            <a:extLst>
              <a:ext uri="{FF2B5EF4-FFF2-40B4-BE49-F238E27FC236}">
                <a16:creationId xmlns:a16="http://schemas.microsoft.com/office/drawing/2014/main" id="{02CE2CE5-09C5-43C8-ACFE-E67A3395F6BA}"/>
              </a:ext>
            </a:extLst>
          </p:cNvPr>
          <p:cNvSpPr>
            <a:spLocks noGrp="1"/>
          </p:cNvSpPr>
          <p:nvPr>
            <p:ph type="sldNum" sz="quarter" idx="12"/>
          </p:nvPr>
        </p:nvSpPr>
        <p:spPr/>
        <p:txBody>
          <a:bodyPr/>
          <a:lstStyle/>
          <a:p>
            <a:pPr lvl="0"/>
            <a:fld id="{8BA0E2AD-477F-47F7-A985-6BED10354003}" type="slidenum">
              <a:rPr lang="en-GB" smtClean="0"/>
              <a:t>5</a:t>
            </a:fld>
            <a:endParaRPr lang="en-GB" dirty="0"/>
          </a:p>
        </p:txBody>
      </p:sp>
      <p:sp>
        <p:nvSpPr>
          <p:cNvPr id="13" name="CaixaDeTexto 12">
            <a:extLst>
              <a:ext uri="{FF2B5EF4-FFF2-40B4-BE49-F238E27FC236}">
                <a16:creationId xmlns:a16="http://schemas.microsoft.com/office/drawing/2014/main" id="{96127752-0DC9-48CF-A177-4DC5CF037225}"/>
              </a:ext>
            </a:extLst>
          </p:cNvPr>
          <p:cNvSpPr txBox="1"/>
          <p:nvPr/>
        </p:nvSpPr>
        <p:spPr>
          <a:xfrm>
            <a:off x="830379" y="1857228"/>
            <a:ext cx="6878013" cy="4314001"/>
          </a:xfrm>
          <a:prstGeom prst="rect">
            <a:avLst/>
          </a:prstGeom>
          <a:noFill/>
          <a:ln cap="flat">
            <a:noFill/>
          </a:ln>
        </p:spPr>
        <p:txBody>
          <a:bodyPr vert="horz" wrap="square" lIns="91440" tIns="45720" rIns="91440" bIns="45720" anchor="t" anchorCtr="0" compatLnSpc="1">
            <a:spAutoFit/>
          </a:bodyPr>
          <a:lstStyle/>
          <a:p>
            <a:pPr marL="228600" indent="-228600">
              <a:lnSpc>
                <a:spcPct val="90000"/>
              </a:lnSpc>
              <a:spcBef>
                <a:spcPts val="1000"/>
              </a:spcBef>
              <a:buFont typeface="Arial" panose="020B0604020202020204" pitchFamily="34" charset="0"/>
              <a:buChar char="•"/>
            </a:pPr>
            <a:r>
              <a:rPr lang="en-US" sz="2000" dirty="0">
                <a:solidFill>
                  <a:schemeClr val="accent5">
                    <a:lumMod val="75000"/>
                  </a:schemeClr>
                </a:solidFill>
              </a:rPr>
              <a:t>SEM is not a single statistical technique</a:t>
            </a:r>
          </a:p>
          <a:p>
            <a:pPr marL="228600" indent="-228600">
              <a:lnSpc>
                <a:spcPct val="90000"/>
              </a:lnSpc>
              <a:spcBef>
                <a:spcPts val="1000"/>
              </a:spcBef>
              <a:buFont typeface="Arial" panose="020B0604020202020204" pitchFamily="34" charset="0"/>
              <a:buChar char="•"/>
            </a:pPr>
            <a:endParaRPr lang="en-US" sz="2000" dirty="0">
              <a:solidFill>
                <a:schemeClr val="accent5">
                  <a:lumMod val="75000"/>
                </a:schemeClr>
              </a:solidFill>
            </a:endParaRPr>
          </a:p>
          <a:p>
            <a:pPr marL="228600" indent="-228600">
              <a:lnSpc>
                <a:spcPct val="90000"/>
              </a:lnSpc>
              <a:spcBef>
                <a:spcPts val="1000"/>
              </a:spcBef>
              <a:buFont typeface="Arial" panose="020B0604020202020204" pitchFamily="34" charset="0"/>
              <a:buChar char="•"/>
            </a:pPr>
            <a:r>
              <a:rPr lang="en-US" sz="2000" dirty="0">
                <a:solidFill>
                  <a:schemeClr val="accent5">
                    <a:lumMod val="75000"/>
                  </a:schemeClr>
                </a:solidFill>
              </a:rPr>
              <a:t>SEM is a statistical framework that allows one to analyze and test complex relationships between variables (Grace, 2006)</a:t>
            </a:r>
          </a:p>
          <a:p>
            <a:pPr marL="228600" indent="-228600">
              <a:lnSpc>
                <a:spcPct val="90000"/>
              </a:lnSpc>
              <a:spcBef>
                <a:spcPts val="1000"/>
              </a:spcBef>
              <a:buFont typeface="Arial" panose="020B0604020202020204" pitchFamily="34" charset="0"/>
              <a:buChar char="•"/>
            </a:pPr>
            <a:endParaRPr lang="en-US" sz="2000" dirty="0">
              <a:solidFill>
                <a:schemeClr val="accent5">
                  <a:lumMod val="75000"/>
                </a:schemeClr>
              </a:solidFill>
            </a:endParaRPr>
          </a:p>
          <a:p>
            <a:pPr marL="228600" indent="-228600">
              <a:lnSpc>
                <a:spcPct val="90000"/>
              </a:lnSpc>
              <a:spcBef>
                <a:spcPts val="1000"/>
              </a:spcBef>
              <a:buFont typeface="Arial" panose="020B0604020202020204" pitchFamily="34" charset="0"/>
              <a:buChar char="•"/>
            </a:pPr>
            <a:r>
              <a:rPr lang="en-US" sz="2000" dirty="0">
                <a:solidFill>
                  <a:schemeClr val="accent5">
                    <a:lumMod val="75000"/>
                  </a:schemeClr>
                </a:solidFill>
              </a:rPr>
              <a:t>It is called “SEM” because it integrates several equations (i.e., models) simultaneously, allowing one to test multiple hypothesis</a:t>
            </a:r>
          </a:p>
          <a:p>
            <a:pPr marL="228600" indent="-228600">
              <a:lnSpc>
                <a:spcPct val="90000"/>
              </a:lnSpc>
              <a:spcBef>
                <a:spcPts val="1000"/>
              </a:spcBef>
              <a:buFont typeface="Arial" panose="020B0604020202020204" pitchFamily="34" charset="0"/>
              <a:buChar char="•"/>
            </a:pPr>
            <a:endParaRPr lang="en-US" sz="2000" dirty="0">
              <a:solidFill>
                <a:schemeClr val="accent5">
                  <a:lumMod val="75000"/>
                </a:schemeClr>
              </a:solidFill>
            </a:endParaRPr>
          </a:p>
          <a:p>
            <a:pPr marL="228600" indent="-228600">
              <a:lnSpc>
                <a:spcPct val="90000"/>
              </a:lnSpc>
              <a:spcBef>
                <a:spcPts val="1000"/>
              </a:spcBef>
              <a:buFont typeface="Arial" panose="020B0604020202020204" pitchFamily="34" charset="0"/>
              <a:buChar char="•"/>
            </a:pPr>
            <a:r>
              <a:rPr lang="en-US" sz="2000" dirty="0">
                <a:solidFill>
                  <a:schemeClr val="accent5">
                    <a:lumMod val="75000"/>
                  </a:schemeClr>
                </a:solidFill>
              </a:rPr>
              <a:t>It provides a more comprehensive analysis of the relationships between the variables and the system studied</a:t>
            </a:r>
          </a:p>
          <a:p>
            <a:pPr marL="228600" indent="-228600">
              <a:lnSpc>
                <a:spcPct val="90000"/>
              </a:lnSpc>
              <a:spcBef>
                <a:spcPts val="1000"/>
              </a:spcBef>
              <a:buFont typeface="Arial" panose="020B0604020202020204" pitchFamily="34" charset="0"/>
              <a:buChar char="•"/>
            </a:pPr>
            <a:endParaRPr lang="en-US" sz="2000" dirty="0">
              <a:solidFill>
                <a:schemeClr val="accent5">
                  <a:lumMod val="75000"/>
                </a:schemeClr>
              </a:solidFill>
            </a:endParaRPr>
          </a:p>
        </p:txBody>
      </p:sp>
      <p:grpSp>
        <p:nvGrpSpPr>
          <p:cNvPr id="4" name="Agrupar 3">
            <a:extLst>
              <a:ext uri="{FF2B5EF4-FFF2-40B4-BE49-F238E27FC236}">
                <a16:creationId xmlns:a16="http://schemas.microsoft.com/office/drawing/2014/main" id="{338C5008-C1B9-4B02-963A-C1EFB3908D1A}"/>
              </a:ext>
            </a:extLst>
          </p:cNvPr>
          <p:cNvGrpSpPr>
            <a:grpSpLocks noChangeAspect="1"/>
          </p:cNvGrpSpPr>
          <p:nvPr/>
        </p:nvGrpSpPr>
        <p:grpSpPr>
          <a:xfrm>
            <a:off x="8176550" y="1953383"/>
            <a:ext cx="3611300" cy="3375501"/>
            <a:chOff x="8966200" y="3447372"/>
            <a:chExt cx="2908300" cy="2638278"/>
          </a:xfrm>
        </p:grpSpPr>
        <p:pic>
          <p:nvPicPr>
            <p:cNvPr id="8" name="Imagem 7">
              <a:extLst>
                <a:ext uri="{FF2B5EF4-FFF2-40B4-BE49-F238E27FC236}">
                  <a16:creationId xmlns:a16="http://schemas.microsoft.com/office/drawing/2014/main" id="{66EE10AD-C620-4C65-BC8A-FE9A7C4C8DF5}"/>
                </a:ext>
              </a:extLst>
            </p:cNvPr>
            <p:cNvPicPr>
              <a:picLocks noChangeAspect="1"/>
            </p:cNvPicPr>
            <p:nvPr/>
          </p:nvPicPr>
          <p:blipFill rotWithShape="1">
            <a:blip r:embed="rId2"/>
            <a:srcRect b="7783"/>
            <a:stretch/>
          </p:blipFill>
          <p:spPr>
            <a:xfrm>
              <a:off x="8966200" y="3447372"/>
              <a:ext cx="2908300" cy="2338444"/>
            </a:xfrm>
            <a:prstGeom prst="rect">
              <a:avLst/>
            </a:prstGeom>
          </p:spPr>
        </p:pic>
        <p:sp>
          <p:nvSpPr>
            <p:cNvPr id="10" name="CaixaDeTexto 9">
              <a:extLst>
                <a:ext uri="{FF2B5EF4-FFF2-40B4-BE49-F238E27FC236}">
                  <a16:creationId xmlns:a16="http://schemas.microsoft.com/office/drawing/2014/main" id="{A63C7160-4477-4E01-BE25-54FBE473B683}"/>
                </a:ext>
              </a:extLst>
            </p:cNvPr>
            <p:cNvSpPr txBox="1"/>
            <p:nvPr/>
          </p:nvSpPr>
          <p:spPr>
            <a:xfrm>
              <a:off x="9249351" y="5777873"/>
              <a:ext cx="2574349" cy="307777"/>
            </a:xfrm>
            <a:prstGeom prst="rect">
              <a:avLst/>
            </a:prstGeom>
            <a:noFill/>
          </p:spPr>
          <p:txBody>
            <a:bodyPr wrap="square" rtlCol="0">
              <a:spAutoFit/>
            </a:bodyPr>
            <a:lstStyle/>
            <a:p>
              <a:r>
                <a:rPr lang="pt-PT" sz="1400" i="1" dirty="0" err="1"/>
                <a:t>Geary</a:t>
              </a:r>
              <a:r>
                <a:rPr lang="pt-PT" sz="1400" i="1" dirty="0"/>
                <a:t> </a:t>
              </a:r>
              <a:r>
                <a:rPr lang="pt-PT" sz="1400" i="1" dirty="0" err="1"/>
                <a:t>et</a:t>
              </a:r>
              <a:r>
                <a:rPr lang="pt-PT" sz="1400" i="1" dirty="0"/>
                <a:t> al., 2020 </a:t>
              </a:r>
              <a:r>
                <a:rPr lang="pt-PT" sz="1400" i="1" dirty="0" err="1"/>
                <a:t>Nat</a:t>
              </a:r>
              <a:r>
                <a:rPr lang="pt-PT" sz="1400" i="1" dirty="0"/>
                <a:t> </a:t>
              </a:r>
              <a:r>
                <a:rPr lang="pt-PT" sz="1400" i="1" dirty="0" err="1"/>
                <a:t>Ecol</a:t>
              </a:r>
              <a:r>
                <a:rPr lang="pt-PT" sz="1400" i="1" dirty="0"/>
                <a:t> </a:t>
              </a:r>
              <a:r>
                <a:rPr lang="pt-PT" sz="1400" i="1" dirty="0" err="1"/>
                <a:t>Evol</a:t>
              </a:r>
              <a:endParaRPr lang="pt-PT" sz="1400" i="1" dirty="0"/>
            </a:p>
          </p:txBody>
        </p:sp>
      </p:grpSp>
    </p:spTree>
    <p:extLst>
      <p:ext uri="{BB962C8B-B14F-4D97-AF65-F5344CB8AC3E}">
        <p14:creationId xmlns:p14="http://schemas.microsoft.com/office/powerpoint/2010/main" val="26444069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7FF379-CDB1-44D0-AE6E-EB49614BF0A9}"/>
              </a:ext>
            </a:extLst>
          </p:cNvPr>
          <p:cNvSpPr>
            <a:spLocks noGrp="1"/>
          </p:cNvSpPr>
          <p:nvPr>
            <p:ph type="title"/>
          </p:nvPr>
        </p:nvSpPr>
        <p:spPr>
          <a:xfrm>
            <a:off x="838200" y="365125"/>
            <a:ext cx="10515600" cy="1325563"/>
          </a:xfrm>
        </p:spPr>
        <p:txBody>
          <a:bodyPr/>
          <a:lstStyle/>
          <a:p>
            <a:r>
              <a:rPr lang="pt-BR" dirty="0"/>
              <a:t>PiecewiseSEM assumptions</a:t>
            </a:r>
          </a:p>
        </p:txBody>
      </p:sp>
      <p:sp>
        <p:nvSpPr>
          <p:cNvPr id="3" name="Espaço Reservado para Conteúdo 2">
            <a:extLst>
              <a:ext uri="{FF2B5EF4-FFF2-40B4-BE49-F238E27FC236}">
                <a16:creationId xmlns:a16="http://schemas.microsoft.com/office/drawing/2014/main" id="{38AD9B31-4039-4401-ABFD-FD35CEBE5485}"/>
              </a:ext>
            </a:extLst>
          </p:cNvPr>
          <p:cNvSpPr>
            <a:spLocks noGrp="1"/>
          </p:cNvSpPr>
          <p:nvPr>
            <p:ph idx="1"/>
          </p:nvPr>
        </p:nvSpPr>
        <p:spPr>
          <a:xfrm>
            <a:off x="838202" y="2210540"/>
            <a:ext cx="10744197" cy="3966422"/>
          </a:xfrm>
        </p:spPr>
        <p:txBody>
          <a:bodyPr/>
          <a:lstStyle/>
          <a:p>
            <a:r>
              <a:rPr lang="en-US" dirty="0"/>
              <a:t>The data must meet the assumption of the individual models (dependent on each individual model)</a:t>
            </a:r>
            <a:endParaRPr lang="pt-BR" dirty="0"/>
          </a:p>
        </p:txBody>
      </p:sp>
      <p:sp>
        <p:nvSpPr>
          <p:cNvPr id="4" name="Date Placeholder 3">
            <a:extLst>
              <a:ext uri="{FF2B5EF4-FFF2-40B4-BE49-F238E27FC236}">
                <a16:creationId xmlns:a16="http://schemas.microsoft.com/office/drawing/2014/main" id="{2503D745-7C25-46B3-BD59-380A0BFF89AF}"/>
              </a:ext>
            </a:extLst>
          </p:cNvPr>
          <p:cNvSpPr>
            <a:spLocks noGrp="1"/>
          </p:cNvSpPr>
          <p:nvPr>
            <p:ph type="dt" sz="half" idx="10"/>
          </p:nvPr>
        </p:nvSpPr>
        <p:spPr/>
        <p:txBody>
          <a:bodyPr/>
          <a:lstStyle/>
          <a:p>
            <a:pPr lvl="0"/>
            <a:fld id="{C55C9B9E-C275-476C-A9B0-1DDB7B2FF282}" type="datetime1">
              <a:rPr lang="pt-BR" smtClean="0"/>
              <a:t>03/06/2024</a:t>
            </a:fld>
            <a:endParaRPr lang="en-US"/>
          </a:p>
        </p:txBody>
      </p:sp>
      <p:sp>
        <p:nvSpPr>
          <p:cNvPr id="5" name="Slide Number Placeholder 4">
            <a:extLst>
              <a:ext uri="{FF2B5EF4-FFF2-40B4-BE49-F238E27FC236}">
                <a16:creationId xmlns:a16="http://schemas.microsoft.com/office/drawing/2014/main" id="{D7F7A757-B4C2-46F1-ADBD-C42195CF2BA2}"/>
              </a:ext>
            </a:extLst>
          </p:cNvPr>
          <p:cNvSpPr>
            <a:spLocks noGrp="1"/>
          </p:cNvSpPr>
          <p:nvPr>
            <p:ph type="sldNum" sz="quarter" idx="12"/>
          </p:nvPr>
        </p:nvSpPr>
        <p:spPr/>
        <p:txBody>
          <a:bodyPr/>
          <a:lstStyle/>
          <a:p>
            <a:pPr lvl="0"/>
            <a:fld id="{8BA0E2AD-477F-47F7-A985-6BED10354003}" type="slidenum">
              <a:rPr lang="en-GB" smtClean="0"/>
              <a:t>50</a:t>
            </a:fld>
            <a:endParaRPr lang="en-GB" dirty="0"/>
          </a:p>
        </p:txBody>
      </p:sp>
      <p:pic>
        <p:nvPicPr>
          <p:cNvPr id="2050" name="Picture 2" descr="Detetive Cartoon Mascot Character Do Globo Ocular Ilustração Stock -  Ilustração de cara, lente: 120113515">
            <a:extLst>
              <a:ext uri="{FF2B5EF4-FFF2-40B4-BE49-F238E27FC236}">
                <a16:creationId xmlns:a16="http://schemas.microsoft.com/office/drawing/2014/main" id="{C286CBEC-4AAE-42D8-B6FD-888551CB78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1066" y="3429000"/>
            <a:ext cx="2180334" cy="2606266"/>
          </a:xfrm>
          <a:prstGeom prst="rect">
            <a:avLst/>
          </a:prstGeom>
          <a:noFill/>
          <a:extLst>
            <a:ext uri="{909E8E84-426E-40DD-AFC4-6F175D3DCCD1}">
              <a14:hiddenFill xmlns:a14="http://schemas.microsoft.com/office/drawing/2010/main">
                <a:solidFill>
                  <a:srgbClr val="FFFFFF"/>
                </a:solidFill>
              </a14:hiddenFill>
            </a:ext>
          </a:extLst>
        </p:spPr>
      </p:pic>
      <p:grpSp>
        <p:nvGrpSpPr>
          <p:cNvPr id="7" name="Agrupar 6">
            <a:extLst>
              <a:ext uri="{FF2B5EF4-FFF2-40B4-BE49-F238E27FC236}">
                <a16:creationId xmlns:a16="http://schemas.microsoft.com/office/drawing/2014/main" id="{2D3AB123-B361-437F-92AE-92C6BDC1F848}"/>
              </a:ext>
            </a:extLst>
          </p:cNvPr>
          <p:cNvGrpSpPr/>
          <p:nvPr/>
        </p:nvGrpSpPr>
        <p:grpSpPr>
          <a:xfrm>
            <a:off x="4144264" y="3177173"/>
            <a:ext cx="6412783" cy="3021332"/>
            <a:chOff x="4144264" y="3177173"/>
            <a:chExt cx="6412783" cy="3021332"/>
          </a:xfrm>
        </p:grpSpPr>
        <p:pic>
          <p:nvPicPr>
            <p:cNvPr id="1026" name="Picture 2" descr="Generalized Linear Models (GLM) in JASP - JASP - Free and User-Friendly  Statistical Software">
              <a:extLst>
                <a:ext uri="{FF2B5EF4-FFF2-40B4-BE49-F238E27FC236}">
                  <a16:creationId xmlns:a16="http://schemas.microsoft.com/office/drawing/2014/main" id="{DE28ED20-A889-4C12-A3DB-E6491BD3D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4264" y="3177173"/>
              <a:ext cx="6412783" cy="2858093"/>
            </a:xfrm>
            <a:prstGeom prst="rect">
              <a:avLst/>
            </a:prstGeom>
            <a:noFill/>
            <a:extLst>
              <a:ext uri="{909E8E84-426E-40DD-AFC4-6F175D3DCCD1}">
                <a14:hiddenFill xmlns:a14="http://schemas.microsoft.com/office/drawing/2010/main">
                  <a:solidFill>
                    <a:srgbClr val="FFFFFF"/>
                  </a:solidFill>
                </a14:hiddenFill>
              </a:ext>
            </a:extLst>
          </p:spPr>
        </p:pic>
        <p:sp>
          <p:nvSpPr>
            <p:cNvPr id="12" name="CaixaDeTexto 11">
              <a:extLst>
                <a:ext uri="{FF2B5EF4-FFF2-40B4-BE49-F238E27FC236}">
                  <a16:creationId xmlns:a16="http://schemas.microsoft.com/office/drawing/2014/main" id="{E5CA6C9A-E44B-4EE9-B7E7-0B0C08A29742}"/>
                </a:ext>
              </a:extLst>
            </p:cNvPr>
            <p:cNvSpPr txBox="1"/>
            <p:nvPr/>
          </p:nvSpPr>
          <p:spPr>
            <a:xfrm>
              <a:off x="4333229" y="5944589"/>
              <a:ext cx="6096000" cy="253916"/>
            </a:xfrm>
            <a:prstGeom prst="rect">
              <a:avLst/>
            </a:prstGeom>
            <a:noFill/>
          </p:spPr>
          <p:txBody>
            <a:bodyPr wrap="square">
              <a:spAutoFit/>
            </a:bodyPr>
            <a:lstStyle/>
            <a:p>
              <a:pPr algn="r"/>
              <a:r>
                <a:rPr lang="en-US" sz="1050" dirty="0"/>
                <a:t>https://jasp-stats.org/</a:t>
              </a:r>
            </a:p>
          </p:txBody>
        </p:sp>
      </p:grpSp>
    </p:spTree>
    <p:extLst>
      <p:ext uri="{BB962C8B-B14F-4D97-AF65-F5344CB8AC3E}">
        <p14:creationId xmlns:p14="http://schemas.microsoft.com/office/powerpoint/2010/main" val="26280850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C58CB5-91D4-4E5F-94A6-BE3935E3C787}"/>
              </a:ext>
            </a:extLst>
          </p:cNvPr>
          <p:cNvSpPr>
            <a:spLocks noGrp="1"/>
          </p:cNvSpPr>
          <p:nvPr>
            <p:ph type="title"/>
          </p:nvPr>
        </p:nvSpPr>
        <p:spPr>
          <a:xfrm>
            <a:off x="838200" y="365125"/>
            <a:ext cx="10515600" cy="1325563"/>
          </a:xfrm>
        </p:spPr>
        <p:txBody>
          <a:bodyPr/>
          <a:lstStyle/>
          <a:p>
            <a:r>
              <a:rPr lang="en-US" dirty="0"/>
              <a:t>Benefits and drawbacks of the Piecewise Approach</a:t>
            </a:r>
            <a:endParaRPr lang="pt-BR" sz="1800" i="1" dirty="0"/>
          </a:p>
        </p:txBody>
      </p:sp>
      <p:sp>
        <p:nvSpPr>
          <p:cNvPr id="3" name="Espaço Reservado para Conteúdo 2">
            <a:extLst>
              <a:ext uri="{FF2B5EF4-FFF2-40B4-BE49-F238E27FC236}">
                <a16:creationId xmlns:a16="http://schemas.microsoft.com/office/drawing/2014/main" id="{A7979A30-B14A-4D0B-B006-7FC35A7E2A07}"/>
              </a:ext>
            </a:extLst>
          </p:cNvPr>
          <p:cNvSpPr>
            <a:spLocks noGrp="1"/>
          </p:cNvSpPr>
          <p:nvPr>
            <p:ph idx="1"/>
          </p:nvPr>
        </p:nvSpPr>
        <p:spPr>
          <a:xfrm>
            <a:off x="838203" y="2015231"/>
            <a:ext cx="6390228" cy="4477640"/>
          </a:xfrm>
        </p:spPr>
        <p:txBody>
          <a:bodyPr>
            <a:normAutofit/>
          </a:bodyPr>
          <a:lstStyle/>
          <a:p>
            <a:r>
              <a:rPr lang="en-US" sz="2800" dirty="0"/>
              <a:t>Benefits:</a:t>
            </a:r>
          </a:p>
          <a:p>
            <a:pPr lvl="1"/>
            <a:r>
              <a:rPr lang="en-US" dirty="0"/>
              <a:t>Does not require quite a large sample size</a:t>
            </a:r>
          </a:p>
          <a:p>
            <a:pPr lvl="1"/>
            <a:r>
              <a:rPr lang="en-US" dirty="0"/>
              <a:t>Accept non-normal distributions</a:t>
            </a:r>
          </a:p>
          <a:p>
            <a:pPr lvl="2"/>
            <a:r>
              <a:rPr lang="en-US" dirty="0"/>
              <a:t>Poisson, binomial, </a:t>
            </a:r>
            <a:r>
              <a:rPr lang="en-US" dirty="0" err="1"/>
              <a:t>etc</a:t>
            </a:r>
            <a:endParaRPr lang="en-US" dirty="0"/>
          </a:p>
          <a:p>
            <a:r>
              <a:rPr lang="en-US" dirty="0"/>
              <a:t>Drawback:</a:t>
            </a:r>
          </a:p>
          <a:p>
            <a:pPr lvl="1"/>
            <a:r>
              <a:rPr lang="en-US" dirty="0"/>
              <a:t>Not applicable in models that include latent variables (which cannot be directly observed or measured)</a:t>
            </a:r>
            <a:endParaRPr lang="pt-BR" dirty="0"/>
          </a:p>
        </p:txBody>
      </p:sp>
      <p:grpSp>
        <p:nvGrpSpPr>
          <p:cNvPr id="8" name="Agrupar 7">
            <a:extLst>
              <a:ext uri="{FF2B5EF4-FFF2-40B4-BE49-F238E27FC236}">
                <a16:creationId xmlns:a16="http://schemas.microsoft.com/office/drawing/2014/main" id="{083B9F23-9562-48DD-8267-984387631C02}"/>
              </a:ext>
            </a:extLst>
          </p:cNvPr>
          <p:cNvGrpSpPr/>
          <p:nvPr/>
        </p:nvGrpSpPr>
        <p:grpSpPr>
          <a:xfrm>
            <a:off x="7541341" y="3429000"/>
            <a:ext cx="4466543" cy="2615396"/>
            <a:chOff x="7729934" y="1799288"/>
            <a:chExt cx="4238621" cy="2733271"/>
          </a:xfrm>
        </p:grpSpPr>
        <p:pic>
          <p:nvPicPr>
            <p:cNvPr id="6" name="Imagem 3">
              <a:extLst>
                <a:ext uri="{FF2B5EF4-FFF2-40B4-BE49-F238E27FC236}">
                  <a16:creationId xmlns:a16="http://schemas.microsoft.com/office/drawing/2014/main" id="{95B4CBD9-110C-4400-A8F9-9FE8851F334B}"/>
                </a:ext>
              </a:extLst>
            </p:cNvPr>
            <p:cNvPicPr>
              <a:picLocks noChangeAspect="1"/>
            </p:cNvPicPr>
            <p:nvPr/>
          </p:nvPicPr>
          <p:blipFill>
            <a:blip r:embed="rId2"/>
            <a:stretch>
              <a:fillRect/>
            </a:stretch>
          </p:blipFill>
          <p:spPr>
            <a:xfrm>
              <a:off x="7729934" y="1799288"/>
              <a:ext cx="4238621" cy="2408728"/>
            </a:xfrm>
            <a:prstGeom prst="rect">
              <a:avLst/>
            </a:prstGeom>
            <a:noFill/>
            <a:ln cap="flat">
              <a:noFill/>
            </a:ln>
          </p:spPr>
        </p:pic>
        <p:sp>
          <p:nvSpPr>
            <p:cNvPr id="7" name="CaixaDeTexto 4">
              <a:extLst>
                <a:ext uri="{FF2B5EF4-FFF2-40B4-BE49-F238E27FC236}">
                  <a16:creationId xmlns:a16="http://schemas.microsoft.com/office/drawing/2014/main" id="{4A0A245C-0232-428D-B255-74088DCA359B}"/>
                </a:ext>
              </a:extLst>
            </p:cNvPr>
            <p:cNvSpPr txBox="1"/>
            <p:nvPr/>
          </p:nvSpPr>
          <p:spPr>
            <a:xfrm>
              <a:off x="7812350" y="4224782"/>
              <a:ext cx="4087608" cy="307777"/>
            </a:xfrm>
            <a:prstGeom prst="rect">
              <a:avLst/>
            </a:prstGeom>
            <a:noFill/>
            <a:ln cap="flat">
              <a:noFill/>
            </a:ln>
          </p:spPr>
          <p:txBody>
            <a:bodyPr vert="horz" wrap="square" lIns="91440" tIns="45720" rIns="91440" bIns="4572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1400" b="0" i="1" u="none" strike="noStrike" kern="1200" cap="none" spc="0" baseline="0" dirty="0">
                  <a:solidFill>
                    <a:srgbClr val="000000"/>
                  </a:solidFill>
                  <a:uFillTx/>
                  <a:latin typeface="Calibri"/>
                </a:rPr>
                <a:t>Spada et al. 2021 Scientific reports</a:t>
              </a:r>
              <a:endParaRPr lang="en-US" sz="1400" b="0" i="1" u="none" strike="noStrike" kern="1200" cap="none" spc="0" baseline="0" dirty="0">
                <a:solidFill>
                  <a:srgbClr val="000000"/>
                </a:solidFill>
                <a:uFillTx/>
                <a:latin typeface="Calibri"/>
              </a:endParaRPr>
            </a:p>
          </p:txBody>
        </p:sp>
      </p:grpSp>
      <p:sp>
        <p:nvSpPr>
          <p:cNvPr id="4" name="Date Placeholder 3">
            <a:extLst>
              <a:ext uri="{FF2B5EF4-FFF2-40B4-BE49-F238E27FC236}">
                <a16:creationId xmlns:a16="http://schemas.microsoft.com/office/drawing/2014/main" id="{D72BBDFE-05D7-4B0D-8852-6B4A6BB08DDE}"/>
              </a:ext>
            </a:extLst>
          </p:cNvPr>
          <p:cNvSpPr>
            <a:spLocks noGrp="1"/>
          </p:cNvSpPr>
          <p:nvPr>
            <p:ph type="dt" sz="half" idx="10"/>
          </p:nvPr>
        </p:nvSpPr>
        <p:spPr/>
        <p:txBody>
          <a:bodyPr/>
          <a:lstStyle/>
          <a:p>
            <a:pPr lvl="0"/>
            <a:fld id="{E172FD06-321A-458C-A036-831ECD268A7B}" type="datetime1">
              <a:rPr lang="pt-BR" smtClean="0"/>
              <a:t>03/06/2024</a:t>
            </a:fld>
            <a:endParaRPr lang="en-US"/>
          </a:p>
        </p:txBody>
      </p:sp>
      <p:sp>
        <p:nvSpPr>
          <p:cNvPr id="5" name="Slide Number Placeholder 4">
            <a:extLst>
              <a:ext uri="{FF2B5EF4-FFF2-40B4-BE49-F238E27FC236}">
                <a16:creationId xmlns:a16="http://schemas.microsoft.com/office/drawing/2014/main" id="{9384CD8E-3B24-4D32-9419-BBD67D938283}"/>
              </a:ext>
            </a:extLst>
          </p:cNvPr>
          <p:cNvSpPr>
            <a:spLocks noGrp="1"/>
          </p:cNvSpPr>
          <p:nvPr>
            <p:ph type="sldNum" sz="quarter" idx="12"/>
          </p:nvPr>
        </p:nvSpPr>
        <p:spPr/>
        <p:txBody>
          <a:bodyPr/>
          <a:lstStyle/>
          <a:p>
            <a:pPr lvl="0"/>
            <a:fld id="{8BA0E2AD-477F-47F7-A985-6BED10354003}" type="slidenum">
              <a:rPr lang="en-GB" smtClean="0"/>
              <a:t>51</a:t>
            </a:fld>
            <a:endParaRPr lang="en-GB" dirty="0"/>
          </a:p>
        </p:txBody>
      </p:sp>
    </p:spTree>
    <p:extLst>
      <p:ext uri="{BB962C8B-B14F-4D97-AF65-F5344CB8AC3E}">
        <p14:creationId xmlns:p14="http://schemas.microsoft.com/office/powerpoint/2010/main" val="30033002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a Data 2">
            <a:extLst>
              <a:ext uri="{FF2B5EF4-FFF2-40B4-BE49-F238E27FC236}">
                <a16:creationId xmlns:a16="http://schemas.microsoft.com/office/drawing/2014/main" id="{1BDFA6FA-3863-41C3-8B3A-50BDB9B82F52}"/>
              </a:ext>
            </a:extLst>
          </p:cNvPr>
          <p:cNvSpPr>
            <a:spLocks noGrp="1"/>
          </p:cNvSpPr>
          <p:nvPr>
            <p:ph type="dt" sz="half" idx="10"/>
          </p:nvPr>
        </p:nvSpPr>
        <p:spPr/>
        <p:txBody>
          <a:bodyPr/>
          <a:lstStyle/>
          <a:p>
            <a:pPr lvl="0"/>
            <a:fld id="{0656C1F0-6261-4EA9-8B62-5ED73AF52269}" type="datetime1">
              <a:rPr lang="pt-BR" smtClean="0"/>
              <a:t>03/06/2024</a:t>
            </a:fld>
            <a:endParaRPr lang="en-US" dirty="0"/>
          </a:p>
        </p:txBody>
      </p:sp>
      <p:sp>
        <p:nvSpPr>
          <p:cNvPr id="4" name="Marcador de Posição do Número do Diapositivo 3">
            <a:extLst>
              <a:ext uri="{FF2B5EF4-FFF2-40B4-BE49-F238E27FC236}">
                <a16:creationId xmlns:a16="http://schemas.microsoft.com/office/drawing/2014/main" id="{2BEACDE1-7766-4A0F-92D1-8F929D847589}"/>
              </a:ext>
            </a:extLst>
          </p:cNvPr>
          <p:cNvSpPr>
            <a:spLocks noGrp="1"/>
          </p:cNvSpPr>
          <p:nvPr>
            <p:ph type="sldNum" sz="quarter" idx="12"/>
          </p:nvPr>
        </p:nvSpPr>
        <p:spPr/>
        <p:txBody>
          <a:bodyPr/>
          <a:lstStyle/>
          <a:p>
            <a:pPr lvl="0"/>
            <a:fld id="{8BA0E2AD-477F-47F7-A985-6BED10354003}" type="slidenum">
              <a:rPr lang="en-GB" smtClean="0"/>
              <a:t>52</a:t>
            </a:fld>
            <a:endParaRPr lang="en-GB" dirty="0"/>
          </a:p>
        </p:txBody>
      </p:sp>
      <p:sp>
        <p:nvSpPr>
          <p:cNvPr id="5" name="Título 4">
            <a:extLst>
              <a:ext uri="{FF2B5EF4-FFF2-40B4-BE49-F238E27FC236}">
                <a16:creationId xmlns:a16="http://schemas.microsoft.com/office/drawing/2014/main" id="{D034C696-0C0A-49EF-8296-76BB3EAD869C}"/>
              </a:ext>
            </a:extLst>
          </p:cNvPr>
          <p:cNvSpPr>
            <a:spLocks noGrp="1"/>
          </p:cNvSpPr>
          <p:nvPr>
            <p:ph type="title"/>
          </p:nvPr>
        </p:nvSpPr>
        <p:spPr>
          <a:xfrm>
            <a:off x="838200" y="365125"/>
            <a:ext cx="10515600" cy="841813"/>
          </a:xfrm>
        </p:spPr>
        <p:txBody>
          <a:bodyPr/>
          <a:lstStyle/>
          <a:p>
            <a:r>
              <a:rPr lang="pt-PT" dirty="0" err="1"/>
              <a:t>Traditional</a:t>
            </a:r>
            <a:r>
              <a:rPr lang="pt-PT" dirty="0"/>
              <a:t> </a:t>
            </a:r>
            <a:r>
              <a:rPr lang="pt-PT" dirty="0" err="1"/>
              <a:t>vs</a:t>
            </a:r>
            <a:r>
              <a:rPr lang="pt-PT" dirty="0"/>
              <a:t> </a:t>
            </a:r>
            <a:r>
              <a:rPr lang="pt-PT" dirty="0" err="1"/>
              <a:t>PiecewiseSEM</a:t>
            </a:r>
            <a:endParaRPr lang="pt-PT" dirty="0"/>
          </a:p>
        </p:txBody>
      </p:sp>
      <p:pic>
        <p:nvPicPr>
          <p:cNvPr id="7" name="Imagem 6">
            <a:extLst>
              <a:ext uri="{FF2B5EF4-FFF2-40B4-BE49-F238E27FC236}">
                <a16:creationId xmlns:a16="http://schemas.microsoft.com/office/drawing/2014/main" id="{6F222ADC-B5D1-4203-921B-3F47C7692645}"/>
              </a:ext>
            </a:extLst>
          </p:cNvPr>
          <p:cNvPicPr>
            <a:picLocks noChangeAspect="1"/>
          </p:cNvPicPr>
          <p:nvPr/>
        </p:nvPicPr>
        <p:blipFill>
          <a:blip r:embed="rId2"/>
          <a:stretch>
            <a:fillRect/>
          </a:stretch>
        </p:blipFill>
        <p:spPr>
          <a:xfrm>
            <a:off x="3270000" y="1295429"/>
            <a:ext cx="5652000" cy="4546482"/>
          </a:xfrm>
          <a:prstGeom prst="rect">
            <a:avLst/>
          </a:prstGeom>
        </p:spPr>
      </p:pic>
      <p:sp>
        <p:nvSpPr>
          <p:cNvPr id="8" name="CaixaDeTexto 7">
            <a:extLst>
              <a:ext uri="{FF2B5EF4-FFF2-40B4-BE49-F238E27FC236}">
                <a16:creationId xmlns:a16="http://schemas.microsoft.com/office/drawing/2014/main" id="{6607246D-DA4B-4232-AA48-6F32E85A04B5}"/>
              </a:ext>
            </a:extLst>
          </p:cNvPr>
          <p:cNvSpPr txBox="1"/>
          <p:nvPr/>
        </p:nvSpPr>
        <p:spPr>
          <a:xfrm>
            <a:off x="6263148" y="5726580"/>
            <a:ext cx="2477729" cy="307777"/>
          </a:xfrm>
          <a:prstGeom prst="rect">
            <a:avLst/>
          </a:prstGeom>
          <a:noFill/>
        </p:spPr>
        <p:txBody>
          <a:bodyPr wrap="square" rtlCol="0">
            <a:spAutoFit/>
          </a:bodyPr>
          <a:lstStyle/>
          <a:p>
            <a:pPr algn="r"/>
            <a:r>
              <a:rPr lang="pt-PT" sz="1400" dirty="0" err="1"/>
              <a:t>Source</a:t>
            </a:r>
            <a:r>
              <a:rPr lang="pt-PT" sz="1400" dirty="0"/>
              <a:t>: John </a:t>
            </a:r>
            <a:r>
              <a:rPr lang="pt-PT" sz="1400" dirty="0" err="1"/>
              <a:t>Lefcheck</a:t>
            </a:r>
            <a:endParaRPr lang="pt-PT" sz="1400" dirty="0"/>
          </a:p>
        </p:txBody>
      </p:sp>
      <p:grpSp>
        <p:nvGrpSpPr>
          <p:cNvPr id="6" name="Agrupar 5">
            <a:extLst>
              <a:ext uri="{FF2B5EF4-FFF2-40B4-BE49-F238E27FC236}">
                <a16:creationId xmlns:a16="http://schemas.microsoft.com/office/drawing/2014/main" id="{01DA2ED1-06A9-4008-A0E0-3B57ACC0969F}"/>
              </a:ext>
            </a:extLst>
          </p:cNvPr>
          <p:cNvGrpSpPr/>
          <p:nvPr/>
        </p:nvGrpSpPr>
        <p:grpSpPr>
          <a:xfrm>
            <a:off x="1402178" y="2605536"/>
            <a:ext cx="1838325" cy="2128607"/>
            <a:chOff x="752322" y="1977073"/>
            <a:chExt cx="1838325" cy="2128607"/>
          </a:xfrm>
        </p:grpSpPr>
        <p:pic>
          <p:nvPicPr>
            <p:cNvPr id="1026" name="Picture 2" descr="Structural Equation Modeling with lavaan in R Course | DataCamp">
              <a:extLst>
                <a:ext uri="{FF2B5EF4-FFF2-40B4-BE49-F238E27FC236}">
                  <a16:creationId xmlns:a16="http://schemas.microsoft.com/office/drawing/2014/main" id="{ED042B98-23F9-4EDC-BBC6-7D2024AC9C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322" y="1977073"/>
              <a:ext cx="1838325" cy="1905000"/>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57435182-3FCF-4FC2-8E91-73F719F8D4EC}"/>
                </a:ext>
              </a:extLst>
            </p:cNvPr>
            <p:cNvSpPr txBox="1"/>
            <p:nvPr/>
          </p:nvSpPr>
          <p:spPr>
            <a:xfrm>
              <a:off x="1221658" y="3890236"/>
              <a:ext cx="899652" cy="215444"/>
            </a:xfrm>
            <a:prstGeom prst="rect">
              <a:avLst/>
            </a:prstGeom>
            <a:noFill/>
          </p:spPr>
          <p:txBody>
            <a:bodyPr wrap="square" rtlCol="0">
              <a:spAutoFit/>
            </a:bodyPr>
            <a:lstStyle/>
            <a:p>
              <a:pPr algn="ctr"/>
              <a:r>
                <a:rPr lang="en-US" sz="800" dirty="0" err="1"/>
                <a:t>DataCamp</a:t>
              </a:r>
              <a:endParaRPr lang="en-US" sz="800" dirty="0"/>
            </a:p>
          </p:txBody>
        </p:sp>
      </p:grpSp>
      <p:pic>
        <p:nvPicPr>
          <p:cNvPr id="10" name="Imagem 9">
            <a:extLst>
              <a:ext uri="{FF2B5EF4-FFF2-40B4-BE49-F238E27FC236}">
                <a16:creationId xmlns:a16="http://schemas.microsoft.com/office/drawing/2014/main" id="{E45A1827-66F0-49B0-8AFD-8077A6AE1FF1}"/>
              </a:ext>
            </a:extLst>
          </p:cNvPr>
          <p:cNvPicPr>
            <a:picLocks noChangeAspect="1"/>
          </p:cNvPicPr>
          <p:nvPr/>
        </p:nvPicPr>
        <p:blipFill>
          <a:blip r:embed="rId4"/>
          <a:stretch>
            <a:fillRect/>
          </a:stretch>
        </p:blipFill>
        <p:spPr>
          <a:xfrm>
            <a:off x="8922000" y="3461242"/>
            <a:ext cx="2160000" cy="417196"/>
          </a:xfrm>
          <a:prstGeom prst="rect">
            <a:avLst/>
          </a:prstGeom>
        </p:spPr>
      </p:pic>
    </p:spTree>
    <p:extLst>
      <p:ext uri="{BB962C8B-B14F-4D97-AF65-F5344CB8AC3E}">
        <p14:creationId xmlns:p14="http://schemas.microsoft.com/office/powerpoint/2010/main" val="38919744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Pubs - Introducción a R y RStudio (día 1)">
            <a:extLst>
              <a:ext uri="{FF2B5EF4-FFF2-40B4-BE49-F238E27FC236}">
                <a16:creationId xmlns:a16="http://schemas.microsoft.com/office/drawing/2014/main" id="{140877D4-64C1-496A-BF15-2920CB3A4D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7886" y="1961087"/>
            <a:ext cx="6023430" cy="2113763"/>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40D1A31B-79DE-4A93-AED1-E2EDE41C02F1}"/>
              </a:ext>
            </a:extLst>
          </p:cNvPr>
          <p:cNvSpPr>
            <a:spLocks noGrp="1"/>
          </p:cNvSpPr>
          <p:nvPr>
            <p:ph type="dt" sz="half" idx="10"/>
          </p:nvPr>
        </p:nvSpPr>
        <p:spPr/>
        <p:txBody>
          <a:bodyPr/>
          <a:lstStyle/>
          <a:p>
            <a:pPr lvl="0"/>
            <a:fld id="{17E77080-A889-41C4-A7E0-DE3AD24523D4}" type="datetime1">
              <a:rPr lang="pt-BR" smtClean="0"/>
              <a:t>03/06/2024</a:t>
            </a:fld>
            <a:endParaRPr lang="en-US"/>
          </a:p>
        </p:txBody>
      </p:sp>
      <p:sp>
        <p:nvSpPr>
          <p:cNvPr id="3" name="Slide Number Placeholder 2">
            <a:extLst>
              <a:ext uri="{FF2B5EF4-FFF2-40B4-BE49-F238E27FC236}">
                <a16:creationId xmlns:a16="http://schemas.microsoft.com/office/drawing/2014/main" id="{C8C1D0C5-5A13-4904-8A29-3846B634AEB0}"/>
              </a:ext>
            </a:extLst>
          </p:cNvPr>
          <p:cNvSpPr>
            <a:spLocks noGrp="1"/>
          </p:cNvSpPr>
          <p:nvPr>
            <p:ph type="sldNum" sz="quarter" idx="12"/>
          </p:nvPr>
        </p:nvSpPr>
        <p:spPr/>
        <p:txBody>
          <a:bodyPr/>
          <a:lstStyle/>
          <a:p>
            <a:pPr lvl="0"/>
            <a:fld id="{8BA0E2AD-477F-47F7-A985-6BED10354003}" type="slidenum">
              <a:rPr lang="en-GB" smtClean="0"/>
              <a:t>53</a:t>
            </a:fld>
            <a:endParaRPr lang="en-GB" dirty="0"/>
          </a:p>
        </p:txBody>
      </p:sp>
    </p:spTree>
    <p:extLst>
      <p:ext uri="{BB962C8B-B14F-4D97-AF65-F5344CB8AC3E}">
        <p14:creationId xmlns:p14="http://schemas.microsoft.com/office/powerpoint/2010/main" val="354524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6AB185EC-6A5B-4F0E-9B39-7EACBA722C01}"/>
              </a:ext>
            </a:extLst>
          </p:cNvPr>
          <p:cNvSpPr>
            <a:spLocks noGrp="1"/>
          </p:cNvSpPr>
          <p:nvPr>
            <p:ph idx="1"/>
          </p:nvPr>
        </p:nvSpPr>
        <p:spPr>
          <a:xfrm>
            <a:off x="760403" y="1050381"/>
            <a:ext cx="5335597" cy="2959521"/>
          </a:xfrm>
        </p:spPr>
        <p:txBody>
          <a:bodyPr>
            <a:noAutofit/>
          </a:bodyPr>
          <a:lstStyle/>
          <a:p>
            <a:pPr marL="0" indent="0">
              <a:lnSpc>
                <a:spcPct val="100000"/>
              </a:lnSpc>
              <a:spcBef>
                <a:spcPts val="0"/>
              </a:spcBef>
              <a:buNone/>
            </a:pPr>
            <a:r>
              <a:rPr lang="en-US" sz="2000" b="0" i="0" dirty="0">
                <a:solidFill>
                  <a:schemeClr val="accent5">
                    <a:lumMod val="75000"/>
                  </a:schemeClr>
                </a:solidFill>
                <a:effectLst/>
              </a:rPr>
              <a:t>Ex 6: </a:t>
            </a:r>
            <a:r>
              <a:rPr lang="en-US" sz="2000" b="0" i="0" dirty="0" err="1">
                <a:solidFill>
                  <a:schemeClr val="accent5">
                    <a:lumMod val="75000"/>
                  </a:schemeClr>
                </a:solidFill>
                <a:effectLst/>
              </a:rPr>
              <a:t>PiecewiseSEM</a:t>
            </a:r>
            <a:r>
              <a:rPr lang="en-US" sz="2000" b="0" i="0" dirty="0">
                <a:solidFill>
                  <a:schemeClr val="accent5">
                    <a:lumMod val="75000"/>
                  </a:schemeClr>
                </a:solidFill>
                <a:effectLst/>
              </a:rPr>
              <a:t>:</a:t>
            </a:r>
          </a:p>
          <a:p>
            <a:pPr>
              <a:lnSpc>
                <a:spcPct val="100000"/>
              </a:lnSpc>
              <a:spcBef>
                <a:spcPts val="0"/>
              </a:spcBef>
            </a:pPr>
            <a:endParaRPr lang="en-US" sz="2000" b="0" i="0" dirty="0">
              <a:solidFill>
                <a:schemeClr val="accent5">
                  <a:lumMod val="75000"/>
                </a:schemeClr>
              </a:solidFill>
              <a:effectLst/>
            </a:endParaRPr>
          </a:p>
          <a:p>
            <a:pPr marL="0" indent="0">
              <a:lnSpc>
                <a:spcPct val="100000"/>
              </a:lnSpc>
              <a:spcBef>
                <a:spcPts val="0"/>
              </a:spcBef>
              <a:buNone/>
            </a:pPr>
            <a:r>
              <a:rPr lang="pt-BR" sz="2000" dirty="0"/>
              <a:t>Objective: </a:t>
            </a:r>
            <a:r>
              <a:rPr lang="en-US" sz="2000" dirty="0"/>
              <a:t>understand patterns in plant diversity following disturbance, in this case wildfires in California. </a:t>
            </a:r>
          </a:p>
          <a:p>
            <a:pPr marL="457200" lvl="1" indent="0">
              <a:lnSpc>
                <a:spcPct val="100000"/>
              </a:lnSpc>
              <a:spcBef>
                <a:spcPts val="0"/>
              </a:spcBef>
              <a:buNone/>
            </a:pPr>
            <a:endParaRPr lang="en-US" sz="2000" dirty="0"/>
          </a:p>
          <a:p>
            <a:pPr marL="0" indent="0">
              <a:lnSpc>
                <a:spcPct val="100000"/>
              </a:lnSpc>
              <a:spcBef>
                <a:spcPts val="0"/>
              </a:spcBef>
              <a:buNone/>
            </a:pPr>
            <a:r>
              <a:rPr lang="en-US" sz="2000" dirty="0"/>
              <a:t>We hypothesize that fire severity increases with stand age, and that plot cover will be determined by fire severity</a:t>
            </a:r>
          </a:p>
          <a:p>
            <a:pPr>
              <a:lnSpc>
                <a:spcPct val="100000"/>
              </a:lnSpc>
              <a:spcBef>
                <a:spcPts val="0"/>
              </a:spcBef>
            </a:pPr>
            <a:endParaRPr lang="pt-BR" sz="2000" dirty="0"/>
          </a:p>
        </p:txBody>
      </p:sp>
      <p:sp>
        <p:nvSpPr>
          <p:cNvPr id="9" name="Date Placeholder 8">
            <a:extLst>
              <a:ext uri="{FF2B5EF4-FFF2-40B4-BE49-F238E27FC236}">
                <a16:creationId xmlns:a16="http://schemas.microsoft.com/office/drawing/2014/main" id="{126E4472-DA01-454A-8A9B-CC96F64CE3C2}"/>
              </a:ext>
            </a:extLst>
          </p:cNvPr>
          <p:cNvSpPr>
            <a:spLocks noGrp="1"/>
          </p:cNvSpPr>
          <p:nvPr>
            <p:ph type="dt" sz="half" idx="10"/>
          </p:nvPr>
        </p:nvSpPr>
        <p:spPr/>
        <p:txBody>
          <a:bodyPr/>
          <a:lstStyle/>
          <a:p>
            <a:pPr lvl="0"/>
            <a:fld id="{482CC266-EF04-4542-AEF8-A725A0B284E6}" type="datetime1">
              <a:rPr lang="pt-BR" smtClean="0"/>
              <a:t>03/06/2024</a:t>
            </a:fld>
            <a:endParaRPr lang="en-US"/>
          </a:p>
        </p:txBody>
      </p:sp>
      <p:sp>
        <p:nvSpPr>
          <p:cNvPr id="10" name="Slide Number Placeholder 9">
            <a:extLst>
              <a:ext uri="{FF2B5EF4-FFF2-40B4-BE49-F238E27FC236}">
                <a16:creationId xmlns:a16="http://schemas.microsoft.com/office/drawing/2014/main" id="{F865D68F-0B41-4CF3-9B2D-B72E3556BBCE}"/>
              </a:ext>
            </a:extLst>
          </p:cNvPr>
          <p:cNvSpPr>
            <a:spLocks noGrp="1"/>
          </p:cNvSpPr>
          <p:nvPr>
            <p:ph type="sldNum" sz="quarter" idx="12"/>
          </p:nvPr>
        </p:nvSpPr>
        <p:spPr/>
        <p:txBody>
          <a:bodyPr/>
          <a:lstStyle/>
          <a:p>
            <a:pPr lvl="0"/>
            <a:fld id="{8BA0E2AD-477F-47F7-A985-6BED10354003}" type="slidenum">
              <a:rPr lang="en-GB" smtClean="0"/>
              <a:t>54</a:t>
            </a:fld>
            <a:endParaRPr lang="en-GB" dirty="0"/>
          </a:p>
        </p:txBody>
      </p:sp>
      <p:grpSp>
        <p:nvGrpSpPr>
          <p:cNvPr id="4" name="Agrupar 3">
            <a:extLst>
              <a:ext uri="{FF2B5EF4-FFF2-40B4-BE49-F238E27FC236}">
                <a16:creationId xmlns:a16="http://schemas.microsoft.com/office/drawing/2014/main" id="{7DA02DA1-798C-408A-A5B2-468FC21F5481}"/>
              </a:ext>
            </a:extLst>
          </p:cNvPr>
          <p:cNvGrpSpPr/>
          <p:nvPr/>
        </p:nvGrpSpPr>
        <p:grpSpPr>
          <a:xfrm>
            <a:off x="6260604" y="1050381"/>
            <a:ext cx="5180000" cy="3876999"/>
            <a:chOff x="6318740" y="1690688"/>
            <a:chExt cx="5180000" cy="3876999"/>
          </a:xfrm>
        </p:grpSpPr>
        <p:pic>
          <p:nvPicPr>
            <p:cNvPr id="2050" name="Picture 2" descr="California wildfires are climbing higher up mountains, putting more forest  at risk of flames">
              <a:extLst>
                <a:ext uri="{FF2B5EF4-FFF2-40B4-BE49-F238E27FC236}">
                  <a16:creationId xmlns:a16="http://schemas.microsoft.com/office/drawing/2014/main" id="{83D80E00-5476-4492-BB4A-B4BA94D495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8740" y="1690688"/>
              <a:ext cx="5180000" cy="3600000"/>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F9EC3AA5-025D-4300-A420-73E22BD580B1}"/>
                </a:ext>
              </a:extLst>
            </p:cNvPr>
            <p:cNvSpPr txBox="1"/>
            <p:nvPr/>
          </p:nvSpPr>
          <p:spPr>
            <a:xfrm>
              <a:off x="6318740" y="5290688"/>
              <a:ext cx="5180000" cy="276999"/>
            </a:xfrm>
            <a:prstGeom prst="rect">
              <a:avLst/>
            </a:prstGeom>
            <a:noFill/>
          </p:spPr>
          <p:txBody>
            <a:bodyPr wrap="square" rtlCol="0">
              <a:spAutoFit/>
            </a:bodyPr>
            <a:lstStyle/>
            <a:p>
              <a:pPr algn="r"/>
              <a:r>
                <a:rPr lang="pt-PT" sz="1200" dirty="0" err="1"/>
                <a:t>Source</a:t>
              </a:r>
              <a:r>
                <a:rPr lang="pt-PT" sz="1200" dirty="0"/>
                <a:t>: San Francisco </a:t>
              </a:r>
              <a:r>
                <a:rPr lang="pt-PT" sz="1200" dirty="0" err="1"/>
                <a:t>Chronicle</a:t>
              </a:r>
              <a:r>
                <a:rPr lang="pt-PT" sz="1200" dirty="0"/>
                <a:t> </a:t>
              </a:r>
            </a:p>
          </p:txBody>
        </p:sp>
      </p:grpSp>
      <p:pic>
        <p:nvPicPr>
          <p:cNvPr id="7" name="Imagem 6">
            <a:extLst>
              <a:ext uri="{FF2B5EF4-FFF2-40B4-BE49-F238E27FC236}">
                <a16:creationId xmlns:a16="http://schemas.microsoft.com/office/drawing/2014/main" id="{9EF960D3-BE4D-46B9-8AA6-643C013489DB}"/>
              </a:ext>
            </a:extLst>
          </p:cNvPr>
          <p:cNvPicPr>
            <a:picLocks noChangeAspect="1"/>
          </p:cNvPicPr>
          <p:nvPr/>
        </p:nvPicPr>
        <p:blipFill>
          <a:blip r:embed="rId4"/>
          <a:stretch>
            <a:fillRect/>
          </a:stretch>
        </p:blipFill>
        <p:spPr>
          <a:xfrm>
            <a:off x="990073" y="4243311"/>
            <a:ext cx="4453059" cy="1564307"/>
          </a:xfrm>
          <a:prstGeom prst="rect">
            <a:avLst/>
          </a:prstGeom>
        </p:spPr>
      </p:pic>
      <p:sp>
        <p:nvSpPr>
          <p:cNvPr id="21" name="CaixaDeTexto 20">
            <a:extLst>
              <a:ext uri="{FF2B5EF4-FFF2-40B4-BE49-F238E27FC236}">
                <a16:creationId xmlns:a16="http://schemas.microsoft.com/office/drawing/2014/main" id="{2CD03366-D514-4DB3-A18F-3EF68CF6A7A4}"/>
              </a:ext>
            </a:extLst>
          </p:cNvPr>
          <p:cNvSpPr txBox="1"/>
          <p:nvPr/>
        </p:nvSpPr>
        <p:spPr>
          <a:xfrm>
            <a:off x="990073" y="5840972"/>
            <a:ext cx="4309513" cy="400110"/>
          </a:xfrm>
          <a:prstGeom prst="rect">
            <a:avLst/>
          </a:prstGeom>
          <a:noFill/>
        </p:spPr>
        <p:txBody>
          <a:bodyPr wrap="square">
            <a:spAutoFit/>
          </a:bodyPr>
          <a:lstStyle/>
          <a:p>
            <a:r>
              <a:rPr lang="pt-PT" sz="1000" dirty="0"/>
              <a:t>https://jslefche.github.io/sem_book/local-estimation.html#tests-of-directed-separation</a:t>
            </a:r>
          </a:p>
        </p:txBody>
      </p:sp>
    </p:spTree>
    <p:extLst>
      <p:ext uri="{BB962C8B-B14F-4D97-AF65-F5344CB8AC3E}">
        <p14:creationId xmlns:p14="http://schemas.microsoft.com/office/powerpoint/2010/main" val="19250696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a Data 2">
            <a:extLst>
              <a:ext uri="{FF2B5EF4-FFF2-40B4-BE49-F238E27FC236}">
                <a16:creationId xmlns:a16="http://schemas.microsoft.com/office/drawing/2014/main" id="{466CAC88-2A3F-449C-9E79-808FA55A5923}"/>
              </a:ext>
            </a:extLst>
          </p:cNvPr>
          <p:cNvSpPr>
            <a:spLocks noGrp="1"/>
          </p:cNvSpPr>
          <p:nvPr>
            <p:ph type="dt" sz="half" idx="10"/>
          </p:nvPr>
        </p:nvSpPr>
        <p:spPr/>
        <p:txBody>
          <a:bodyPr/>
          <a:lstStyle/>
          <a:p>
            <a:pPr lvl="0"/>
            <a:fld id="{0656C1F0-6261-4EA9-8B62-5ED73AF52269}" type="datetime1">
              <a:rPr lang="pt-BR" smtClean="0"/>
              <a:t>03/06/2024</a:t>
            </a:fld>
            <a:endParaRPr lang="en-US" dirty="0"/>
          </a:p>
        </p:txBody>
      </p:sp>
      <p:sp>
        <p:nvSpPr>
          <p:cNvPr id="4" name="Marcador de Posição do Número do Diapositivo 3">
            <a:extLst>
              <a:ext uri="{FF2B5EF4-FFF2-40B4-BE49-F238E27FC236}">
                <a16:creationId xmlns:a16="http://schemas.microsoft.com/office/drawing/2014/main" id="{81A4891B-6E0E-4397-AC6B-F0E254C699E1}"/>
              </a:ext>
            </a:extLst>
          </p:cNvPr>
          <p:cNvSpPr>
            <a:spLocks noGrp="1"/>
          </p:cNvSpPr>
          <p:nvPr>
            <p:ph type="sldNum" sz="quarter" idx="12"/>
          </p:nvPr>
        </p:nvSpPr>
        <p:spPr/>
        <p:txBody>
          <a:bodyPr/>
          <a:lstStyle/>
          <a:p>
            <a:pPr lvl="0"/>
            <a:fld id="{8BA0E2AD-477F-47F7-A985-6BED10354003}" type="slidenum">
              <a:rPr lang="en-GB" smtClean="0"/>
              <a:t>55</a:t>
            </a:fld>
            <a:endParaRPr lang="en-GB" dirty="0"/>
          </a:p>
        </p:txBody>
      </p:sp>
      <p:pic>
        <p:nvPicPr>
          <p:cNvPr id="7" name="Imagem 6">
            <a:extLst>
              <a:ext uri="{FF2B5EF4-FFF2-40B4-BE49-F238E27FC236}">
                <a16:creationId xmlns:a16="http://schemas.microsoft.com/office/drawing/2014/main" id="{C7AEDE1F-FB36-4ECE-97BE-CA96EF41B72E}"/>
              </a:ext>
            </a:extLst>
          </p:cNvPr>
          <p:cNvPicPr>
            <a:picLocks noChangeAspect="1"/>
          </p:cNvPicPr>
          <p:nvPr/>
        </p:nvPicPr>
        <p:blipFill>
          <a:blip r:embed="rId2"/>
          <a:stretch>
            <a:fillRect/>
          </a:stretch>
        </p:blipFill>
        <p:spPr>
          <a:xfrm>
            <a:off x="2624789" y="239753"/>
            <a:ext cx="6942422" cy="6378493"/>
          </a:xfrm>
          <a:prstGeom prst="rect">
            <a:avLst/>
          </a:prstGeom>
        </p:spPr>
      </p:pic>
      <p:sp>
        <p:nvSpPr>
          <p:cNvPr id="8" name="Retângulo 7">
            <a:extLst>
              <a:ext uri="{FF2B5EF4-FFF2-40B4-BE49-F238E27FC236}">
                <a16:creationId xmlns:a16="http://schemas.microsoft.com/office/drawing/2014/main" id="{E340663D-9C6E-45C2-BB16-581826638E95}"/>
              </a:ext>
            </a:extLst>
          </p:cNvPr>
          <p:cNvSpPr/>
          <p:nvPr/>
        </p:nvSpPr>
        <p:spPr>
          <a:xfrm>
            <a:off x="2595716" y="3244645"/>
            <a:ext cx="6086168" cy="7177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9" name="Picture 2" descr="Joinha-05 - Estrada Afora com o buscaOnibus">
            <a:extLst>
              <a:ext uri="{FF2B5EF4-FFF2-40B4-BE49-F238E27FC236}">
                <a16:creationId xmlns:a16="http://schemas.microsoft.com/office/drawing/2014/main" id="{B87CA89D-C543-48F0-B280-1457D37C65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679" y="2708999"/>
            <a:ext cx="974334" cy="14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0537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9F4227-7949-EA66-1B5A-3DBF7283C9AB}"/>
            </a:ext>
          </a:extLst>
        </p:cNvPr>
        <p:cNvGrpSpPr/>
        <p:nvPr/>
      </p:nvGrpSpPr>
      <p:grpSpPr>
        <a:xfrm>
          <a:off x="0" y="0"/>
          <a:ext cx="0" cy="0"/>
          <a:chOff x="0" y="0"/>
          <a:chExt cx="0" cy="0"/>
        </a:xfrm>
      </p:grpSpPr>
      <p:sp>
        <p:nvSpPr>
          <p:cNvPr id="3" name="Marcador de fecha 2">
            <a:extLst>
              <a:ext uri="{FF2B5EF4-FFF2-40B4-BE49-F238E27FC236}">
                <a16:creationId xmlns:a16="http://schemas.microsoft.com/office/drawing/2014/main" id="{0E895F5B-1CC8-454F-CAD5-31D5A7ADAD1E}"/>
              </a:ext>
            </a:extLst>
          </p:cNvPr>
          <p:cNvSpPr>
            <a:spLocks noGrp="1"/>
          </p:cNvSpPr>
          <p:nvPr>
            <p:ph type="dt" sz="half" idx="10"/>
          </p:nvPr>
        </p:nvSpPr>
        <p:spPr/>
        <p:txBody>
          <a:bodyPr/>
          <a:lstStyle/>
          <a:p>
            <a:pPr lvl="0"/>
            <a:fld id="{0656C1F0-6261-4EA9-8B62-5ED73AF52269}" type="datetime1">
              <a:rPr lang="pt-BR" smtClean="0"/>
              <a:t>03/06/2024</a:t>
            </a:fld>
            <a:endParaRPr lang="en-US" dirty="0"/>
          </a:p>
        </p:txBody>
      </p:sp>
      <p:sp>
        <p:nvSpPr>
          <p:cNvPr id="4" name="Marcador de número de diapositiva 3">
            <a:extLst>
              <a:ext uri="{FF2B5EF4-FFF2-40B4-BE49-F238E27FC236}">
                <a16:creationId xmlns:a16="http://schemas.microsoft.com/office/drawing/2014/main" id="{2864ECE1-8448-8C9C-E238-1A3BCCD11FA2}"/>
              </a:ext>
            </a:extLst>
          </p:cNvPr>
          <p:cNvSpPr>
            <a:spLocks noGrp="1"/>
          </p:cNvSpPr>
          <p:nvPr>
            <p:ph type="sldNum" sz="quarter" idx="12"/>
          </p:nvPr>
        </p:nvSpPr>
        <p:spPr/>
        <p:txBody>
          <a:bodyPr/>
          <a:lstStyle/>
          <a:p>
            <a:pPr lvl="0"/>
            <a:fld id="{8BA0E2AD-477F-47F7-A985-6BED10354003}" type="slidenum">
              <a:rPr lang="en-GB" smtClean="0"/>
              <a:t>56</a:t>
            </a:fld>
            <a:endParaRPr lang="en-GB" dirty="0"/>
          </a:p>
        </p:txBody>
      </p:sp>
      <p:grpSp>
        <p:nvGrpSpPr>
          <p:cNvPr id="18" name="Grupo 17">
            <a:extLst>
              <a:ext uri="{FF2B5EF4-FFF2-40B4-BE49-F238E27FC236}">
                <a16:creationId xmlns:a16="http://schemas.microsoft.com/office/drawing/2014/main" id="{80E17414-4799-406E-6D78-CE014E868C1D}"/>
              </a:ext>
            </a:extLst>
          </p:cNvPr>
          <p:cNvGrpSpPr/>
          <p:nvPr/>
        </p:nvGrpSpPr>
        <p:grpSpPr>
          <a:xfrm>
            <a:off x="547207" y="2471047"/>
            <a:ext cx="6660912" cy="2880599"/>
            <a:chOff x="547207" y="2471047"/>
            <a:chExt cx="6660912" cy="2880599"/>
          </a:xfrm>
        </p:grpSpPr>
        <p:pic>
          <p:nvPicPr>
            <p:cNvPr id="6" name="Imagem 6">
              <a:extLst>
                <a:ext uri="{FF2B5EF4-FFF2-40B4-BE49-F238E27FC236}">
                  <a16:creationId xmlns:a16="http://schemas.microsoft.com/office/drawing/2014/main" id="{6001E0CE-4B13-53F0-1478-F61A37B67635}"/>
                </a:ext>
              </a:extLst>
            </p:cNvPr>
            <p:cNvPicPr>
              <a:picLocks noChangeAspect="1"/>
            </p:cNvPicPr>
            <p:nvPr/>
          </p:nvPicPr>
          <p:blipFill>
            <a:blip r:embed="rId2"/>
            <a:stretch>
              <a:fillRect/>
            </a:stretch>
          </p:blipFill>
          <p:spPr>
            <a:xfrm>
              <a:off x="655927" y="3134346"/>
              <a:ext cx="6311912" cy="2217300"/>
            </a:xfrm>
            <a:prstGeom prst="rect">
              <a:avLst/>
            </a:prstGeom>
          </p:spPr>
        </p:pic>
        <p:sp>
          <p:nvSpPr>
            <p:cNvPr id="12" name="CuadroTexto 11">
              <a:extLst>
                <a:ext uri="{FF2B5EF4-FFF2-40B4-BE49-F238E27FC236}">
                  <a16:creationId xmlns:a16="http://schemas.microsoft.com/office/drawing/2014/main" id="{A2E9A7F5-D48B-1413-53FE-1EE96F48911F}"/>
                </a:ext>
              </a:extLst>
            </p:cNvPr>
            <p:cNvSpPr txBox="1"/>
            <p:nvPr/>
          </p:nvSpPr>
          <p:spPr>
            <a:xfrm>
              <a:off x="1184448" y="4610500"/>
              <a:ext cx="1628077" cy="369332"/>
            </a:xfrm>
            <a:prstGeom prst="rect">
              <a:avLst/>
            </a:prstGeom>
            <a:noFill/>
          </p:spPr>
          <p:txBody>
            <a:bodyPr wrap="square" rtlCol="0">
              <a:spAutoFit/>
            </a:bodyPr>
            <a:lstStyle/>
            <a:p>
              <a:r>
                <a:rPr lang="es-ES" dirty="0"/>
                <a:t>0.454***</a:t>
              </a:r>
            </a:p>
          </p:txBody>
        </p:sp>
        <p:sp>
          <p:nvSpPr>
            <p:cNvPr id="13" name="CuadroTexto 12">
              <a:extLst>
                <a:ext uri="{FF2B5EF4-FFF2-40B4-BE49-F238E27FC236}">
                  <a16:creationId xmlns:a16="http://schemas.microsoft.com/office/drawing/2014/main" id="{DF46AF5D-CB1F-C3C5-842A-A111796B4D0C}"/>
                </a:ext>
              </a:extLst>
            </p:cNvPr>
            <p:cNvSpPr txBox="1"/>
            <p:nvPr/>
          </p:nvSpPr>
          <p:spPr>
            <a:xfrm>
              <a:off x="5339762" y="4552744"/>
              <a:ext cx="1628077" cy="369332"/>
            </a:xfrm>
            <a:prstGeom prst="rect">
              <a:avLst/>
            </a:prstGeom>
            <a:noFill/>
          </p:spPr>
          <p:txBody>
            <a:bodyPr wrap="square" rtlCol="0">
              <a:spAutoFit/>
            </a:bodyPr>
            <a:lstStyle/>
            <a:p>
              <a:r>
                <a:rPr lang="es-ES" dirty="0"/>
                <a:t>-0.437***</a:t>
              </a:r>
            </a:p>
          </p:txBody>
        </p:sp>
        <p:sp>
          <p:nvSpPr>
            <p:cNvPr id="15" name="CuadroTexto 14">
              <a:extLst>
                <a:ext uri="{FF2B5EF4-FFF2-40B4-BE49-F238E27FC236}">
                  <a16:creationId xmlns:a16="http://schemas.microsoft.com/office/drawing/2014/main" id="{09DDE748-AB19-078D-AD31-13923BAF20F0}"/>
                </a:ext>
              </a:extLst>
            </p:cNvPr>
            <p:cNvSpPr txBox="1"/>
            <p:nvPr/>
          </p:nvSpPr>
          <p:spPr>
            <a:xfrm>
              <a:off x="2933176" y="4103882"/>
              <a:ext cx="1757413" cy="369332"/>
            </a:xfrm>
            <a:prstGeom prst="rect">
              <a:avLst/>
            </a:prstGeom>
            <a:noFill/>
          </p:spPr>
          <p:txBody>
            <a:bodyPr wrap="square" rtlCol="0">
              <a:spAutoFit/>
            </a:bodyPr>
            <a:lstStyle/>
            <a:p>
              <a:pPr algn="ctr"/>
              <a:r>
                <a:rPr lang="es-ES" dirty="0"/>
                <a:t>R2 = 0.21</a:t>
              </a:r>
            </a:p>
          </p:txBody>
        </p:sp>
        <p:sp>
          <p:nvSpPr>
            <p:cNvPr id="16" name="CuadroTexto 15">
              <a:extLst>
                <a:ext uri="{FF2B5EF4-FFF2-40B4-BE49-F238E27FC236}">
                  <a16:creationId xmlns:a16="http://schemas.microsoft.com/office/drawing/2014/main" id="{A0CFC6D4-E08B-16C3-0056-04AC4B6240FA}"/>
                </a:ext>
              </a:extLst>
            </p:cNvPr>
            <p:cNvSpPr txBox="1"/>
            <p:nvPr/>
          </p:nvSpPr>
          <p:spPr>
            <a:xfrm>
              <a:off x="5450706" y="2783524"/>
              <a:ext cx="1757413" cy="369332"/>
            </a:xfrm>
            <a:prstGeom prst="rect">
              <a:avLst/>
            </a:prstGeom>
            <a:noFill/>
          </p:spPr>
          <p:txBody>
            <a:bodyPr wrap="square" rtlCol="0">
              <a:spAutoFit/>
            </a:bodyPr>
            <a:lstStyle/>
            <a:p>
              <a:pPr algn="ctr"/>
              <a:r>
                <a:rPr lang="es-ES" dirty="0"/>
                <a:t>R2 = 0.19</a:t>
              </a:r>
            </a:p>
          </p:txBody>
        </p:sp>
        <p:sp>
          <p:nvSpPr>
            <p:cNvPr id="17" name="CuadroTexto 16">
              <a:extLst>
                <a:ext uri="{FF2B5EF4-FFF2-40B4-BE49-F238E27FC236}">
                  <a16:creationId xmlns:a16="http://schemas.microsoft.com/office/drawing/2014/main" id="{DDC3E6A9-595E-CF34-683B-417A6B440158}"/>
                </a:ext>
              </a:extLst>
            </p:cNvPr>
            <p:cNvSpPr txBox="1"/>
            <p:nvPr/>
          </p:nvSpPr>
          <p:spPr>
            <a:xfrm>
              <a:off x="547207" y="2471047"/>
              <a:ext cx="4530635" cy="369332"/>
            </a:xfrm>
            <a:prstGeom prst="rect">
              <a:avLst/>
            </a:prstGeom>
            <a:noFill/>
          </p:spPr>
          <p:txBody>
            <a:bodyPr wrap="square" rtlCol="0">
              <a:spAutoFit/>
            </a:bodyPr>
            <a:lstStyle/>
            <a:p>
              <a:r>
                <a:rPr lang="es-ES" i="1" dirty="0"/>
                <a:t>D-</a:t>
              </a:r>
              <a:r>
                <a:rPr lang="es-ES" i="1" dirty="0" err="1"/>
                <a:t>sep</a:t>
              </a:r>
              <a:r>
                <a:rPr lang="es-ES" i="1" dirty="0"/>
                <a:t>: Fisher C = 5.18, p&gt;0.075</a:t>
              </a:r>
            </a:p>
          </p:txBody>
        </p:sp>
      </p:grpSp>
      <p:grpSp>
        <p:nvGrpSpPr>
          <p:cNvPr id="22" name="Grupo 21">
            <a:extLst>
              <a:ext uri="{FF2B5EF4-FFF2-40B4-BE49-F238E27FC236}">
                <a16:creationId xmlns:a16="http://schemas.microsoft.com/office/drawing/2014/main" id="{17B1307B-6D22-C83F-569F-090C8C717958}"/>
              </a:ext>
            </a:extLst>
          </p:cNvPr>
          <p:cNvGrpSpPr/>
          <p:nvPr/>
        </p:nvGrpSpPr>
        <p:grpSpPr>
          <a:xfrm>
            <a:off x="6713095" y="2471047"/>
            <a:ext cx="5180000" cy="3005416"/>
            <a:chOff x="6602151" y="1704337"/>
            <a:chExt cx="5180000" cy="3005416"/>
          </a:xfrm>
        </p:grpSpPr>
        <p:pic>
          <p:nvPicPr>
            <p:cNvPr id="20" name="Picture 2" descr="California wildfires are climbing higher up mountains, putting more forest  at risk of flames">
              <a:extLst>
                <a:ext uri="{FF2B5EF4-FFF2-40B4-BE49-F238E27FC236}">
                  <a16:creationId xmlns:a16="http://schemas.microsoft.com/office/drawing/2014/main" id="{3B603045-6014-E37A-5ED1-76FBD45FD7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3090" y="1704337"/>
              <a:ext cx="3862226" cy="2684177"/>
            </a:xfrm>
            <a:prstGeom prst="rect">
              <a:avLst/>
            </a:prstGeom>
            <a:noFill/>
            <a:extLst>
              <a:ext uri="{909E8E84-426E-40DD-AFC4-6F175D3DCCD1}">
                <a14:hiddenFill xmlns:a14="http://schemas.microsoft.com/office/drawing/2010/main">
                  <a:solidFill>
                    <a:srgbClr val="FFFFFF"/>
                  </a:solidFill>
                </a14:hiddenFill>
              </a:ext>
            </a:extLst>
          </p:spPr>
        </p:pic>
        <p:sp>
          <p:nvSpPr>
            <p:cNvPr id="21" name="CaixaDeTexto 1">
              <a:extLst>
                <a:ext uri="{FF2B5EF4-FFF2-40B4-BE49-F238E27FC236}">
                  <a16:creationId xmlns:a16="http://schemas.microsoft.com/office/drawing/2014/main" id="{617DF5C3-E904-374F-9DFC-EB3D8D07D3BF}"/>
                </a:ext>
              </a:extLst>
            </p:cNvPr>
            <p:cNvSpPr txBox="1"/>
            <p:nvPr/>
          </p:nvSpPr>
          <p:spPr>
            <a:xfrm>
              <a:off x="6602151" y="4432754"/>
              <a:ext cx="5180000" cy="276999"/>
            </a:xfrm>
            <a:prstGeom prst="rect">
              <a:avLst/>
            </a:prstGeom>
            <a:noFill/>
          </p:spPr>
          <p:txBody>
            <a:bodyPr wrap="square" rtlCol="0">
              <a:spAutoFit/>
            </a:bodyPr>
            <a:lstStyle/>
            <a:p>
              <a:pPr algn="r"/>
              <a:r>
                <a:rPr lang="pt-PT" sz="1200" dirty="0" err="1"/>
                <a:t>Source</a:t>
              </a:r>
              <a:r>
                <a:rPr lang="pt-PT" sz="1200" dirty="0"/>
                <a:t>: San Francisco </a:t>
              </a:r>
              <a:r>
                <a:rPr lang="pt-PT" sz="1200" dirty="0" err="1"/>
                <a:t>Chronicle</a:t>
              </a:r>
              <a:r>
                <a:rPr lang="pt-PT" sz="1200" dirty="0"/>
                <a:t> </a:t>
              </a:r>
            </a:p>
          </p:txBody>
        </p:sp>
      </p:grpSp>
      <p:sp>
        <p:nvSpPr>
          <p:cNvPr id="19" name="Título 1">
            <a:extLst>
              <a:ext uri="{FF2B5EF4-FFF2-40B4-BE49-F238E27FC236}">
                <a16:creationId xmlns:a16="http://schemas.microsoft.com/office/drawing/2014/main" id="{FD4C0848-8F9E-4F75-B61B-652EC28AB09D}"/>
              </a:ext>
            </a:extLst>
          </p:cNvPr>
          <p:cNvSpPr>
            <a:spLocks noGrp="1"/>
          </p:cNvSpPr>
          <p:nvPr>
            <p:ph type="title"/>
          </p:nvPr>
        </p:nvSpPr>
        <p:spPr>
          <a:xfrm>
            <a:off x="838200" y="164426"/>
            <a:ext cx="10515600" cy="1325563"/>
          </a:xfrm>
        </p:spPr>
        <p:txBody>
          <a:bodyPr>
            <a:normAutofit/>
          </a:bodyPr>
          <a:lstStyle/>
          <a:p>
            <a:r>
              <a:rPr lang="pt-BR" sz="3200" dirty="0"/>
              <a:t>Final model:</a:t>
            </a:r>
          </a:p>
        </p:txBody>
      </p:sp>
    </p:spTree>
    <p:extLst>
      <p:ext uri="{BB962C8B-B14F-4D97-AF65-F5344CB8AC3E}">
        <p14:creationId xmlns:p14="http://schemas.microsoft.com/office/powerpoint/2010/main" val="33274481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e Conteúdo 1">
            <a:extLst>
              <a:ext uri="{FF2B5EF4-FFF2-40B4-BE49-F238E27FC236}">
                <a16:creationId xmlns:a16="http://schemas.microsoft.com/office/drawing/2014/main" id="{78D9BA23-2A4E-4AA1-8C2B-3836A65713F6}"/>
              </a:ext>
            </a:extLst>
          </p:cNvPr>
          <p:cNvSpPr>
            <a:spLocks noGrp="1"/>
          </p:cNvSpPr>
          <p:nvPr>
            <p:ph idx="1"/>
          </p:nvPr>
        </p:nvSpPr>
        <p:spPr>
          <a:xfrm>
            <a:off x="838200" y="1140542"/>
            <a:ext cx="10515600" cy="5036421"/>
          </a:xfrm>
        </p:spPr>
        <p:txBody>
          <a:bodyPr/>
          <a:lstStyle/>
          <a:p>
            <a:r>
              <a:rPr lang="en-US" dirty="0"/>
              <a:t>Now, do a d-separation by hand and compare to the “</a:t>
            </a:r>
            <a:r>
              <a:rPr lang="en-US" dirty="0" err="1"/>
              <a:t>psem</a:t>
            </a:r>
            <a:r>
              <a:rPr lang="en-US" dirty="0"/>
              <a:t>” summary</a:t>
            </a:r>
          </a:p>
        </p:txBody>
      </p:sp>
      <p:sp>
        <p:nvSpPr>
          <p:cNvPr id="3" name="Marcador de Posição da Data 2">
            <a:extLst>
              <a:ext uri="{FF2B5EF4-FFF2-40B4-BE49-F238E27FC236}">
                <a16:creationId xmlns:a16="http://schemas.microsoft.com/office/drawing/2014/main" id="{B24BF845-294F-4FC4-AEC1-851CF247889E}"/>
              </a:ext>
            </a:extLst>
          </p:cNvPr>
          <p:cNvSpPr>
            <a:spLocks noGrp="1"/>
          </p:cNvSpPr>
          <p:nvPr>
            <p:ph type="dt" sz="half" idx="10"/>
          </p:nvPr>
        </p:nvSpPr>
        <p:spPr/>
        <p:txBody>
          <a:bodyPr/>
          <a:lstStyle/>
          <a:p>
            <a:pPr lvl="0"/>
            <a:fld id="{0656C1F0-6261-4EA9-8B62-5ED73AF52269}" type="datetime1">
              <a:rPr lang="pt-BR" smtClean="0"/>
              <a:t>03/06/2024</a:t>
            </a:fld>
            <a:endParaRPr lang="en-US" dirty="0"/>
          </a:p>
        </p:txBody>
      </p:sp>
      <p:sp>
        <p:nvSpPr>
          <p:cNvPr id="4" name="Marcador de Posição do Número do Diapositivo 3">
            <a:extLst>
              <a:ext uri="{FF2B5EF4-FFF2-40B4-BE49-F238E27FC236}">
                <a16:creationId xmlns:a16="http://schemas.microsoft.com/office/drawing/2014/main" id="{DA8BDC42-0A98-46EA-901E-864198ADC3E6}"/>
              </a:ext>
            </a:extLst>
          </p:cNvPr>
          <p:cNvSpPr>
            <a:spLocks noGrp="1"/>
          </p:cNvSpPr>
          <p:nvPr>
            <p:ph type="sldNum" sz="quarter" idx="12"/>
          </p:nvPr>
        </p:nvSpPr>
        <p:spPr/>
        <p:txBody>
          <a:bodyPr/>
          <a:lstStyle/>
          <a:p>
            <a:pPr lvl="0"/>
            <a:fld id="{8BA0E2AD-477F-47F7-A985-6BED10354003}" type="slidenum">
              <a:rPr lang="en-GB" smtClean="0"/>
              <a:t>57</a:t>
            </a:fld>
            <a:endParaRPr lang="en-GB" dirty="0"/>
          </a:p>
        </p:txBody>
      </p:sp>
      <p:pic>
        <p:nvPicPr>
          <p:cNvPr id="7" name="Imagem 6">
            <a:extLst>
              <a:ext uri="{FF2B5EF4-FFF2-40B4-BE49-F238E27FC236}">
                <a16:creationId xmlns:a16="http://schemas.microsoft.com/office/drawing/2014/main" id="{C74DE7A4-9EF1-4437-AC4B-2B9F10640577}"/>
              </a:ext>
            </a:extLst>
          </p:cNvPr>
          <p:cNvPicPr>
            <a:picLocks noChangeAspect="1"/>
          </p:cNvPicPr>
          <p:nvPr/>
        </p:nvPicPr>
        <p:blipFill>
          <a:blip r:embed="rId2"/>
          <a:stretch>
            <a:fillRect/>
          </a:stretch>
        </p:blipFill>
        <p:spPr>
          <a:xfrm>
            <a:off x="992589" y="2650819"/>
            <a:ext cx="5400000" cy="3121423"/>
          </a:xfrm>
          <a:prstGeom prst="rect">
            <a:avLst/>
          </a:prstGeom>
        </p:spPr>
      </p:pic>
      <p:sp>
        <p:nvSpPr>
          <p:cNvPr id="9" name="Retângulo 8">
            <a:extLst>
              <a:ext uri="{FF2B5EF4-FFF2-40B4-BE49-F238E27FC236}">
                <a16:creationId xmlns:a16="http://schemas.microsoft.com/office/drawing/2014/main" id="{305AD138-EBB4-4260-A004-1362FC51DEB4}"/>
              </a:ext>
            </a:extLst>
          </p:cNvPr>
          <p:cNvSpPr/>
          <p:nvPr/>
        </p:nvSpPr>
        <p:spPr>
          <a:xfrm>
            <a:off x="992589" y="4463846"/>
            <a:ext cx="4503643" cy="1966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m 10">
            <a:extLst>
              <a:ext uri="{FF2B5EF4-FFF2-40B4-BE49-F238E27FC236}">
                <a16:creationId xmlns:a16="http://schemas.microsoft.com/office/drawing/2014/main" id="{F6DE7BC3-775E-4E76-8E22-62FE2AE50680}"/>
              </a:ext>
            </a:extLst>
          </p:cNvPr>
          <p:cNvPicPr>
            <a:picLocks noChangeAspect="1"/>
          </p:cNvPicPr>
          <p:nvPr/>
        </p:nvPicPr>
        <p:blipFill>
          <a:blip r:embed="rId3"/>
          <a:stretch>
            <a:fillRect/>
          </a:stretch>
        </p:blipFill>
        <p:spPr>
          <a:xfrm>
            <a:off x="6546978" y="2766056"/>
            <a:ext cx="5400000" cy="1618411"/>
          </a:xfrm>
          <a:prstGeom prst="rect">
            <a:avLst/>
          </a:prstGeom>
        </p:spPr>
      </p:pic>
      <p:sp>
        <p:nvSpPr>
          <p:cNvPr id="12" name="Retângulo 11">
            <a:extLst>
              <a:ext uri="{FF2B5EF4-FFF2-40B4-BE49-F238E27FC236}">
                <a16:creationId xmlns:a16="http://schemas.microsoft.com/office/drawing/2014/main" id="{A6BB13DC-75F9-45C3-96D7-137572350A9F}"/>
              </a:ext>
            </a:extLst>
          </p:cNvPr>
          <p:cNvSpPr/>
          <p:nvPr/>
        </p:nvSpPr>
        <p:spPr>
          <a:xfrm>
            <a:off x="6527314" y="4123039"/>
            <a:ext cx="5123912" cy="1834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tângulo 12">
            <a:extLst>
              <a:ext uri="{FF2B5EF4-FFF2-40B4-BE49-F238E27FC236}">
                <a16:creationId xmlns:a16="http://schemas.microsoft.com/office/drawing/2014/main" id="{1F1AEECA-E96C-476C-8EC0-59AA83CAC318}"/>
              </a:ext>
            </a:extLst>
          </p:cNvPr>
          <p:cNvSpPr/>
          <p:nvPr/>
        </p:nvSpPr>
        <p:spPr>
          <a:xfrm>
            <a:off x="6680366" y="3232355"/>
            <a:ext cx="3869647" cy="1834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04713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6AB185EC-6A5B-4F0E-9B39-7EACBA722C01}"/>
              </a:ext>
            </a:extLst>
          </p:cNvPr>
          <p:cNvSpPr>
            <a:spLocks noGrp="1"/>
          </p:cNvSpPr>
          <p:nvPr>
            <p:ph idx="1"/>
          </p:nvPr>
        </p:nvSpPr>
        <p:spPr>
          <a:xfrm>
            <a:off x="838203" y="862446"/>
            <a:ext cx="4055915" cy="5322276"/>
          </a:xfrm>
        </p:spPr>
        <p:txBody>
          <a:bodyPr>
            <a:noAutofit/>
          </a:bodyPr>
          <a:lstStyle/>
          <a:p>
            <a:r>
              <a:rPr lang="en-US" sz="2000" b="0" i="0" dirty="0">
                <a:solidFill>
                  <a:schemeClr val="accent5">
                    <a:lumMod val="75000"/>
                  </a:schemeClr>
                </a:solidFill>
                <a:effectLst/>
              </a:rPr>
              <a:t>Ex 6: </a:t>
            </a:r>
            <a:r>
              <a:rPr lang="en-US" sz="2000" b="0" i="0" dirty="0" err="1">
                <a:solidFill>
                  <a:schemeClr val="accent5">
                    <a:lumMod val="75000"/>
                  </a:schemeClr>
                </a:solidFill>
                <a:effectLst/>
              </a:rPr>
              <a:t>PiecewiseSEM</a:t>
            </a:r>
            <a:endParaRPr lang="en-US" sz="2000" b="0" i="0" dirty="0">
              <a:solidFill>
                <a:schemeClr val="accent5">
                  <a:lumMod val="75000"/>
                </a:schemeClr>
              </a:solidFill>
              <a:effectLst/>
            </a:endParaRPr>
          </a:p>
          <a:p>
            <a:pPr marL="0" indent="0">
              <a:buNone/>
            </a:pPr>
            <a:endParaRPr lang="en-US" sz="2000" b="0" i="0" dirty="0">
              <a:solidFill>
                <a:schemeClr val="accent5">
                  <a:lumMod val="75000"/>
                </a:schemeClr>
              </a:solidFill>
              <a:effectLst/>
            </a:endParaRPr>
          </a:p>
          <a:p>
            <a:pPr marL="0" indent="0">
              <a:lnSpc>
                <a:spcPct val="100000"/>
              </a:lnSpc>
              <a:spcBef>
                <a:spcPts val="0"/>
              </a:spcBef>
              <a:buNone/>
            </a:pPr>
            <a:r>
              <a:rPr lang="pt-BR" sz="2000" dirty="0">
                <a:solidFill>
                  <a:schemeClr val="accent5">
                    <a:lumMod val="75000"/>
                  </a:schemeClr>
                </a:solidFill>
              </a:rPr>
              <a:t>Objective: </a:t>
            </a:r>
            <a:r>
              <a:rPr lang="en-US" sz="2000" dirty="0">
                <a:solidFill>
                  <a:schemeClr val="accent5">
                    <a:lumMod val="75000"/>
                  </a:schemeClr>
                </a:solidFill>
              </a:rPr>
              <a:t>Evaluate the relative importance of climate, local environmental conditions and abundance in the richness of </a:t>
            </a:r>
            <a:r>
              <a:rPr lang="en-US" sz="2000" dirty="0" err="1">
                <a:solidFill>
                  <a:schemeClr val="accent5">
                    <a:lumMod val="75000"/>
                  </a:schemeClr>
                </a:solidFill>
              </a:rPr>
              <a:t>zygoptera</a:t>
            </a:r>
            <a:r>
              <a:rPr lang="en-US" sz="2000" dirty="0">
                <a:solidFill>
                  <a:schemeClr val="accent5">
                    <a:lumMod val="75000"/>
                  </a:schemeClr>
                </a:solidFill>
              </a:rPr>
              <a:t> communities in Amazonian streams</a:t>
            </a:r>
          </a:p>
          <a:p>
            <a:pPr lvl="1">
              <a:lnSpc>
                <a:spcPct val="100000"/>
              </a:lnSpc>
              <a:spcBef>
                <a:spcPts val="0"/>
              </a:spcBef>
            </a:pPr>
            <a:endParaRPr lang="en-US" sz="2000" dirty="0">
              <a:solidFill>
                <a:schemeClr val="accent5">
                  <a:lumMod val="75000"/>
                </a:schemeClr>
              </a:solidFill>
            </a:endParaRPr>
          </a:p>
          <a:p>
            <a:pPr marL="0" indent="0">
              <a:lnSpc>
                <a:spcPct val="100000"/>
              </a:lnSpc>
              <a:spcBef>
                <a:spcPts val="0"/>
              </a:spcBef>
              <a:buNone/>
            </a:pPr>
            <a:r>
              <a:rPr lang="en-US" sz="2000" dirty="0">
                <a:solidFill>
                  <a:schemeClr val="accent5">
                    <a:lumMod val="75000"/>
                  </a:schemeClr>
                </a:solidFill>
              </a:rPr>
              <a:t>Hypothesis:  Local species richness is determined by species abundance, which in turn, is influenced by large-scale processes such as climate</a:t>
            </a:r>
            <a:endParaRPr lang="pt-BR" sz="2000" dirty="0">
              <a:solidFill>
                <a:schemeClr val="accent5">
                  <a:lumMod val="75000"/>
                </a:schemeClr>
              </a:solidFill>
            </a:endParaRPr>
          </a:p>
          <a:p>
            <a:endParaRPr lang="en-US" sz="2000" b="0" i="0" dirty="0">
              <a:solidFill>
                <a:schemeClr val="accent5">
                  <a:lumMod val="75000"/>
                </a:schemeClr>
              </a:solidFill>
              <a:effectLst/>
            </a:endParaRPr>
          </a:p>
          <a:p>
            <a:pPr marL="457200" lvl="1" indent="0">
              <a:lnSpc>
                <a:spcPct val="170000"/>
              </a:lnSpc>
              <a:buNone/>
            </a:pPr>
            <a:endParaRPr lang="pt-BR" sz="2000" dirty="0"/>
          </a:p>
        </p:txBody>
      </p:sp>
      <p:sp>
        <p:nvSpPr>
          <p:cNvPr id="9" name="Date Placeholder 8">
            <a:extLst>
              <a:ext uri="{FF2B5EF4-FFF2-40B4-BE49-F238E27FC236}">
                <a16:creationId xmlns:a16="http://schemas.microsoft.com/office/drawing/2014/main" id="{126E4472-DA01-454A-8A9B-CC96F64CE3C2}"/>
              </a:ext>
            </a:extLst>
          </p:cNvPr>
          <p:cNvSpPr>
            <a:spLocks noGrp="1"/>
          </p:cNvSpPr>
          <p:nvPr>
            <p:ph type="dt" sz="half" idx="10"/>
          </p:nvPr>
        </p:nvSpPr>
        <p:spPr/>
        <p:txBody>
          <a:bodyPr/>
          <a:lstStyle/>
          <a:p>
            <a:pPr lvl="0"/>
            <a:fld id="{482CC266-EF04-4542-AEF8-A725A0B284E6}" type="datetime1">
              <a:rPr lang="pt-BR" smtClean="0"/>
              <a:t>03/06/2024</a:t>
            </a:fld>
            <a:endParaRPr lang="en-US"/>
          </a:p>
        </p:txBody>
      </p:sp>
      <p:sp>
        <p:nvSpPr>
          <p:cNvPr id="10" name="Slide Number Placeholder 9">
            <a:extLst>
              <a:ext uri="{FF2B5EF4-FFF2-40B4-BE49-F238E27FC236}">
                <a16:creationId xmlns:a16="http://schemas.microsoft.com/office/drawing/2014/main" id="{F865D68F-0B41-4CF3-9B2D-B72E3556BBCE}"/>
              </a:ext>
            </a:extLst>
          </p:cNvPr>
          <p:cNvSpPr>
            <a:spLocks noGrp="1"/>
          </p:cNvSpPr>
          <p:nvPr>
            <p:ph type="sldNum" sz="quarter" idx="12"/>
          </p:nvPr>
        </p:nvSpPr>
        <p:spPr/>
        <p:txBody>
          <a:bodyPr/>
          <a:lstStyle/>
          <a:p>
            <a:pPr lvl="0"/>
            <a:fld id="{8BA0E2AD-477F-47F7-A985-6BED10354003}" type="slidenum">
              <a:rPr lang="en-GB" smtClean="0"/>
              <a:t>58</a:t>
            </a:fld>
            <a:endParaRPr lang="en-GB" dirty="0"/>
          </a:p>
        </p:txBody>
      </p:sp>
      <p:grpSp>
        <p:nvGrpSpPr>
          <p:cNvPr id="84" name="Agrupar 83">
            <a:extLst>
              <a:ext uri="{FF2B5EF4-FFF2-40B4-BE49-F238E27FC236}">
                <a16:creationId xmlns:a16="http://schemas.microsoft.com/office/drawing/2014/main" id="{0291193A-41B9-40B4-92C8-49AE3CB6B244}"/>
              </a:ext>
            </a:extLst>
          </p:cNvPr>
          <p:cNvGrpSpPr/>
          <p:nvPr/>
        </p:nvGrpSpPr>
        <p:grpSpPr>
          <a:xfrm>
            <a:off x="5291712" y="1361670"/>
            <a:ext cx="6637776" cy="3680329"/>
            <a:chOff x="626807" y="1185025"/>
            <a:chExt cx="6637776" cy="3680329"/>
          </a:xfrm>
        </p:grpSpPr>
        <p:sp>
          <p:nvSpPr>
            <p:cNvPr id="85" name="CaixaDeTexto 84">
              <a:extLst>
                <a:ext uri="{FF2B5EF4-FFF2-40B4-BE49-F238E27FC236}">
                  <a16:creationId xmlns:a16="http://schemas.microsoft.com/office/drawing/2014/main" id="{845A5BCC-865A-4EDF-A08A-B609306989B3}"/>
                </a:ext>
              </a:extLst>
            </p:cNvPr>
            <p:cNvSpPr txBox="1"/>
            <p:nvPr/>
          </p:nvSpPr>
          <p:spPr>
            <a:xfrm>
              <a:off x="626807" y="1185025"/>
              <a:ext cx="1582993" cy="646331"/>
            </a:xfrm>
            <a:prstGeom prst="rect">
              <a:avLst/>
            </a:prstGeom>
            <a:noFill/>
            <a:ln w="12700">
              <a:solidFill>
                <a:schemeClr val="tx1"/>
              </a:solidFill>
            </a:ln>
          </p:spPr>
          <p:txBody>
            <a:bodyPr wrap="square" rtlCol="0">
              <a:spAutoFit/>
            </a:bodyPr>
            <a:lstStyle/>
            <a:p>
              <a:pPr algn="ctr"/>
              <a:r>
                <a:rPr lang="en-US" dirty="0"/>
                <a:t>Temperature </a:t>
              </a:r>
            </a:p>
            <a:p>
              <a:pPr algn="ctr"/>
              <a:r>
                <a:rPr lang="en-US" dirty="0"/>
                <a:t>seasonality</a:t>
              </a:r>
            </a:p>
          </p:txBody>
        </p:sp>
        <p:sp>
          <p:nvSpPr>
            <p:cNvPr id="86" name="CaixaDeTexto 85">
              <a:extLst>
                <a:ext uri="{FF2B5EF4-FFF2-40B4-BE49-F238E27FC236}">
                  <a16:creationId xmlns:a16="http://schemas.microsoft.com/office/drawing/2014/main" id="{2FEA5DBE-BB1A-40EB-AD1E-ED4DCECE0FB6}"/>
                </a:ext>
              </a:extLst>
            </p:cNvPr>
            <p:cNvSpPr txBox="1"/>
            <p:nvPr/>
          </p:nvSpPr>
          <p:spPr>
            <a:xfrm>
              <a:off x="645130" y="2192943"/>
              <a:ext cx="1582993" cy="646331"/>
            </a:xfrm>
            <a:prstGeom prst="rect">
              <a:avLst/>
            </a:prstGeom>
            <a:noFill/>
            <a:ln w="12700">
              <a:solidFill>
                <a:schemeClr val="tx1"/>
              </a:solidFill>
            </a:ln>
          </p:spPr>
          <p:txBody>
            <a:bodyPr wrap="square" rtlCol="0">
              <a:spAutoFit/>
            </a:bodyPr>
            <a:lstStyle/>
            <a:p>
              <a:pPr algn="ctr"/>
              <a:r>
                <a:rPr lang="en-US" dirty="0"/>
                <a:t>Precipitation </a:t>
              </a:r>
            </a:p>
            <a:p>
              <a:pPr algn="ctr"/>
              <a:r>
                <a:rPr lang="en-US" dirty="0"/>
                <a:t>seasonality</a:t>
              </a:r>
            </a:p>
          </p:txBody>
        </p:sp>
        <p:sp>
          <p:nvSpPr>
            <p:cNvPr id="87" name="CaixaDeTexto 86">
              <a:extLst>
                <a:ext uri="{FF2B5EF4-FFF2-40B4-BE49-F238E27FC236}">
                  <a16:creationId xmlns:a16="http://schemas.microsoft.com/office/drawing/2014/main" id="{18A4759C-5337-4D2C-8D75-FECA61D62FA4}"/>
                </a:ext>
              </a:extLst>
            </p:cNvPr>
            <p:cNvSpPr txBox="1"/>
            <p:nvPr/>
          </p:nvSpPr>
          <p:spPr>
            <a:xfrm>
              <a:off x="626807" y="3381779"/>
              <a:ext cx="1582993" cy="369332"/>
            </a:xfrm>
            <a:prstGeom prst="rect">
              <a:avLst/>
            </a:prstGeom>
            <a:noFill/>
            <a:ln w="12700">
              <a:solidFill>
                <a:schemeClr val="tx1"/>
              </a:solidFill>
            </a:ln>
          </p:spPr>
          <p:txBody>
            <a:bodyPr wrap="square" rtlCol="0">
              <a:spAutoFit/>
            </a:bodyPr>
            <a:lstStyle/>
            <a:p>
              <a:pPr algn="ctr"/>
              <a:r>
                <a:rPr lang="en-US" dirty="0"/>
                <a:t>AET</a:t>
              </a:r>
            </a:p>
          </p:txBody>
        </p:sp>
        <p:sp>
          <p:nvSpPr>
            <p:cNvPr id="88" name="CaixaDeTexto 87">
              <a:extLst>
                <a:ext uri="{FF2B5EF4-FFF2-40B4-BE49-F238E27FC236}">
                  <a16:creationId xmlns:a16="http://schemas.microsoft.com/office/drawing/2014/main" id="{CF5DD9F0-F1AB-43A9-BA28-B2DB4BE5EDA6}"/>
                </a:ext>
              </a:extLst>
            </p:cNvPr>
            <p:cNvSpPr txBox="1"/>
            <p:nvPr/>
          </p:nvSpPr>
          <p:spPr>
            <a:xfrm>
              <a:off x="3320675" y="2289917"/>
              <a:ext cx="1425678" cy="369332"/>
            </a:xfrm>
            <a:prstGeom prst="rect">
              <a:avLst/>
            </a:prstGeom>
            <a:noFill/>
            <a:ln w="12700">
              <a:solidFill>
                <a:schemeClr val="tx1"/>
              </a:solidFill>
            </a:ln>
          </p:spPr>
          <p:txBody>
            <a:bodyPr wrap="square" rtlCol="0">
              <a:spAutoFit/>
            </a:bodyPr>
            <a:lstStyle/>
            <a:p>
              <a:pPr algn="ctr"/>
              <a:r>
                <a:rPr lang="en-US" dirty="0"/>
                <a:t>Abundance</a:t>
              </a:r>
            </a:p>
          </p:txBody>
        </p:sp>
        <p:sp>
          <p:nvSpPr>
            <p:cNvPr id="89" name="CaixaDeTexto 88">
              <a:extLst>
                <a:ext uri="{FF2B5EF4-FFF2-40B4-BE49-F238E27FC236}">
                  <a16:creationId xmlns:a16="http://schemas.microsoft.com/office/drawing/2014/main" id="{F59FC350-010A-4D86-B905-2D90250557B6}"/>
                </a:ext>
              </a:extLst>
            </p:cNvPr>
            <p:cNvSpPr txBox="1"/>
            <p:nvPr/>
          </p:nvSpPr>
          <p:spPr>
            <a:xfrm>
              <a:off x="5838905" y="2624559"/>
              <a:ext cx="1425678" cy="646331"/>
            </a:xfrm>
            <a:prstGeom prst="rect">
              <a:avLst/>
            </a:prstGeom>
            <a:noFill/>
            <a:ln w="12700">
              <a:solidFill>
                <a:schemeClr val="tx1"/>
              </a:solidFill>
            </a:ln>
          </p:spPr>
          <p:txBody>
            <a:bodyPr wrap="square" rtlCol="0">
              <a:spAutoFit/>
            </a:bodyPr>
            <a:lstStyle/>
            <a:p>
              <a:pPr algn="ctr"/>
              <a:r>
                <a:rPr lang="en-US" dirty="0"/>
                <a:t>Local</a:t>
              </a:r>
            </a:p>
            <a:p>
              <a:pPr algn="ctr"/>
              <a:r>
                <a:rPr lang="en-US" dirty="0"/>
                <a:t>richness</a:t>
              </a:r>
            </a:p>
          </p:txBody>
        </p:sp>
        <p:sp>
          <p:nvSpPr>
            <p:cNvPr id="90" name="CaixaDeTexto 89">
              <a:extLst>
                <a:ext uri="{FF2B5EF4-FFF2-40B4-BE49-F238E27FC236}">
                  <a16:creationId xmlns:a16="http://schemas.microsoft.com/office/drawing/2014/main" id="{435D005C-F2F8-461D-8840-ED94ECF1D962}"/>
                </a:ext>
              </a:extLst>
            </p:cNvPr>
            <p:cNvSpPr txBox="1"/>
            <p:nvPr/>
          </p:nvSpPr>
          <p:spPr>
            <a:xfrm>
              <a:off x="3320675" y="1462024"/>
              <a:ext cx="1425678" cy="369332"/>
            </a:xfrm>
            <a:prstGeom prst="rect">
              <a:avLst/>
            </a:prstGeom>
            <a:noFill/>
            <a:ln w="12700">
              <a:solidFill>
                <a:schemeClr val="tx1"/>
              </a:solidFill>
            </a:ln>
          </p:spPr>
          <p:txBody>
            <a:bodyPr wrap="square" rtlCol="0">
              <a:spAutoFit/>
            </a:bodyPr>
            <a:lstStyle/>
            <a:p>
              <a:pPr algn="ctr"/>
              <a:r>
                <a:rPr lang="en-US" dirty="0"/>
                <a:t>EVI</a:t>
              </a:r>
            </a:p>
          </p:txBody>
        </p:sp>
        <p:sp>
          <p:nvSpPr>
            <p:cNvPr id="91" name="CaixaDeTexto 90">
              <a:extLst>
                <a:ext uri="{FF2B5EF4-FFF2-40B4-BE49-F238E27FC236}">
                  <a16:creationId xmlns:a16="http://schemas.microsoft.com/office/drawing/2014/main" id="{87D9D4C0-D288-4AAA-B2B8-C2E42FCD911F}"/>
                </a:ext>
              </a:extLst>
            </p:cNvPr>
            <p:cNvSpPr txBox="1"/>
            <p:nvPr/>
          </p:nvSpPr>
          <p:spPr>
            <a:xfrm>
              <a:off x="3320675" y="4219023"/>
              <a:ext cx="1425678" cy="646331"/>
            </a:xfrm>
            <a:prstGeom prst="rect">
              <a:avLst/>
            </a:prstGeom>
            <a:noFill/>
            <a:ln w="12700">
              <a:solidFill>
                <a:schemeClr val="tx1"/>
              </a:solidFill>
            </a:ln>
          </p:spPr>
          <p:txBody>
            <a:bodyPr wrap="square" rtlCol="0">
              <a:spAutoFit/>
            </a:bodyPr>
            <a:lstStyle/>
            <a:p>
              <a:pPr algn="ctr"/>
              <a:r>
                <a:rPr lang="en-US" dirty="0"/>
                <a:t>Stream width</a:t>
              </a:r>
            </a:p>
          </p:txBody>
        </p:sp>
        <p:sp>
          <p:nvSpPr>
            <p:cNvPr id="92" name="CaixaDeTexto 91">
              <a:extLst>
                <a:ext uri="{FF2B5EF4-FFF2-40B4-BE49-F238E27FC236}">
                  <a16:creationId xmlns:a16="http://schemas.microsoft.com/office/drawing/2014/main" id="{DC8823AA-3764-4DC5-A691-398D620C6E21}"/>
                </a:ext>
              </a:extLst>
            </p:cNvPr>
            <p:cNvSpPr txBox="1"/>
            <p:nvPr/>
          </p:nvSpPr>
          <p:spPr>
            <a:xfrm>
              <a:off x="3320675" y="3117810"/>
              <a:ext cx="1425678" cy="646331"/>
            </a:xfrm>
            <a:prstGeom prst="rect">
              <a:avLst/>
            </a:prstGeom>
            <a:noFill/>
            <a:ln w="12700">
              <a:solidFill>
                <a:schemeClr val="tx1"/>
              </a:solidFill>
            </a:ln>
          </p:spPr>
          <p:txBody>
            <a:bodyPr wrap="square" rtlCol="0">
              <a:spAutoFit/>
            </a:bodyPr>
            <a:lstStyle/>
            <a:p>
              <a:pPr algn="ctr"/>
              <a:r>
                <a:rPr lang="en-US" dirty="0"/>
                <a:t>Stream depth</a:t>
              </a:r>
            </a:p>
          </p:txBody>
        </p:sp>
        <p:cxnSp>
          <p:nvCxnSpPr>
            <p:cNvPr id="93" name="Conexão reta unidirecional 92">
              <a:extLst>
                <a:ext uri="{FF2B5EF4-FFF2-40B4-BE49-F238E27FC236}">
                  <a16:creationId xmlns:a16="http://schemas.microsoft.com/office/drawing/2014/main" id="{BEB76378-2A78-411B-B248-0CE9E7402E6E}"/>
                </a:ext>
              </a:extLst>
            </p:cNvPr>
            <p:cNvCxnSpPr>
              <a:stCxn id="85" idx="3"/>
              <a:endCxn id="88" idx="1"/>
            </p:cNvCxnSpPr>
            <p:nvPr/>
          </p:nvCxnSpPr>
          <p:spPr>
            <a:xfrm>
              <a:off x="2209800" y="1508191"/>
              <a:ext cx="1110875" cy="9663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exão reta unidirecional 93">
              <a:extLst>
                <a:ext uri="{FF2B5EF4-FFF2-40B4-BE49-F238E27FC236}">
                  <a16:creationId xmlns:a16="http://schemas.microsoft.com/office/drawing/2014/main" id="{848863A3-12E2-4964-B393-24E8E1485841}"/>
                </a:ext>
              </a:extLst>
            </p:cNvPr>
            <p:cNvCxnSpPr>
              <a:cxnSpLocks/>
              <a:stCxn id="86" idx="3"/>
              <a:endCxn id="88" idx="1"/>
            </p:cNvCxnSpPr>
            <p:nvPr/>
          </p:nvCxnSpPr>
          <p:spPr>
            <a:xfrm flipV="1">
              <a:off x="2228123" y="2474583"/>
              <a:ext cx="1092552" cy="415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onexão reta unidirecional 94">
              <a:extLst>
                <a:ext uri="{FF2B5EF4-FFF2-40B4-BE49-F238E27FC236}">
                  <a16:creationId xmlns:a16="http://schemas.microsoft.com/office/drawing/2014/main" id="{FB4957B8-A00C-4FF4-A2B8-41EAFA186DDE}"/>
                </a:ext>
              </a:extLst>
            </p:cNvPr>
            <p:cNvCxnSpPr>
              <a:cxnSpLocks/>
              <a:stCxn id="87" idx="3"/>
              <a:endCxn id="88" idx="1"/>
            </p:cNvCxnSpPr>
            <p:nvPr/>
          </p:nvCxnSpPr>
          <p:spPr>
            <a:xfrm flipV="1">
              <a:off x="2209800" y="2474583"/>
              <a:ext cx="1110875" cy="10918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exão reta unidirecional 95">
              <a:extLst>
                <a:ext uri="{FF2B5EF4-FFF2-40B4-BE49-F238E27FC236}">
                  <a16:creationId xmlns:a16="http://schemas.microsoft.com/office/drawing/2014/main" id="{AC8B68FA-C178-4519-927E-BD58586E2A97}"/>
                </a:ext>
              </a:extLst>
            </p:cNvPr>
            <p:cNvCxnSpPr>
              <a:stCxn id="90" idx="3"/>
              <a:endCxn id="89" idx="1"/>
            </p:cNvCxnSpPr>
            <p:nvPr/>
          </p:nvCxnSpPr>
          <p:spPr>
            <a:xfrm>
              <a:off x="4746353" y="1646690"/>
              <a:ext cx="1092552" cy="130103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exão reta unidirecional 96">
              <a:extLst>
                <a:ext uri="{FF2B5EF4-FFF2-40B4-BE49-F238E27FC236}">
                  <a16:creationId xmlns:a16="http://schemas.microsoft.com/office/drawing/2014/main" id="{3A29B2B8-25B5-4D3A-A928-7FC93346827C}"/>
                </a:ext>
              </a:extLst>
            </p:cNvPr>
            <p:cNvCxnSpPr>
              <a:stCxn id="88" idx="3"/>
              <a:endCxn id="89" idx="1"/>
            </p:cNvCxnSpPr>
            <p:nvPr/>
          </p:nvCxnSpPr>
          <p:spPr>
            <a:xfrm>
              <a:off x="4746353" y="2474583"/>
              <a:ext cx="1092552" cy="47314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exão reta unidirecional 97">
              <a:extLst>
                <a:ext uri="{FF2B5EF4-FFF2-40B4-BE49-F238E27FC236}">
                  <a16:creationId xmlns:a16="http://schemas.microsoft.com/office/drawing/2014/main" id="{0460BD79-EF23-4C7B-862E-0DF7C1972A19}"/>
                </a:ext>
              </a:extLst>
            </p:cNvPr>
            <p:cNvCxnSpPr>
              <a:cxnSpLocks/>
              <a:stCxn id="92" idx="3"/>
              <a:endCxn id="89" idx="1"/>
            </p:cNvCxnSpPr>
            <p:nvPr/>
          </p:nvCxnSpPr>
          <p:spPr>
            <a:xfrm flipV="1">
              <a:off x="4746353" y="2947725"/>
              <a:ext cx="1092552" cy="4932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onexão reta unidirecional 98">
              <a:extLst>
                <a:ext uri="{FF2B5EF4-FFF2-40B4-BE49-F238E27FC236}">
                  <a16:creationId xmlns:a16="http://schemas.microsoft.com/office/drawing/2014/main" id="{24E964F3-85A3-4833-AE1A-48867647A9E5}"/>
                </a:ext>
              </a:extLst>
            </p:cNvPr>
            <p:cNvCxnSpPr>
              <a:cxnSpLocks/>
              <a:stCxn id="91" idx="3"/>
              <a:endCxn id="89" idx="1"/>
            </p:cNvCxnSpPr>
            <p:nvPr/>
          </p:nvCxnSpPr>
          <p:spPr>
            <a:xfrm flipV="1">
              <a:off x="4746353" y="2947725"/>
              <a:ext cx="1092552" cy="159446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347321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a Data 2">
            <a:extLst>
              <a:ext uri="{FF2B5EF4-FFF2-40B4-BE49-F238E27FC236}">
                <a16:creationId xmlns:a16="http://schemas.microsoft.com/office/drawing/2014/main" id="{490E6393-F51C-4026-A5A2-D1E82A014B25}"/>
              </a:ext>
            </a:extLst>
          </p:cNvPr>
          <p:cNvSpPr>
            <a:spLocks noGrp="1"/>
          </p:cNvSpPr>
          <p:nvPr>
            <p:ph type="dt" sz="half" idx="10"/>
          </p:nvPr>
        </p:nvSpPr>
        <p:spPr/>
        <p:txBody>
          <a:bodyPr/>
          <a:lstStyle/>
          <a:p>
            <a:pPr lvl="0"/>
            <a:fld id="{0656C1F0-6261-4EA9-8B62-5ED73AF52269}" type="datetime1">
              <a:rPr lang="pt-BR" smtClean="0"/>
              <a:t>03/06/2024</a:t>
            </a:fld>
            <a:endParaRPr lang="en-US" dirty="0"/>
          </a:p>
        </p:txBody>
      </p:sp>
      <p:sp>
        <p:nvSpPr>
          <p:cNvPr id="4" name="Marcador de Posição do Número do Diapositivo 3">
            <a:extLst>
              <a:ext uri="{FF2B5EF4-FFF2-40B4-BE49-F238E27FC236}">
                <a16:creationId xmlns:a16="http://schemas.microsoft.com/office/drawing/2014/main" id="{8D69CA4B-572F-41FD-B858-A5E7ECCDD5FD}"/>
              </a:ext>
            </a:extLst>
          </p:cNvPr>
          <p:cNvSpPr>
            <a:spLocks noGrp="1"/>
          </p:cNvSpPr>
          <p:nvPr>
            <p:ph type="sldNum" sz="quarter" idx="12"/>
          </p:nvPr>
        </p:nvSpPr>
        <p:spPr/>
        <p:txBody>
          <a:bodyPr/>
          <a:lstStyle/>
          <a:p>
            <a:pPr lvl="0"/>
            <a:fld id="{8BA0E2AD-477F-47F7-A985-6BED10354003}" type="slidenum">
              <a:rPr lang="en-GB" smtClean="0"/>
              <a:t>59</a:t>
            </a:fld>
            <a:endParaRPr lang="en-GB" dirty="0"/>
          </a:p>
        </p:txBody>
      </p:sp>
      <p:pic>
        <p:nvPicPr>
          <p:cNvPr id="7" name="Imagem 6">
            <a:extLst>
              <a:ext uri="{FF2B5EF4-FFF2-40B4-BE49-F238E27FC236}">
                <a16:creationId xmlns:a16="http://schemas.microsoft.com/office/drawing/2014/main" id="{FA84047E-E78E-4DCE-8EDD-05AA464090C2}"/>
              </a:ext>
            </a:extLst>
          </p:cNvPr>
          <p:cNvPicPr>
            <a:picLocks noChangeAspect="1"/>
          </p:cNvPicPr>
          <p:nvPr/>
        </p:nvPicPr>
        <p:blipFill>
          <a:blip r:embed="rId2"/>
          <a:stretch>
            <a:fillRect/>
          </a:stretch>
        </p:blipFill>
        <p:spPr>
          <a:xfrm>
            <a:off x="2674323" y="1238060"/>
            <a:ext cx="6843353" cy="4381880"/>
          </a:xfrm>
          <a:prstGeom prst="rect">
            <a:avLst/>
          </a:prstGeom>
        </p:spPr>
      </p:pic>
      <p:sp>
        <p:nvSpPr>
          <p:cNvPr id="8" name="Retângulo 7">
            <a:extLst>
              <a:ext uri="{FF2B5EF4-FFF2-40B4-BE49-F238E27FC236}">
                <a16:creationId xmlns:a16="http://schemas.microsoft.com/office/drawing/2014/main" id="{0BE8BAE9-E2F3-4118-862E-B53A8DCE30C2}"/>
              </a:ext>
            </a:extLst>
          </p:cNvPr>
          <p:cNvSpPr/>
          <p:nvPr/>
        </p:nvSpPr>
        <p:spPr>
          <a:xfrm>
            <a:off x="2674374" y="4837471"/>
            <a:ext cx="6794091" cy="68825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CaixaDeTexto 8">
            <a:extLst>
              <a:ext uri="{FF2B5EF4-FFF2-40B4-BE49-F238E27FC236}">
                <a16:creationId xmlns:a16="http://schemas.microsoft.com/office/drawing/2014/main" id="{7FB8F3CD-F2E8-442F-BE01-95EF322155D3}"/>
              </a:ext>
            </a:extLst>
          </p:cNvPr>
          <p:cNvSpPr txBox="1"/>
          <p:nvPr/>
        </p:nvSpPr>
        <p:spPr>
          <a:xfrm>
            <a:off x="4332906" y="5619940"/>
            <a:ext cx="4102341" cy="369332"/>
          </a:xfrm>
          <a:prstGeom prst="rect">
            <a:avLst/>
          </a:prstGeom>
          <a:noFill/>
        </p:spPr>
        <p:txBody>
          <a:bodyPr wrap="none" rtlCol="0">
            <a:spAutoFit/>
          </a:bodyPr>
          <a:lstStyle/>
          <a:p>
            <a:r>
              <a:rPr lang="pt-BR" b="1" u="sng" dirty="0">
                <a:solidFill>
                  <a:srgbClr val="2D85CD"/>
                </a:solidFill>
              </a:rPr>
              <a:t>p &lt; 0.05 </a:t>
            </a:r>
            <a:r>
              <a:rPr lang="pt-BR" b="1" u="sng" dirty="0">
                <a:solidFill>
                  <a:srgbClr val="2D85CD"/>
                </a:solidFill>
                <a:sym typeface="Wingdings" panose="05000000000000000000" pitchFamily="2" charset="2"/>
              </a:rPr>
              <a:t> add missing paths one by one</a:t>
            </a:r>
          </a:p>
        </p:txBody>
      </p:sp>
    </p:spTree>
    <p:extLst>
      <p:ext uri="{BB962C8B-B14F-4D97-AF65-F5344CB8AC3E}">
        <p14:creationId xmlns:p14="http://schemas.microsoft.com/office/powerpoint/2010/main" val="4212026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e Conteúdo 1">
            <a:extLst>
              <a:ext uri="{FF2B5EF4-FFF2-40B4-BE49-F238E27FC236}">
                <a16:creationId xmlns:a16="http://schemas.microsoft.com/office/drawing/2014/main" id="{B6D127BB-3936-4601-9539-5D78F4ABA0AB}"/>
              </a:ext>
            </a:extLst>
          </p:cNvPr>
          <p:cNvSpPr>
            <a:spLocks noGrp="1"/>
          </p:cNvSpPr>
          <p:nvPr>
            <p:ph idx="1"/>
          </p:nvPr>
        </p:nvSpPr>
        <p:spPr/>
        <p:txBody>
          <a:bodyPr>
            <a:normAutofit fontScale="92500" lnSpcReduction="20000"/>
          </a:bodyPr>
          <a:lstStyle/>
          <a:p>
            <a:pPr marL="514350" indent="-514350" algn="l">
              <a:buFont typeface="+mj-lt"/>
              <a:buAutoNum type="arabicPeriod"/>
            </a:pPr>
            <a:r>
              <a:rPr lang="pt-PT" b="0" i="0" dirty="0" err="1">
                <a:solidFill>
                  <a:srgbClr val="2D85CD"/>
                </a:solidFill>
                <a:effectLst/>
              </a:rPr>
              <a:t>First</a:t>
            </a:r>
            <a:r>
              <a:rPr lang="pt-PT" b="0" i="0" dirty="0">
                <a:solidFill>
                  <a:srgbClr val="2D85CD"/>
                </a:solidFill>
                <a:effectLst/>
              </a:rPr>
              <a:t> </a:t>
            </a:r>
            <a:r>
              <a:rPr lang="pt-PT" b="0" i="0" dirty="0" err="1">
                <a:solidFill>
                  <a:srgbClr val="2D85CD"/>
                </a:solidFill>
                <a:effectLst/>
              </a:rPr>
              <a:t>generation</a:t>
            </a:r>
            <a:r>
              <a:rPr lang="pt-PT" b="0" i="0" dirty="0">
                <a:solidFill>
                  <a:srgbClr val="2D85CD"/>
                </a:solidFill>
                <a:effectLst/>
              </a:rPr>
              <a:t> </a:t>
            </a:r>
            <a:r>
              <a:rPr lang="pt-PT" b="0" i="0" dirty="0" err="1">
                <a:solidFill>
                  <a:srgbClr val="2D85CD"/>
                </a:solidFill>
                <a:effectLst/>
              </a:rPr>
              <a:t>of</a:t>
            </a:r>
            <a:r>
              <a:rPr lang="pt-PT" b="0" i="0" dirty="0">
                <a:solidFill>
                  <a:srgbClr val="2D85CD"/>
                </a:solidFill>
                <a:effectLst/>
              </a:rPr>
              <a:t> SEM – </a:t>
            </a:r>
            <a:r>
              <a:rPr lang="pt-PT" b="0" i="0" dirty="0" err="1">
                <a:solidFill>
                  <a:srgbClr val="2D85CD"/>
                </a:solidFill>
                <a:effectLst/>
              </a:rPr>
              <a:t>Path</a:t>
            </a:r>
            <a:r>
              <a:rPr lang="pt-PT" b="0" i="0" dirty="0">
                <a:solidFill>
                  <a:srgbClr val="2D85CD"/>
                </a:solidFill>
                <a:effectLst/>
              </a:rPr>
              <a:t> </a:t>
            </a:r>
            <a:r>
              <a:rPr lang="pt-PT" b="0" i="0" dirty="0" err="1">
                <a:solidFill>
                  <a:srgbClr val="2D85CD"/>
                </a:solidFill>
                <a:effectLst/>
              </a:rPr>
              <a:t>analysis</a:t>
            </a:r>
            <a:r>
              <a:rPr lang="pt-PT" b="0" i="0" dirty="0">
                <a:solidFill>
                  <a:srgbClr val="2D85CD"/>
                </a:solidFill>
                <a:effectLst/>
              </a:rPr>
              <a:t> (</a:t>
            </a:r>
            <a:r>
              <a:rPr lang="pt-PT" b="0" i="0" dirty="0" err="1">
                <a:solidFill>
                  <a:srgbClr val="2D85CD"/>
                </a:solidFill>
                <a:effectLst/>
              </a:rPr>
              <a:t>Sewall</a:t>
            </a:r>
            <a:r>
              <a:rPr lang="pt-PT" b="0" i="0" dirty="0">
                <a:solidFill>
                  <a:srgbClr val="2D85CD"/>
                </a:solidFill>
                <a:effectLst/>
              </a:rPr>
              <a:t> </a:t>
            </a:r>
            <a:r>
              <a:rPr lang="pt-PT" b="0" i="0" dirty="0" err="1">
                <a:solidFill>
                  <a:srgbClr val="2D85CD"/>
                </a:solidFill>
                <a:effectLst/>
              </a:rPr>
              <a:t>Wright</a:t>
            </a:r>
            <a:r>
              <a:rPr lang="pt-PT" b="0" i="0" dirty="0">
                <a:solidFill>
                  <a:srgbClr val="2D85CD"/>
                </a:solidFill>
                <a:effectLst/>
              </a:rPr>
              <a:t>)</a:t>
            </a:r>
          </a:p>
          <a:p>
            <a:pPr marL="514350" indent="-514350" algn="l">
              <a:buFont typeface="+mj-lt"/>
              <a:buAutoNum type="arabicPeriod"/>
            </a:pPr>
            <a:endParaRPr lang="pt-PT" b="0" i="0" dirty="0">
              <a:solidFill>
                <a:srgbClr val="2D85CD"/>
              </a:solidFill>
              <a:effectLst/>
            </a:endParaRPr>
          </a:p>
          <a:p>
            <a:pPr marL="514350" indent="-514350" algn="l">
              <a:buFont typeface="+mj-lt"/>
              <a:buAutoNum type="arabicPeriod"/>
            </a:pPr>
            <a:r>
              <a:rPr lang="pt-PT" b="0" i="0" dirty="0" err="1">
                <a:solidFill>
                  <a:srgbClr val="2D85CD"/>
                </a:solidFill>
                <a:effectLst/>
              </a:rPr>
              <a:t>Second</a:t>
            </a:r>
            <a:r>
              <a:rPr lang="pt-PT" b="0" i="0" dirty="0">
                <a:solidFill>
                  <a:srgbClr val="2D85CD"/>
                </a:solidFill>
                <a:effectLst/>
              </a:rPr>
              <a:t> </a:t>
            </a:r>
            <a:r>
              <a:rPr lang="pt-PT" b="0" i="0" dirty="0" err="1">
                <a:solidFill>
                  <a:srgbClr val="2D85CD"/>
                </a:solidFill>
                <a:effectLst/>
              </a:rPr>
              <a:t>generation</a:t>
            </a:r>
            <a:r>
              <a:rPr lang="pt-PT" b="0" i="0" dirty="0">
                <a:solidFill>
                  <a:srgbClr val="2D85CD"/>
                </a:solidFill>
                <a:effectLst/>
              </a:rPr>
              <a:t> </a:t>
            </a:r>
            <a:r>
              <a:rPr lang="pt-PT" b="0" i="0" dirty="0" err="1">
                <a:solidFill>
                  <a:srgbClr val="2D85CD"/>
                </a:solidFill>
                <a:effectLst/>
              </a:rPr>
              <a:t>of</a:t>
            </a:r>
            <a:r>
              <a:rPr lang="pt-PT" b="0" i="0" dirty="0">
                <a:solidFill>
                  <a:srgbClr val="2D85CD"/>
                </a:solidFill>
                <a:effectLst/>
              </a:rPr>
              <a:t> SEM – </a:t>
            </a:r>
            <a:r>
              <a:rPr lang="pt-PT" b="0" i="0" dirty="0" err="1">
                <a:solidFill>
                  <a:srgbClr val="2D85CD"/>
                </a:solidFill>
                <a:effectLst/>
              </a:rPr>
              <a:t>Path</a:t>
            </a:r>
            <a:r>
              <a:rPr lang="pt-PT" b="0" i="0" dirty="0">
                <a:solidFill>
                  <a:srgbClr val="2D85CD"/>
                </a:solidFill>
                <a:effectLst/>
              </a:rPr>
              <a:t> </a:t>
            </a:r>
            <a:r>
              <a:rPr lang="pt-PT" b="0" i="0" dirty="0" err="1">
                <a:solidFill>
                  <a:srgbClr val="2D85CD"/>
                </a:solidFill>
                <a:effectLst/>
              </a:rPr>
              <a:t>analysis</a:t>
            </a:r>
            <a:r>
              <a:rPr lang="pt-PT" b="0" i="0" dirty="0">
                <a:solidFill>
                  <a:srgbClr val="2D85CD"/>
                </a:solidFill>
                <a:effectLst/>
              </a:rPr>
              <a:t> + </a:t>
            </a:r>
            <a:r>
              <a:rPr lang="pt-PT" b="0" i="0" dirty="0" err="1">
                <a:solidFill>
                  <a:srgbClr val="2D85CD"/>
                </a:solidFill>
                <a:effectLst/>
              </a:rPr>
              <a:t>Factor</a:t>
            </a:r>
            <a:r>
              <a:rPr lang="pt-PT" b="0" i="0" dirty="0">
                <a:solidFill>
                  <a:srgbClr val="2D85CD"/>
                </a:solidFill>
                <a:effectLst/>
              </a:rPr>
              <a:t> </a:t>
            </a:r>
            <a:r>
              <a:rPr lang="pt-PT" b="0" i="0" dirty="0" err="1">
                <a:solidFill>
                  <a:srgbClr val="2D85CD"/>
                </a:solidFill>
                <a:effectLst/>
              </a:rPr>
              <a:t>analysis</a:t>
            </a:r>
            <a:endParaRPr lang="pt-PT" b="0" i="0" dirty="0">
              <a:solidFill>
                <a:srgbClr val="2D85CD"/>
              </a:solidFill>
              <a:effectLst/>
            </a:endParaRPr>
          </a:p>
          <a:p>
            <a:pPr lvl="1"/>
            <a:r>
              <a:rPr lang="pt-PT" b="0" i="0" dirty="0" err="1">
                <a:solidFill>
                  <a:srgbClr val="2D85CD"/>
                </a:solidFill>
                <a:effectLst/>
              </a:rPr>
              <a:t>Covariance-based</a:t>
            </a:r>
            <a:r>
              <a:rPr lang="pt-PT" b="0" i="0" dirty="0">
                <a:solidFill>
                  <a:srgbClr val="2D85CD"/>
                </a:solidFill>
                <a:effectLst/>
              </a:rPr>
              <a:t> SEM – Global </a:t>
            </a:r>
            <a:r>
              <a:rPr lang="pt-PT" b="0" i="0" dirty="0" err="1">
                <a:solidFill>
                  <a:srgbClr val="2D85CD"/>
                </a:solidFill>
                <a:effectLst/>
              </a:rPr>
              <a:t>approach</a:t>
            </a:r>
            <a:endParaRPr lang="pt-PT" b="0" i="0" dirty="0">
              <a:solidFill>
                <a:srgbClr val="2D85CD"/>
              </a:solidFill>
              <a:effectLst/>
            </a:endParaRPr>
          </a:p>
          <a:p>
            <a:pPr lvl="1"/>
            <a:r>
              <a:rPr lang="pt-PT" b="0" i="0" dirty="0">
                <a:solidFill>
                  <a:srgbClr val="2D85CD"/>
                </a:solidFill>
                <a:effectLst/>
              </a:rPr>
              <a:t>Global </a:t>
            </a:r>
            <a:r>
              <a:rPr lang="pt-PT" b="0" i="0" dirty="0" err="1">
                <a:solidFill>
                  <a:srgbClr val="2D85CD"/>
                </a:solidFill>
                <a:effectLst/>
              </a:rPr>
              <a:t>estimation</a:t>
            </a:r>
            <a:r>
              <a:rPr lang="pt-PT" b="0" i="0" dirty="0">
                <a:solidFill>
                  <a:srgbClr val="2D85CD"/>
                </a:solidFill>
                <a:effectLst/>
              </a:rPr>
              <a:t> </a:t>
            </a:r>
            <a:r>
              <a:rPr lang="pt-PT" b="0" i="0" dirty="0" err="1">
                <a:solidFill>
                  <a:srgbClr val="2D85CD"/>
                </a:solidFill>
                <a:effectLst/>
              </a:rPr>
              <a:t>of</a:t>
            </a:r>
            <a:r>
              <a:rPr lang="pt-PT" b="0" i="0" dirty="0">
                <a:solidFill>
                  <a:srgbClr val="2D85CD"/>
                </a:solidFill>
                <a:effectLst/>
              </a:rPr>
              <a:t> a </a:t>
            </a:r>
            <a:r>
              <a:rPr lang="pt-PT" b="0" i="0" dirty="0" err="1">
                <a:solidFill>
                  <a:srgbClr val="2D85CD"/>
                </a:solidFill>
                <a:effectLst/>
              </a:rPr>
              <a:t>variance-covariance</a:t>
            </a:r>
            <a:r>
              <a:rPr lang="pt-PT" b="0" i="0" dirty="0">
                <a:solidFill>
                  <a:srgbClr val="2D85CD"/>
                </a:solidFill>
                <a:effectLst/>
              </a:rPr>
              <a:t> </a:t>
            </a:r>
            <a:r>
              <a:rPr lang="pt-PT" b="0" i="0" dirty="0" err="1">
                <a:solidFill>
                  <a:srgbClr val="2D85CD"/>
                </a:solidFill>
                <a:effectLst/>
              </a:rPr>
              <a:t>matrix</a:t>
            </a:r>
            <a:endParaRPr lang="pt-PT" b="0" i="0" dirty="0">
              <a:solidFill>
                <a:srgbClr val="2D85CD"/>
              </a:solidFill>
              <a:effectLst/>
            </a:endParaRPr>
          </a:p>
          <a:p>
            <a:pPr lvl="1"/>
            <a:r>
              <a:rPr lang="pt-PT" b="0" i="1" dirty="0" err="1">
                <a:solidFill>
                  <a:srgbClr val="2D85CD"/>
                </a:solidFill>
                <a:effectLst/>
              </a:rPr>
              <a:t>lavaan</a:t>
            </a:r>
            <a:r>
              <a:rPr lang="pt-PT" b="0" i="0" dirty="0">
                <a:solidFill>
                  <a:srgbClr val="2D85CD"/>
                </a:solidFill>
                <a:effectLst/>
              </a:rPr>
              <a:t> package</a:t>
            </a:r>
          </a:p>
          <a:p>
            <a:pPr lvl="1"/>
            <a:endParaRPr lang="pt-PT" b="0" i="0" dirty="0">
              <a:solidFill>
                <a:srgbClr val="2D85CD"/>
              </a:solidFill>
              <a:effectLst/>
            </a:endParaRPr>
          </a:p>
          <a:p>
            <a:pPr marL="514350" indent="-514350" algn="l">
              <a:buFont typeface="+mj-lt"/>
              <a:buAutoNum type="arabicPeriod"/>
            </a:pPr>
            <a:r>
              <a:rPr lang="pt-PT" b="0" i="0" dirty="0" err="1">
                <a:solidFill>
                  <a:srgbClr val="FF0000"/>
                </a:solidFill>
                <a:effectLst/>
              </a:rPr>
              <a:t>Third</a:t>
            </a:r>
            <a:r>
              <a:rPr lang="pt-PT" b="0" i="0" dirty="0">
                <a:solidFill>
                  <a:srgbClr val="FF0000"/>
                </a:solidFill>
                <a:effectLst/>
              </a:rPr>
              <a:t> </a:t>
            </a:r>
            <a:r>
              <a:rPr lang="pt-PT" b="0" i="0" dirty="0" err="1">
                <a:solidFill>
                  <a:srgbClr val="FF0000"/>
                </a:solidFill>
                <a:effectLst/>
              </a:rPr>
              <a:t>generation</a:t>
            </a:r>
            <a:r>
              <a:rPr lang="pt-PT" b="0" i="0" dirty="0">
                <a:solidFill>
                  <a:srgbClr val="FF0000"/>
                </a:solidFill>
                <a:effectLst/>
              </a:rPr>
              <a:t> </a:t>
            </a:r>
            <a:r>
              <a:rPr lang="pt-PT" b="0" i="0" dirty="0" err="1">
                <a:solidFill>
                  <a:srgbClr val="FF0000"/>
                </a:solidFill>
                <a:effectLst/>
              </a:rPr>
              <a:t>of</a:t>
            </a:r>
            <a:r>
              <a:rPr lang="pt-PT" b="0" i="0" dirty="0">
                <a:solidFill>
                  <a:srgbClr val="FF0000"/>
                </a:solidFill>
                <a:effectLst/>
              </a:rPr>
              <a:t> SEM – </a:t>
            </a:r>
            <a:r>
              <a:rPr lang="pt-PT" b="0" i="0" dirty="0" err="1">
                <a:solidFill>
                  <a:srgbClr val="FF0000"/>
                </a:solidFill>
                <a:effectLst/>
              </a:rPr>
              <a:t>Graph</a:t>
            </a:r>
            <a:r>
              <a:rPr lang="pt-PT" b="0" i="0" dirty="0">
                <a:solidFill>
                  <a:srgbClr val="FF0000"/>
                </a:solidFill>
                <a:effectLst/>
              </a:rPr>
              <a:t> </a:t>
            </a:r>
            <a:r>
              <a:rPr lang="pt-PT" b="0" i="0" dirty="0" err="1">
                <a:solidFill>
                  <a:srgbClr val="FF0000"/>
                </a:solidFill>
                <a:effectLst/>
              </a:rPr>
              <a:t>theory</a:t>
            </a:r>
            <a:endParaRPr lang="pt-PT" b="0" i="0" dirty="0">
              <a:solidFill>
                <a:srgbClr val="FF0000"/>
              </a:solidFill>
              <a:effectLst/>
            </a:endParaRPr>
          </a:p>
          <a:p>
            <a:pPr lvl="1"/>
            <a:r>
              <a:rPr lang="pt-PT" b="0" i="0" dirty="0" err="1">
                <a:solidFill>
                  <a:srgbClr val="FF0000"/>
                </a:solidFill>
                <a:effectLst/>
              </a:rPr>
              <a:t>Graph</a:t>
            </a:r>
            <a:r>
              <a:rPr lang="pt-PT" b="0" i="0" dirty="0">
                <a:solidFill>
                  <a:srgbClr val="FF0000"/>
                </a:solidFill>
                <a:effectLst/>
              </a:rPr>
              <a:t> </a:t>
            </a:r>
            <a:r>
              <a:rPr lang="pt-PT" b="0" i="0" dirty="0" err="1">
                <a:solidFill>
                  <a:srgbClr val="FF0000"/>
                </a:solidFill>
                <a:effectLst/>
              </a:rPr>
              <a:t>theory-based</a:t>
            </a:r>
            <a:r>
              <a:rPr lang="pt-PT" b="0" i="0" dirty="0">
                <a:solidFill>
                  <a:srgbClr val="FF0000"/>
                </a:solidFill>
                <a:effectLst/>
              </a:rPr>
              <a:t> SEM – Local </a:t>
            </a:r>
            <a:r>
              <a:rPr lang="pt-PT" b="0" i="0" dirty="0" err="1">
                <a:solidFill>
                  <a:srgbClr val="FF0000"/>
                </a:solidFill>
                <a:effectLst/>
              </a:rPr>
              <a:t>approach</a:t>
            </a:r>
            <a:endParaRPr lang="pt-PT" b="0" i="0" dirty="0">
              <a:solidFill>
                <a:srgbClr val="FF0000"/>
              </a:solidFill>
              <a:effectLst/>
            </a:endParaRPr>
          </a:p>
          <a:p>
            <a:pPr lvl="1"/>
            <a:r>
              <a:rPr lang="pt-PT" b="0" i="0" dirty="0">
                <a:solidFill>
                  <a:srgbClr val="FF0000"/>
                </a:solidFill>
                <a:effectLst/>
              </a:rPr>
              <a:t>Local </a:t>
            </a:r>
            <a:r>
              <a:rPr lang="pt-PT" b="0" i="0" dirty="0" err="1">
                <a:solidFill>
                  <a:srgbClr val="FF0000"/>
                </a:solidFill>
                <a:effectLst/>
              </a:rPr>
              <a:t>estimation</a:t>
            </a:r>
            <a:r>
              <a:rPr lang="pt-PT" b="0" i="0" dirty="0">
                <a:solidFill>
                  <a:srgbClr val="FF0000"/>
                </a:solidFill>
                <a:effectLst/>
              </a:rPr>
              <a:t> </a:t>
            </a:r>
            <a:r>
              <a:rPr lang="pt-PT" b="0" i="0" dirty="0" err="1">
                <a:solidFill>
                  <a:srgbClr val="FF0000"/>
                </a:solidFill>
                <a:effectLst/>
              </a:rPr>
              <a:t>of</a:t>
            </a:r>
            <a:r>
              <a:rPr lang="pt-PT" b="0" i="0" dirty="0">
                <a:solidFill>
                  <a:srgbClr val="FF0000"/>
                </a:solidFill>
                <a:effectLst/>
              </a:rPr>
              <a:t> </a:t>
            </a:r>
            <a:r>
              <a:rPr lang="pt-PT" b="0" i="0" dirty="0" err="1">
                <a:solidFill>
                  <a:srgbClr val="FF0000"/>
                </a:solidFill>
                <a:effectLst/>
              </a:rPr>
              <a:t>each</a:t>
            </a:r>
            <a:r>
              <a:rPr lang="pt-PT" b="0" i="0" dirty="0">
                <a:solidFill>
                  <a:srgbClr val="FF0000"/>
                </a:solidFill>
                <a:effectLst/>
              </a:rPr>
              <a:t> </a:t>
            </a:r>
            <a:r>
              <a:rPr lang="pt-PT" b="0" i="0" dirty="0" err="1">
                <a:solidFill>
                  <a:srgbClr val="FF0000"/>
                </a:solidFill>
                <a:effectLst/>
              </a:rPr>
              <a:t>equation</a:t>
            </a:r>
            <a:endParaRPr lang="pt-PT" b="0" i="0" dirty="0">
              <a:solidFill>
                <a:srgbClr val="FF0000"/>
              </a:solidFill>
              <a:effectLst/>
            </a:endParaRPr>
          </a:p>
          <a:p>
            <a:pPr lvl="1"/>
            <a:r>
              <a:rPr lang="pt-PT" b="0" i="0" dirty="0" err="1">
                <a:solidFill>
                  <a:srgbClr val="FF0000"/>
                </a:solidFill>
                <a:effectLst/>
              </a:rPr>
              <a:t>Greater</a:t>
            </a:r>
            <a:r>
              <a:rPr lang="pt-PT" b="0" i="0" dirty="0">
                <a:solidFill>
                  <a:srgbClr val="FF0000"/>
                </a:solidFill>
                <a:effectLst/>
              </a:rPr>
              <a:t> </a:t>
            </a:r>
            <a:r>
              <a:rPr lang="pt-PT" b="0" i="0" dirty="0" err="1">
                <a:solidFill>
                  <a:srgbClr val="FF0000"/>
                </a:solidFill>
                <a:effectLst/>
              </a:rPr>
              <a:t>flexibility</a:t>
            </a:r>
            <a:r>
              <a:rPr lang="pt-PT" b="0" i="0" dirty="0">
                <a:solidFill>
                  <a:srgbClr val="FF0000"/>
                </a:solidFill>
                <a:effectLst/>
              </a:rPr>
              <a:t> to </a:t>
            </a:r>
            <a:r>
              <a:rPr lang="pt-PT" b="0" i="0" dirty="0" err="1">
                <a:solidFill>
                  <a:srgbClr val="FF0000"/>
                </a:solidFill>
                <a:effectLst/>
              </a:rPr>
              <a:t>accommodate</a:t>
            </a:r>
            <a:r>
              <a:rPr lang="pt-PT" b="0" i="0" dirty="0">
                <a:solidFill>
                  <a:srgbClr val="FF0000"/>
                </a:solidFill>
                <a:effectLst/>
              </a:rPr>
              <a:t> </a:t>
            </a:r>
            <a:r>
              <a:rPr lang="pt-PT" b="0" i="0" dirty="0" err="1">
                <a:solidFill>
                  <a:srgbClr val="FF0000"/>
                </a:solidFill>
                <a:effectLst/>
              </a:rPr>
              <a:t>ecological</a:t>
            </a:r>
            <a:r>
              <a:rPr lang="pt-PT" b="0" i="0" dirty="0">
                <a:solidFill>
                  <a:srgbClr val="FF0000"/>
                </a:solidFill>
                <a:effectLst/>
              </a:rPr>
              <a:t> data </a:t>
            </a:r>
            <a:r>
              <a:rPr lang="pt-PT" b="0" i="0" dirty="0" err="1">
                <a:solidFill>
                  <a:srgbClr val="FF0000"/>
                </a:solidFill>
                <a:effectLst/>
              </a:rPr>
              <a:t>of</a:t>
            </a:r>
            <a:r>
              <a:rPr lang="pt-PT" b="0" i="0" dirty="0">
                <a:solidFill>
                  <a:srgbClr val="FF0000"/>
                </a:solidFill>
                <a:effectLst/>
              </a:rPr>
              <a:t> </a:t>
            </a:r>
            <a:r>
              <a:rPr lang="pt-PT" b="0" i="0" dirty="0" err="1">
                <a:solidFill>
                  <a:srgbClr val="FF0000"/>
                </a:solidFill>
                <a:effectLst/>
              </a:rPr>
              <a:t>different</a:t>
            </a:r>
            <a:r>
              <a:rPr lang="pt-PT" b="0" i="0" dirty="0">
                <a:solidFill>
                  <a:srgbClr val="FF0000"/>
                </a:solidFill>
                <a:effectLst/>
              </a:rPr>
              <a:t> </a:t>
            </a:r>
            <a:r>
              <a:rPr lang="pt-PT" b="0" i="0" dirty="0" err="1">
                <a:solidFill>
                  <a:srgbClr val="FF0000"/>
                </a:solidFill>
                <a:effectLst/>
              </a:rPr>
              <a:t>natures</a:t>
            </a:r>
            <a:endParaRPr lang="pt-PT" b="0" i="0" dirty="0">
              <a:solidFill>
                <a:srgbClr val="FF0000"/>
              </a:solidFill>
              <a:effectLst/>
            </a:endParaRPr>
          </a:p>
          <a:p>
            <a:pPr lvl="1"/>
            <a:r>
              <a:rPr lang="pt-PT" b="0" i="1" dirty="0" err="1">
                <a:solidFill>
                  <a:srgbClr val="FF0000"/>
                </a:solidFill>
                <a:effectLst/>
              </a:rPr>
              <a:t>piecewiseSEM</a:t>
            </a:r>
            <a:r>
              <a:rPr lang="pt-PT" b="0" i="0" dirty="0">
                <a:solidFill>
                  <a:srgbClr val="FF0000"/>
                </a:solidFill>
                <a:effectLst/>
              </a:rPr>
              <a:t> package</a:t>
            </a:r>
          </a:p>
          <a:p>
            <a:pPr marL="514350" indent="-514350">
              <a:buFont typeface="+mj-lt"/>
              <a:buAutoNum type="arabicPeriod"/>
            </a:pPr>
            <a:endParaRPr lang="en-US" dirty="0">
              <a:solidFill>
                <a:srgbClr val="2D85CD"/>
              </a:solidFill>
            </a:endParaRPr>
          </a:p>
        </p:txBody>
      </p:sp>
      <p:sp>
        <p:nvSpPr>
          <p:cNvPr id="3" name="Marcador de Posição da Data 2">
            <a:extLst>
              <a:ext uri="{FF2B5EF4-FFF2-40B4-BE49-F238E27FC236}">
                <a16:creationId xmlns:a16="http://schemas.microsoft.com/office/drawing/2014/main" id="{58866D30-CA73-43FD-91A4-DB6B126CEB39}"/>
              </a:ext>
            </a:extLst>
          </p:cNvPr>
          <p:cNvSpPr>
            <a:spLocks noGrp="1"/>
          </p:cNvSpPr>
          <p:nvPr>
            <p:ph type="dt" sz="half" idx="10"/>
          </p:nvPr>
        </p:nvSpPr>
        <p:spPr/>
        <p:txBody>
          <a:bodyPr/>
          <a:lstStyle/>
          <a:p>
            <a:pPr lvl="0"/>
            <a:fld id="{0656C1F0-6261-4EA9-8B62-5ED73AF52269}" type="datetime1">
              <a:rPr lang="pt-BR" smtClean="0"/>
              <a:t>03/06/2024</a:t>
            </a:fld>
            <a:endParaRPr lang="en-US" dirty="0"/>
          </a:p>
        </p:txBody>
      </p:sp>
      <p:sp>
        <p:nvSpPr>
          <p:cNvPr id="4" name="Marcador de Posição do Número do Diapositivo 3">
            <a:extLst>
              <a:ext uri="{FF2B5EF4-FFF2-40B4-BE49-F238E27FC236}">
                <a16:creationId xmlns:a16="http://schemas.microsoft.com/office/drawing/2014/main" id="{EB7D2028-4F17-429E-996C-60498A623E21}"/>
              </a:ext>
            </a:extLst>
          </p:cNvPr>
          <p:cNvSpPr>
            <a:spLocks noGrp="1"/>
          </p:cNvSpPr>
          <p:nvPr>
            <p:ph type="sldNum" sz="quarter" idx="12"/>
          </p:nvPr>
        </p:nvSpPr>
        <p:spPr/>
        <p:txBody>
          <a:bodyPr/>
          <a:lstStyle/>
          <a:p>
            <a:pPr lvl="0"/>
            <a:fld id="{8BA0E2AD-477F-47F7-A985-6BED10354003}" type="slidenum">
              <a:rPr lang="en-GB" smtClean="0"/>
              <a:t>6</a:t>
            </a:fld>
            <a:endParaRPr lang="en-GB" dirty="0"/>
          </a:p>
        </p:txBody>
      </p:sp>
      <p:sp>
        <p:nvSpPr>
          <p:cNvPr id="5" name="Título 4">
            <a:extLst>
              <a:ext uri="{FF2B5EF4-FFF2-40B4-BE49-F238E27FC236}">
                <a16:creationId xmlns:a16="http://schemas.microsoft.com/office/drawing/2014/main" id="{4D46406F-166A-4127-ABB5-8AD60F347760}"/>
              </a:ext>
            </a:extLst>
          </p:cNvPr>
          <p:cNvSpPr>
            <a:spLocks noGrp="1"/>
          </p:cNvSpPr>
          <p:nvPr>
            <p:ph type="title"/>
          </p:nvPr>
        </p:nvSpPr>
        <p:spPr/>
        <p:txBody>
          <a:bodyPr>
            <a:normAutofit/>
          </a:bodyPr>
          <a:lstStyle/>
          <a:p>
            <a:r>
              <a:rPr lang="en-US" dirty="0"/>
              <a:t>SEM history </a:t>
            </a:r>
            <a:r>
              <a:rPr lang="en-US" sz="1200" dirty="0"/>
              <a:t>(</a:t>
            </a:r>
            <a:r>
              <a:rPr lang="en-US" sz="1200" b="1" dirty="0"/>
              <a:t>Jon </a:t>
            </a:r>
            <a:r>
              <a:rPr lang="en-US" sz="1200" b="1" dirty="0" err="1"/>
              <a:t>Lefcheck</a:t>
            </a:r>
            <a:r>
              <a:rPr lang="en-US" sz="1200" b="1" dirty="0"/>
              <a:t> </a:t>
            </a:r>
            <a:r>
              <a:rPr lang="en-US" sz="1200" dirty="0"/>
              <a:t>presentation on ESA – https://www.youtube.com/watch?v=VT-gw_VVP1E&amp;t=2514s)</a:t>
            </a:r>
          </a:p>
        </p:txBody>
      </p:sp>
    </p:spTree>
    <p:extLst>
      <p:ext uri="{BB962C8B-B14F-4D97-AF65-F5344CB8AC3E}">
        <p14:creationId xmlns:p14="http://schemas.microsoft.com/office/powerpoint/2010/main" val="2029784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15CAF481-5FC1-4D35-A106-59483C020AA4}"/>
              </a:ext>
            </a:extLst>
          </p:cNvPr>
          <p:cNvPicPr>
            <a:picLocks noChangeAspect="1"/>
          </p:cNvPicPr>
          <p:nvPr/>
        </p:nvPicPr>
        <p:blipFill>
          <a:blip r:embed="rId2"/>
          <a:stretch>
            <a:fillRect/>
          </a:stretch>
        </p:blipFill>
        <p:spPr>
          <a:xfrm>
            <a:off x="2849598" y="1567120"/>
            <a:ext cx="6492803" cy="4077053"/>
          </a:xfrm>
          <a:prstGeom prst="rect">
            <a:avLst/>
          </a:prstGeom>
        </p:spPr>
      </p:pic>
      <p:sp>
        <p:nvSpPr>
          <p:cNvPr id="3" name="Marcador de Posição da Data 2">
            <a:extLst>
              <a:ext uri="{FF2B5EF4-FFF2-40B4-BE49-F238E27FC236}">
                <a16:creationId xmlns:a16="http://schemas.microsoft.com/office/drawing/2014/main" id="{490E6393-F51C-4026-A5A2-D1E82A014B25}"/>
              </a:ext>
            </a:extLst>
          </p:cNvPr>
          <p:cNvSpPr>
            <a:spLocks noGrp="1"/>
          </p:cNvSpPr>
          <p:nvPr>
            <p:ph type="dt" sz="half" idx="10"/>
          </p:nvPr>
        </p:nvSpPr>
        <p:spPr/>
        <p:txBody>
          <a:bodyPr/>
          <a:lstStyle/>
          <a:p>
            <a:pPr lvl="0"/>
            <a:fld id="{0656C1F0-6261-4EA9-8B62-5ED73AF52269}" type="datetime1">
              <a:rPr lang="pt-BR" smtClean="0"/>
              <a:t>03/06/2024</a:t>
            </a:fld>
            <a:endParaRPr lang="en-US" dirty="0"/>
          </a:p>
        </p:txBody>
      </p:sp>
      <p:sp>
        <p:nvSpPr>
          <p:cNvPr id="4" name="Marcador de Posição do Número do Diapositivo 3">
            <a:extLst>
              <a:ext uri="{FF2B5EF4-FFF2-40B4-BE49-F238E27FC236}">
                <a16:creationId xmlns:a16="http://schemas.microsoft.com/office/drawing/2014/main" id="{8D69CA4B-572F-41FD-B858-A5E7ECCDD5FD}"/>
              </a:ext>
            </a:extLst>
          </p:cNvPr>
          <p:cNvSpPr>
            <a:spLocks noGrp="1"/>
          </p:cNvSpPr>
          <p:nvPr>
            <p:ph type="sldNum" sz="quarter" idx="12"/>
          </p:nvPr>
        </p:nvSpPr>
        <p:spPr/>
        <p:txBody>
          <a:bodyPr/>
          <a:lstStyle/>
          <a:p>
            <a:pPr lvl="0"/>
            <a:fld id="{8BA0E2AD-477F-47F7-A985-6BED10354003}" type="slidenum">
              <a:rPr lang="en-GB" smtClean="0"/>
              <a:t>60</a:t>
            </a:fld>
            <a:endParaRPr lang="en-GB" dirty="0"/>
          </a:p>
        </p:txBody>
      </p:sp>
      <p:sp>
        <p:nvSpPr>
          <p:cNvPr id="8" name="Retângulo 7">
            <a:extLst>
              <a:ext uri="{FF2B5EF4-FFF2-40B4-BE49-F238E27FC236}">
                <a16:creationId xmlns:a16="http://schemas.microsoft.com/office/drawing/2014/main" id="{0BE8BAE9-E2F3-4118-862E-B53A8DCE30C2}"/>
              </a:ext>
            </a:extLst>
          </p:cNvPr>
          <p:cNvSpPr/>
          <p:nvPr/>
        </p:nvSpPr>
        <p:spPr>
          <a:xfrm>
            <a:off x="2674374" y="4837471"/>
            <a:ext cx="6794091" cy="68825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0" name="Picture 2" descr="Joinha-05 - Estrada Afora com o buscaOnibus">
            <a:extLst>
              <a:ext uri="{FF2B5EF4-FFF2-40B4-BE49-F238E27FC236}">
                <a16:creationId xmlns:a16="http://schemas.microsoft.com/office/drawing/2014/main" id="{24BC708A-E6AB-45E5-89E8-129F262E0E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3689" y="4204173"/>
            <a:ext cx="974334" cy="14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2897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a Data 2">
            <a:extLst>
              <a:ext uri="{FF2B5EF4-FFF2-40B4-BE49-F238E27FC236}">
                <a16:creationId xmlns:a16="http://schemas.microsoft.com/office/drawing/2014/main" id="{9EE36A29-86B7-4DF6-AE7C-0DF8D90B4D51}"/>
              </a:ext>
            </a:extLst>
          </p:cNvPr>
          <p:cNvSpPr>
            <a:spLocks noGrp="1"/>
          </p:cNvSpPr>
          <p:nvPr>
            <p:ph type="dt" sz="half" idx="10"/>
          </p:nvPr>
        </p:nvSpPr>
        <p:spPr/>
        <p:txBody>
          <a:bodyPr/>
          <a:lstStyle/>
          <a:p>
            <a:pPr lvl="0"/>
            <a:fld id="{0656C1F0-6261-4EA9-8B62-5ED73AF52269}" type="datetime1">
              <a:rPr lang="pt-BR" smtClean="0"/>
              <a:t>03/06/2024</a:t>
            </a:fld>
            <a:endParaRPr lang="en-US" dirty="0"/>
          </a:p>
        </p:txBody>
      </p:sp>
      <p:sp>
        <p:nvSpPr>
          <p:cNvPr id="4" name="Marcador de Posição do Número do Diapositivo 3">
            <a:extLst>
              <a:ext uri="{FF2B5EF4-FFF2-40B4-BE49-F238E27FC236}">
                <a16:creationId xmlns:a16="http://schemas.microsoft.com/office/drawing/2014/main" id="{3AB27BC5-5778-40D8-8B7C-2556A498DC19}"/>
              </a:ext>
            </a:extLst>
          </p:cNvPr>
          <p:cNvSpPr>
            <a:spLocks noGrp="1"/>
          </p:cNvSpPr>
          <p:nvPr>
            <p:ph type="sldNum" sz="quarter" idx="12"/>
          </p:nvPr>
        </p:nvSpPr>
        <p:spPr/>
        <p:txBody>
          <a:bodyPr/>
          <a:lstStyle/>
          <a:p>
            <a:pPr lvl="0"/>
            <a:fld id="{8BA0E2AD-477F-47F7-A985-6BED10354003}" type="slidenum">
              <a:rPr lang="en-GB" smtClean="0"/>
              <a:t>61</a:t>
            </a:fld>
            <a:endParaRPr lang="en-GB" dirty="0"/>
          </a:p>
        </p:txBody>
      </p:sp>
      <p:pic>
        <p:nvPicPr>
          <p:cNvPr id="7" name="Imagem 6">
            <a:extLst>
              <a:ext uri="{FF2B5EF4-FFF2-40B4-BE49-F238E27FC236}">
                <a16:creationId xmlns:a16="http://schemas.microsoft.com/office/drawing/2014/main" id="{7729D446-6E31-4047-B7B4-9D563E4A37FE}"/>
              </a:ext>
            </a:extLst>
          </p:cNvPr>
          <p:cNvPicPr>
            <a:picLocks noChangeAspect="1"/>
          </p:cNvPicPr>
          <p:nvPr/>
        </p:nvPicPr>
        <p:blipFill>
          <a:blip r:embed="rId2"/>
          <a:stretch>
            <a:fillRect/>
          </a:stretch>
        </p:blipFill>
        <p:spPr>
          <a:xfrm>
            <a:off x="838200" y="571500"/>
            <a:ext cx="8641325" cy="5118746"/>
          </a:xfrm>
          <a:prstGeom prst="rect">
            <a:avLst/>
          </a:prstGeom>
        </p:spPr>
      </p:pic>
    </p:spTree>
    <p:extLst>
      <p:ext uri="{BB962C8B-B14F-4D97-AF65-F5344CB8AC3E}">
        <p14:creationId xmlns:p14="http://schemas.microsoft.com/office/powerpoint/2010/main" val="8343877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92D66F33-94F7-405B-9FC3-1F6841B71057}"/>
              </a:ext>
            </a:extLst>
          </p:cNvPr>
          <p:cNvSpPr>
            <a:spLocks noGrp="1"/>
          </p:cNvSpPr>
          <p:nvPr>
            <p:ph type="dt" sz="half" idx="10"/>
          </p:nvPr>
        </p:nvSpPr>
        <p:spPr/>
        <p:txBody>
          <a:bodyPr/>
          <a:lstStyle/>
          <a:p>
            <a:pPr lvl="0"/>
            <a:fld id="{B2FD134F-9090-4F74-95E3-8D66A6F5E84E}" type="datetime1">
              <a:rPr lang="pt-BR" smtClean="0"/>
              <a:t>03/06/2024</a:t>
            </a:fld>
            <a:endParaRPr lang="en-US"/>
          </a:p>
        </p:txBody>
      </p:sp>
      <p:sp>
        <p:nvSpPr>
          <p:cNvPr id="10" name="Slide Number Placeholder 9">
            <a:extLst>
              <a:ext uri="{FF2B5EF4-FFF2-40B4-BE49-F238E27FC236}">
                <a16:creationId xmlns:a16="http://schemas.microsoft.com/office/drawing/2014/main" id="{31A78113-9BC0-4F08-8358-A254655B1CC9}"/>
              </a:ext>
            </a:extLst>
          </p:cNvPr>
          <p:cNvSpPr>
            <a:spLocks noGrp="1"/>
          </p:cNvSpPr>
          <p:nvPr>
            <p:ph type="sldNum" sz="quarter" idx="12"/>
          </p:nvPr>
        </p:nvSpPr>
        <p:spPr/>
        <p:txBody>
          <a:bodyPr/>
          <a:lstStyle/>
          <a:p>
            <a:pPr lvl="0"/>
            <a:fld id="{8BA0E2AD-477F-47F7-A985-6BED10354003}" type="slidenum">
              <a:rPr lang="en-GB" smtClean="0"/>
              <a:t>62</a:t>
            </a:fld>
            <a:endParaRPr lang="en-GB" dirty="0"/>
          </a:p>
        </p:txBody>
      </p:sp>
      <p:sp>
        <p:nvSpPr>
          <p:cNvPr id="92" name="Título 1">
            <a:extLst>
              <a:ext uri="{FF2B5EF4-FFF2-40B4-BE49-F238E27FC236}">
                <a16:creationId xmlns:a16="http://schemas.microsoft.com/office/drawing/2014/main" id="{3A45B9E3-6540-40D4-B8F2-58E21B55DE01}"/>
              </a:ext>
            </a:extLst>
          </p:cNvPr>
          <p:cNvSpPr>
            <a:spLocks noGrp="1"/>
          </p:cNvSpPr>
          <p:nvPr>
            <p:ph type="title"/>
          </p:nvPr>
        </p:nvSpPr>
        <p:spPr>
          <a:xfrm>
            <a:off x="838200" y="164426"/>
            <a:ext cx="10515600" cy="1325563"/>
          </a:xfrm>
        </p:spPr>
        <p:txBody>
          <a:bodyPr>
            <a:normAutofit/>
          </a:bodyPr>
          <a:lstStyle/>
          <a:p>
            <a:r>
              <a:rPr lang="pt-BR" sz="3200" dirty="0"/>
              <a:t>Final model:</a:t>
            </a:r>
          </a:p>
        </p:txBody>
      </p:sp>
      <p:grpSp>
        <p:nvGrpSpPr>
          <p:cNvPr id="4" name="Agrupar 3">
            <a:extLst>
              <a:ext uri="{FF2B5EF4-FFF2-40B4-BE49-F238E27FC236}">
                <a16:creationId xmlns:a16="http://schemas.microsoft.com/office/drawing/2014/main" id="{960042E2-C1A1-47C5-A887-DD29D21A9887}"/>
              </a:ext>
            </a:extLst>
          </p:cNvPr>
          <p:cNvGrpSpPr/>
          <p:nvPr/>
        </p:nvGrpSpPr>
        <p:grpSpPr>
          <a:xfrm>
            <a:off x="639341" y="1880954"/>
            <a:ext cx="7059072" cy="3649486"/>
            <a:chOff x="932096" y="2053421"/>
            <a:chExt cx="7059072" cy="3649486"/>
          </a:xfrm>
        </p:grpSpPr>
        <p:grpSp>
          <p:nvGrpSpPr>
            <p:cNvPr id="2" name="Agrupar 1">
              <a:extLst>
                <a:ext uri="{FF2B5EF4-FFF2-40B4-BE49-F238E27FC236}">
                  <a16:creationId xmlns:a16="http://schemas.microsoft.com/office/drawing/2014/main" id="{4B5F914E-50C3-424F-874D-CD0D8258A0D2}"/>
                </a:ext>
              </a:extLst>
            </p:cNvPr>
            <p:cNvGrpSpPr/>
            <p:nvPr/>
          </p:nvGrpSpPr>
          <p:grpSpPr>
            <a:xfrm>
              <a:off x="932096" y="2053421"/>
              <a:ext cx="7059072" cy="3649486"/>
              <a:chOff x="1551528" y="2217973"/>
              <a:chExt cx="7059072" cy="3649486"/>
            </a:xfrm>
          </p:grpSpPr>
          <p:grpSp>
            <p:nvGrpSpPr>
              <p:cNvPr id="44" name="Agrupar 43">
                <a:extLst>
                  <a:ext uri="{FF2B5EF4-FFF2-40B4-BE49-F238E27FC236}">
                    <a16:creationId xmlns:a16="http://schemas.microsoft.com/office/drawing/2014/main" id="{632DD656-C196-49D9-B445-8623373B64D6}"/>
                  </a:ext>
                </a:extLst>
              </p:cNvPr>
              <p:cNvGrpSpPr/>
              <p:nvPr/>
            </p:nvGrpSpPr>
            <p:grpSpPr>
              <a:xfrm>
                <a:off x="1702286" y="2217973"/>
                <a:ext cx="6908314" cy="2985880"/>
                <a:chOff x="4445489" y="3300728"/>
                <a:chExt cx="6908314" cy="2953522"/>
              </a:xfrm>
            </p:grpSpPr>
            <p:grpSp>
              <p:nvGrpSpPr>
                <p:cNvPr id="45" name="Agrupar 44">
                  <a:extLst>
                    <a:ext uri="{FF2B5EF4-FFF2-40B4-BE49-F238E27FC236}">
                      <a16:creationId xmlns:a16="http://schemas.microsoft.com/office/drawing/2014/main" id="{D6787251-DD04-4DE4-8B10-857C1C3F1783}"/>
                    </a:ext>
                  </a:extLst>
                </p:cNvPr>
                <p:cNvGrpSpPr/>
                <p:nvPr/>
              </p:nvGrpSpPr>
              <p:grpSpPr>
                <a:xfrm>
                  <a:off x="4463246" y="3318021"/>
                  <a:ext cx="1457417" cy="557184"/>
                  <a:chOff x="1047564" y="3401292"/>
                  <a:chExt cx="1457417" cy="557184"/>
                </a:xfrm>
              </p:grpSpPr>
              <p:sp>
                <p:nvSpPr>
                  <p:cNvPr id="74" name="CaixaDeTexto 73">
                    <a:extLst>
                      <a:ext uri="{FF2B5EF4-FFF2-40B4-BE49-F238E27FC236}">
                        <a16:creationId xmlns:a16="http://schemas.microsoft.com/office/drawing/2014/main" id="{F611327C-3B95-4E67-B3D8-0639295AD59E}"/>
                      </a:ext>
                    </a:extLst>
                  </p:cNvPr>
                  <p:cNvSpPr txBox="1"/>
                  <p:nvPr/>
                </p:nvSpPr>
                <p:spPr>
                  <a:xfrm>
                    <a:off x="1047564" y="3402370"/>
                    <a:ext cx="1457417" cy="523220"/>
                  </a:xfrm>
                  <a:prstGeom prst="rect">
                    <a:avLst/>
                  </a:prstGeom>
                  <a:noFill/>
                </p:spPr>
                <p:txBody>
                  <a:bodyPr wrap="square" rtlCol="0">
                    <a:spAutoFit/>
                  </a:bodyPr>
                  <a:lstStyle/>
                  <a:p>
                    <a:pPr algn="ctr"/>
                    <a:r>
                      <a:rPr lang="pt-BR" sz="1400" dirty="0"/>
                      <a:t>Temperature seasonality</a:t>
                    </a:r>
                  </a:p>
                </p:txBody>
              </p:sp>
              <p:sp>
                <p:nvSpPr>
                  <p:cNvPr id="75" name="Retângulo 74">
                    <a:extLst>
                      <a:ext uri="{FF2B5EF4-FFF2-40B4-BE49-F238E27FC236}">
                        <a16:creationId xmlns:a16="http://schemas.microsoft.com/office/drawing/2014/main" id="{B0D5B83C-8600-4ADC-B3C4-7BA0392FE549}"/>
                      </a:ext>
                    </a:extLst>
                  </p:cNvPr>
                  <p:cNvSpPr/>
                  <p:nvPr/>
                </p:nvSpPr>
                <p:spPr>
                  <a:xfrm>
                    <a:off x="1047564" y="3401292"/>
                    <a:ext cx="1457417" cy="55718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46" name="Agrupar 45">
                  <a:extLst>
                    <a:ext uri="{FF2B5EF4-FFF2-40B4-BE49-F238E27FC236}">
                      <a16:creationId xmlns:a16="http://schemas.microsoft.com/office/drawing/2014/main" id="{A06BCC52-B84D-4D66-8882-AA0F73AB6203}"/>
                    </a:ext>
                  </a:extLst>
                </p:cNvPr>
                <p:cNvGrpSpPr/>
                <p:nvPr/>
              </p:nvGrpSpPr>
              <p:grpSpPr>
                <a:xfrm>
                  <a:off x="4445491" y="4603141"/>
                  <a:ext cx="1507726" cy="557184"/>
                  <a:chOff x="1029809" y="4686412"/>
                  <a:chExt cx="1507726" cy="557184"/>
                </a:xfrm>
              </p:grpSpPr>
              <p:sp>
                <p:nvSpPr>
                  <p:cNvPr id="72" name="CaixaDeTexto 71">
                    <a:extLst>
                      <a:ext uri="{FF2B5EF4-FFF2-40B4-BE49-F238E27FC236}">
                        <a16:creationId xmlns:a16="http://schemas.microsoft.com/office/drawing/2014/main" id="{5D2A9FC0-CF87-4690-9674-E30E46253BAE}"/>
                      </a:ext>
                    </a:extLst>
                  </p:cNvPr>
                  <p:cNvSpPr txBox="1"/>
                  <p:nvPr/>
                </p:nvSpPr>
                <p:spPr>
                  <a:xfrm>
                    <a:off x="1029809" y="4698953"/>
                    <a:ext cx="1507726" cy="523220"/>
                  </a:xfrm>
                  <a:prstGeom prst="rect">
                    <a:avLst/>
                  </a:prstGeom>
                  <a:noFill/>
                </p:spPr>
                <p:txBody>
                  <a:bodyPr wrap="square" rtlCol="0">
                    <a:spAutoFit/>
                  </a:bodyPr>
                  <a:lstStyle/>
                  <a:p>
                    <a:pPr algn="ctr"/>
                    <a:r>
                      <a:rPr lang="pt-BR" sz="1400" dirty="0"/>
                      <a:t>Precipitation seasonality</a:t>
                    </a:r>
                  </a:p>
                </p:txBody>
              </p:sp>
              <p:sp>
                <p:nvSpPr>
                  <p:cNvPr id="73" name="Retângulo 72">
                    <a:extLst>
                      <a:ext uri="{FF2B5EF4-FFF2-40B4-BE49-F238E27FC236}">
                        <a16:creationId xmlns:a16="http://schemas.microsoft.com/office/drawing/2014/main" id="{BA6B3D62-2174-4E3B-9FF5-79FF24DA9058}"/>
                      </a:ext>
                    </a:extLst>
                  </p:cNvPr>
                  <p:cNvSpPr/>
                  <p:nvPr/>
                </p:nvSpPr>
                <p:spPr>
                  <a:xfrm>
                    <a:off x="1054961" y="4686412"/>
                    <a:ext cx="1457417" cy="55718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47" name="Agrupar 46">
                  <a:extLst>
                    <a:ext uri="{FF2B5EF4-FFF2-40B4-BE49-F238E27FC236}">
                      <a16:creationId xmlns:a16="http://schemas.microsoft.com/office/drawing/2014/main" id="{A5B19535-E6DA-4EB1-A6F6-DA06A16C30F5}"/>
                    </a:ext>
                  </a:extLst>
                </p:cNvPr>
                <p:cNvGrpSpPr/>
                <p:nvPr/>
              </p:nvGrpSpPr>
              <p:grpSpPr>
                <a:xfrm>
                  <a:off x="4445489" y="5867482"/>
                  <a:ext cx="1507726" cy="369332"/>
                  <a:chOff x="1029807" y="5950753"/>
                  <a:chExt cx="1507726" cy="369332"/>
                </a:xfrm>
              </p:grpSpPr>
              <p:sp>
                <p:nvSpPr>
                  <p:cNvPr id="70" name="CaixaDeTexto 69">
                    <a:extLst>
                      <a:ext uri="{FF2B5EF4-FFF2-40B4-BE49-F238E27FC236}">
                        <a16:creationId xmlns:a16="http://schemas.microsoft.com/office/drawing/2014/main" id="{6E2B361C-C1DA-4107-A237-3CC7BF34F842}"/>
                      </a:ext>
                    </a:extLst>
                  </p:cNvPr>
                  <p:cNvSpPr txBox="1"/>
                  <p:nvPr/>
                </p:nvSpPr>
                <p:spPr>
                  <a:xfrm>
                    <a:off x="1029807" y="5988215"/>
                    <a:ext cx="1507726" cy="307777"/>
                  </a:xfrm>
                  <a:prstGeom prst="rect">
                    <a:avLst/>
                  </a:prstGeom>
                  <a:noFill/>
                </p:spPr>
                <p:txBody>
                  <a:bodyPr wrap="square" rtlCol="0">
                    <a:spAutoFit/>
                  </a:bodyPr>
                  <a:lstStyle/>
                  <a:p>
                    <a:pPr algn="ctr"/>
                    <a:r>
                      <a:rPr lang="pt-BR" sz="1400" dirty="0"/>
                      <a:t>AET</a:t>
                    </a:r>
                  </a:p>
                </p:txBody>
              </p:sp>
              <p:sp>
                <p:nvSpPr>
                  <p:cNvPr id="71" name="Retângulo 70">
                    <a:extLst>
                      <a:ext uri="{FF2B5EF4-FFF2-40B4-BE49-F238E27FC236}">
                        <a16:creationId xmlns:a16="http://schemas.microsoft.com/office/drawing/2014/main" id="{7357DC82-8A0A-4EAA-8C7F-32F54CF1A1A8}"/>
                      </a:ext>
                    </a:extLst>
                  </p:cNvPr>
                  <p:cNvSpPr/>
                  <p:nvPr/>
                </p:nvSpPr>
                <p:spPr>
                  <a:xfrm>
                    <a:off x="1047563" y="5950753"/>
                    <a:ext cx="1457417" cy="36933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48" name="Agrupar 47">
                  <a:extLst>
                    <a:ext uri="{FF2B5EF4-FFF2-40B4-BE49-F238E27FC236}">
                      <a16:creationId xmlns:a16="http://schemas.microsoft.com/office/drawing/2014/main" id="{FA06A1DB-B264-494B-9C33-D200E9325F2E}"/>
                    </a:ext>
                  </a:extLst>
                </p:cNvPr>
                <p:cNvGrpSpPr/>
                <p:nvPr/>
              </p:nvGrpSpPr>
              <p:grpSpPr>
                <a:xfrm>
                  <a:off x="7305584" y="4558571"/>
                  <a:ext cx="1507726" cy="646331"/>
                  <a:chOff x="3889902" y="4641842"/>
                  <a:chExt cx="1507726" cy="646331"/>
                </a:xfrm>
              </p:grpSpPr>
              <p:sp>
                <p:nvSpPr>
                  <p:cNvPr id="68" name="CaixaDeTexto 67">
                    <a:extLst>
                      <a:ext uri="{FF2B5EF4-FFF2-40B4-BE49-F238E27FC236}">
                        <a16:creationId xmlns:a16="http://schemas.microsoft.com/office/drawing/2014/main" id="{FF2C9606-CECB-4353-A5BE-6F9CC0E4A9A3}"/>
                      </a:ext>
                    </a:extLst>
                  </p:cNvPr>
                  <p:cNvSpPr txBox="1"/>
                  <p:nvPr/>
                </p:nvSpPr>
                <p:spPr>
                  <a:xfrm>
                    <a:off x="3889902" y="4641842"/>
                    <a:ext cx="1507726" cy="646331"/>
                  </a:xfrm>
                  <a:prstGeom prst="rect">
                    <a:avLst/>
                  </a:prstGeom>
                  <a:noFill/>
                </p:spPr>
                <p:txBody>
                  <a:bodyPr wrap="square" rtlCol="0">
                    <a:spAutoFit/>
                  </a:bodyPr>
                  <a:lstStyle/>
                  <a:p>
                    <a:pPr algn="ctr"/>
                    <a:r>
                      <a:rPr lang="pt-BR" dirty="0"/>
                      <a:t>Relative abundance</a:t>
                    </a:r>
                  </a:p>
                </p:txBody>
              </p:sp>
              <p:sp>
                <p:nvSpPr>
                  <p:cNvPr id="69" name="Retângulo 68">
                    <a:extLst>
                      <a:ext uri="{FF2B5EF4-FFF2-40B4-BE49-F238E27FC236}">
                        <a16:creationId xmlns:a16="http://schemas.microsoft.com/office/drawing/2014/main" id="{73184F0D-FB60-40A4-BEA4-63C456C9C46C}"/>
                      </a:ext>
                    </a:extLst>
                  </p:cNvPr>
                  <p:cNvSpPr/>
                  <p:nvPr/>
                </p:nvSpPr>
                <p:spPr>
                  <a:xfrm>
                    <a:off x="3915056" y="4694606"/>
                    <a:ext cx="1457417" cy="55718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49" name="Agrupar 48">
                  <a:extLst>
                    <a:ext uri="{FF2B5EF4-FFF2-40B4-BE49-F238E27FC236}">
                      <a16:creationId xmlns:a16="http://schemas.microsoft.com/office/drawing/2014/main" id="{F6446875-9A97-41DF-8C29-4CAF1CF2B993}"/>
                    </a:ext>
                  </a:extLst>
                </p:cNvPr>
                <p:cNvGrpSpPr/>
                <p:nvPr/>
              </p:nvGrpSpPr>
              <p:grpSpPr>
                <a:xfrm>
                  <a:off x="9846077" y="4660164"/>
                  <a:ext cx="1507726" cy="369332"/>
                  <a:chOff x="6430395" y="4641839"/>
                  <a:chExt cx="1507726" cy="369332"/>
                </a:xfrm>
              </p:grpSpPr>
              <p:sp>
                <p:nvSpPr>
                  <p:cNvPr id="66" name="CaixaDeTexto 65">
                    <a:extLst>
                      <a:ext uri="{FF2B5EF4-FFF2-40B4-BE49-F238E27FC236}">
                        <a16:creationId xmlns:a16="http://schemas.microsoft.com/office/drawing/2014/main" id="{837BAFAB-DEF2-4AE4-9982-37E1DF4F69DC}"/>
                      </a:ext>
                    </a:extLst>
                  </p:cNvPr>
                  <p:cNvSpPr txBox="1"/>
                  <p:nvPr/>
                </p:nvSpPr>
                <p:spPr>
                  <a:xfrm>
                    <a:off x="6430395" y="4641839"/>
                    <a:ext cx="1507726" cy="369332"/>
                  </a:xfrm>
                  <a:prstGeom prst="rect">
                    <a:avLst/>
                  </a:prstGeom>
                  <a:noFill/>
                </p:spPr>
                <p:txBody>
                  <a:bodyPr wrap="square" rtlCol="0">
                    <a:spAutoFit/>
                  </a:bodyPr>
                  <a:lstStyle/>
                  <a:p>
                    <a:pPr algn="ctr"/>
                    <a:r>
                      <a:rPr lang="pt-BR" dirty="0"/>
                      <a:t>Riqueza</a:t>
                    </a:r>
                  </a:p>
                </p:txBody>
              </p:sp>
              <p:sp>
                <p:nvSpPr>
                  <p:cNvPr id="67" name="Retângulo 66">
                    <a:extLst>
                      <a:ext uri="{FF2B5EF4-FFF2-40B4-BE49-F238E27FC236}">
                        <a16:creationId xmlns:a16="http://schemas.microsoft.com/office/drawing/2014/main" id="{9AF5FC7A-2ABE-4A33-B8C8-5CCC1B260E6D}"/>
                      </a:ext>
                    </a:extLst>
                  </p:cNvPr>
                  <p:cNvSpPr/>
                  <p:nvPr/>
                </p:nvSpPr>
                <p:spPr>
                  <a:xfrm>
                    <a:off x="6749994" y="4686411"/>
                    <a:ext cx="879241" cy="32475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50" name="Conector de Seta Reta 21">
                  <a:extLst>
                    <a:ext uri="{FF2B5EF4-FFF2-40B4-BE49-F238E27FC236}">
                      <a16:creationId xmlns:a16="http://schemas.microsoft.com/office/drawing/2014/main" id="{202D1BFC-F590-4C26-A145-7004EE4DE62D}"/>
                    </a:ext>
                  </a:extLst>
                </p:cNvPr>
                <p:cNvCxnSpPr>
                  <a:cxnSpLocks/>
                  <a:stCxn id="75" idx="3"/>
                </p:cNvCxnSpPr>
                <p:nvPr/>
              </p:nvCxnSpPr>
              <p:spPr>
                <a:xfrm>
                  <a:off x="5920663" y="3596613"/>
                  <a:ext cx="1286523" cy="116890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ector de Seta Reta 22">
                  <a:extLst>
                    <a:ext uri="{FF2B5EF4-FFF2-40B4-BE49-F238E27FC236}">
                      <a16:creationId xmlns:a16="http://schemas.microsoft.com/office/drawing/2014/main" id="{B89163EB-936D-4D34-9897-031CABE67669}"/>
                    </a:ext>
                  </a:extLst>
                </p:cNvPr>
                <p:cNvCxnSpPr>
                  <a:cxnSpLocks/>
                  <a:stCxn id="73" idx="3"/>
                </p:cNvCxnSpPr>
                <p:nvPr/>
              </p:nvCxnSpPr>
              <p:spPr>
                <a:xfrm>
                  <a:off x="5928060" y="4881733"/>
                  <a:ext cx="1279126" cy="8194"/>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2" name="Conector de Seta Reta 25">
                  <a:extLst>
                    <a:ext uri="{FF2B5EF4-FFF2-40B4-BE49-F238E27FC236}">
                      <a16:creationId xmlns:a16="http://schemas.microsoft.com/office/drawing/2014/main" id="{86AD2F6A-4B44-41E8-A860-02143E963CA0}"/>
                    </a:ext>
                  </a:extLst>
                </p:cNvPr>
                <p:cNvCxnSpPr>
                  <a:cxnSpLocks/>
                  <a:stCxn id="71" idx="3"/>
                </p:cNvCxnSpPr>
                <p:nvPr/>
              </p:nvCxnSpPr>
              <p:spPr>
                <a:xfrm flipV="1">
                  <a:off x="5920662" y="5050534"/>
                  <a:ext cx="1352367" cy="100161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ector de Seta Reta 32">
                  <a:extLst>
                    <a:ext uri="{FF2B5EF4-FFF2-40B4-BE49-F238E27FC236}">
                      <a16:creationId xmlns:a16="http://schemas.microsoft.com/office/drawing/2014/main" id="{53C1C04C-10DE-4731-9E62-B578C8D046A5}"/>
                    </a:ext>
                  </a:extLst>
                </p:cNvPr>
                <p:cNvCxnSpPr>
                  <a:cxnSpLocks/>
                </p:cNvCxnSpPr>
                <p:nvPr/>
              </p:nvCxnSpPr>
              <p:spPr>
                <a:xfrm>
                  <a:off x="8788155" y="4873539"/>
                  <a:ext cx="1279126" cy="8194"/>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4" name="Agrupar 53">
                  <a:extLst>
                    <a:ext uri="{FF2B5EF4-FFF2-40B4-BE49-F238E27FC236}">
                      <a16:creationId xmlns:a16="http://schemas.microsoft.com/office/drawing/2014/main" id="{2411B2C7-5802-40F1-AA9A-DF01D6AC6A6D}"/>
                    </a:ext>
                  </a:extLst>
                </p:cNvPr>
                <p:cNvGrpSpPr/>
                <p:nvPr/>
              </p:nvGrpSpPr>
              <p:grpSpPr>
                <a:xfrm>
                  <a:off x="7294493" y="3300728"/>
                  <a:ext cx="1457417" cy="295885"/>
                  <a:chOff x="1047564" y="3401292"/>
                  <a:chExt cx="1457417" cy="557184"/>
                </a:xfrm>
              </p:grpSpPr>
              <p:sp>
                <p:nvSpPr>
                  <p:cNvPr id="64" name="CaixaDeTexto 63">
                    <a:extLst>
                      <a:ext uri="{FF2B5EF4-FFF2-40B4-BE49-F238E27FC236}">
                        <a16:creationId xmlns:a16="http://schemas.microsoft.com/office/drawing/2014/main" id="{46D8D622-A86C-4A49-9C45-A878ADADF5E5}"/>
                      </a:ext>
                    </a:extLst>
                  </p:cNvPr>
                  <p:cNvSpPr txBox="1"/>
                  <p:nvPr/>
                </p:nvSpPr>
                <p:spPr>
                  <a:xfrm>
                    <a:off x="1047564" y="3402370"/>
                    <a:ext cx="1457417" cy="276952"/>
                  </a:xfrm>
                  <a:prstGeom prst="rect">
                    <a:avLst/>
                  </a:prstGeom>
                  <a:noFill/>
                </p:spPr>
                <p:txBody>
                  <a:bodyPr wrap="square" rtlCol="0">
                    <a:spAutoFit/>
                  </a:bodyPr>
                  <a:lstStyle/>
                  <a:p>
                    <a:pPr algn="ctr"/>
                    <a:r>
                      <a:rPr lang="pt-BR" sz="1400" dirty="0"/>
                      <a:t>EVI</a:t>
                    </a:r>
                  </a:p>
                </p:txBody>
              </p:sp>
              <p:sp>
                <p:nvSpPr>
                  <p:cNvPr id="65" name="Retângulo 64">
                    <a:extLst>
                      <a:ext uri="{FF2B5EF4-FFF2-40B4-BE49-F238E27FC236}">
                        <a16:creationId xmlns:a16="http://schemas.microsoft.com/office/drawing/2014/main" id="{0F5A0382-0ADF-431D-ABCB-8859353F82E5}"/>
                      </a:ext>
                    </a:extLst>
                  </p:cNvPr>
                  <p:cNvSpPr/>
                  <p:nvPr/>
                </p:nvSpPr>
                <p:spPr>
                  <a:xfrm>
                    <a:off x="1047564" y="3401292"/>
                    <a:ext cx="1457417" cy="55718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55" name="Agrupar 54">
                  <a:extLst>
                    <a:ext uri="{FF2B5EF4-FFF2-40B4-BE49-F238E27FC236}">
                      <a16:creationId xmlns:a16="http://schemas.microsoft.com/office/drawing/2014/main" id="{618D21AB-366B-4EAB-8D49-48823979C9D0}"/>
                    </a:ext>
                  </a:extLst>
                </p:cNvPr>
                <p:cNvGrpSpPr/>
                <p:nvPr/>
              </p:nvGrpSpPr>
              <p:grpSpPr>
                <a:xfrm>
                  <a:off x="7294493" y="3997611"/>
                  <a:ext cx="1457417" cy="308349"/>
                  <a:chOff x="1047564" y="3401292"/>
                  <a:chExt cx="1457417" cy="580655"/>
                </a:xfrm>
              </p:grpSpPr>
              <p:sp>
                <p:nvSpPr>
                  <p:cNvPr id="62" name="CaixaDeTexto 61">
                    <a:extLst>
                      <a:ext uri="{FF2B5EF4-FFF2-40B4-BE49-F238E27FC236}">
                        <a16:creationId xmlns:a16="http://schemas.microsoft.com/office/drawing/2014/main" id="{B80F7A33-E15F-4463-BCD1-6498ED8C825D}"/>
                      </a:ext>
                    </a:extLst>
                  </p:cNvPr>
                  <p:cNvSpPr txBox="1"/>
                  <p:nvPr/>
                </p:nvSpPr>
                <p:spPr>
                  <a:xfrm>
                    <a:off x="1047564" y="3402369"/>
                    <a:ext cx="1457417" cy="579578"/>
                  </a:xfrm>
                  <a:prstGeom prst="rect">
                    <a:avLst/>
                  </a:prstGeom>
                  <a:noFill/>
                </p:spPr>
                <p:txBody>
                  <a:bodyPr wrap="square" rtlCol="0">
                    <a:spAutoFit/>
                  </a:bodyPr>
                  <a:lstStyle/>
                  <a:p>
                    <a:pPr algn="ctr"/>
                    <a:r>
                      <a:rPr lang="pt-BR" sz="1400" dirty="0" err="1"/>
                      <a:t>Water</a:t>
                    </a:r>
                    <a:r>
                      <a:rPr lang="pt-BR" sz="1400" dirty="0"/>
                      <a:t> </a:t>
                    </a:r>
                    <a:r>
                      <a:rPr lang="pt-BR" sz="1400" dirty="0" err="1"/>
                      <a:t>width</a:t>
                    </a:r>
                    <a:endParaRPr lang="pt-BR" sz="1400" dirty="0"/>
                  </a:p>
                </p:txBody>
              </p:sp>
              <p:sp>
                <p:nvSpPr>
                  <p:cNvPr id="63" name="Retângulo 62">
                    <a:extLst>
                      <a:ext uri="{FF2B5EF4-FFF2-40B4-BE49-F238E27FC236}">
                        <a16:creationId xmlns:a16="http://schemas.microsoft.com/office/drawing/2014/main" id="{0D485488-B387-4FA6-A8A0-81E9AEF6B6E6}"/>
                      </a:ext>
                    </a:extLst>
                  </p:cNvPr>
                  <p:cNvSpPr/>
                  <p:nvPr/>
                </p:nvSpPr>
                <p:spPr>
                  <a:xfrm>
                    <a:off x="1047564" y="3401292"/>
                    <a:ext cx="1457417" cy="55718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56" name="Agrupar 55">
                  <a:extLst>
                    <a:ext uri="{FF2B5EF4-FFF2-40B4-BE49-F238E27FC236}">
                      <a16:creationId xmlns:a16="http://schemas.microsoft.com/office/drawing/2014/main" id="{AF70F040-A7E8-404F-B772-97DADE201FCA}"/>
                    </a:ext>
                  </a:extLst>
                </p:cNvPr>
                <p:cNvGrpSpPr/>
                <p:nvPr/>
              </p:nvGrpSpPr>
              <p:grpSpPr>
                <a:xfrm>
                  <a:off x="7355893" y="5945901"/>
                  <a:ext cx="1457417" cy="308349"/>
                  <a:chOff x="1047564" y="3401292"/>
                  <a:chExt cx="1457417" cy="580655"/>
                </a:xfrm>
              </p:grpSpPr>
              <p:sp>
                <p:nvSpPr>
                  <p:cNvPr id="60" name="CaixaDeTexto 59">
                    <a:extLst>
                      <a:ext uri="{FF2B5EF4-FFF2-40B4-BE49-F238E27FC236}">
                        <a16:creationId xmlns:a16="http://schemas.microsoft.com/office/drawing/2014/main" id="{BCA0BD94-6BEE-40E4-AF12-47B7332604FD}"/>
                      </a:ext>
                    </a:extLst>
                  </p:cNvPr>
                  <p:cNvSpPr txBox="1"/>
                  <p:nvPr/>
                </p:nvSpPr>
                <p:spPr>
                  <a:xfrm>
                    <a:off x="1047564" y="3402369"/>
                    <a:ext cx="1457417" cy="579578"/>
                  </a:xfrm>
                  <a:prstGeom prst="rect">
                    <a:avLst/>
                  </a:prstGeom>
                  <a:noFill/>
                </p:spPr>
                <p:txBody>
                  <a:bodyPr wrap="square" rtlCol="0">
                    <a:spAutoFit/>
                  </a:bodyPr>
                  <a:lstStyle/>
                  <a:p>
                    <a:pPr algn="ctr"/>
                    <a:r>
                      <a:rPr lang="pt-BR" sz="1400" dirty="0" err="1"/>
                      <a:t>Water</a:t>
                    </a:r>
                    <a:r>
                      <a:rPr lang="pt-BR" sz="1400" dirty="0"/>
                      <a:t> </a:t>
                    </a:r>
                    <a:r>
                      <a:rPr lang="pt-BR" sz="1400" dirty="0" err="1"/>
                      <a:t>depth</a:t>
                    </a:r>
                    <a:endParaRPr lang="pt-BR" sz="1400" dirty="0"/>
                  </a:p>
                </p:txBody>
              </p:sp>
              <p:sp>
                <p:nvSpPr>
                  <p:cNvPr id="61" name="Retângulo 60">
                    <a:extLst>
                      <a:ext uri="{FF2B5EF4-FFF2-40B4-BE49-F238E27FC236}">
                        <a16:creationId xmlns:a16="http://schemas.microsoft.com/office/drawing/2014/main" id="{3B3B7AAB-AED8-439F-B571-5A1DA437FC18}"/>
                      </a:ext>
                    </a:extLst>
                  </p:cNvPr>
                  <p:cNvSpPr/>
                  <p:nvPr/>
                </p:nvSpPr>
                <p:spPr>
                  <a:xfrm>
                    <a:off x="1047564" y="3401292"/>
                    <a:ext cx="1457417" cy="55718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sp>
            <p:nvSpPr>
              <p:cNvPr id="36" name="CaixaDeTexto 35">
                <a:extLst>
                  <a:ext uri="{FF2B5EF4-FFF2-40B4-BE49-F238E27FC236}">
                    <a16:creationId xmlns:a16="http://schemas.microsoft.com/office/drawing/2014/main" id="{CA9B625F-6DC0-48DE-974E-E0F3AF2B52E4}"/>
                  </a:ext>
                </a:extLst>
              </p:cNvPr>
              <p:cNvSpPr txBox="1"/>
              <p:nvPr/>
            </p:nvSpPr>
            <p:spPr>
              <a:xfrm>
                <a:off x="3715052" y="4480832"/>
                <a:ext cx="839306" cy="369332"/>
              </a:xfrm>
              <a:prstGeom prst="rect">
                <a:avLst/>
              </a:prstGeom>
              <a:noFill/>
            </p:spPr>
            <p:txBody>
              <a:bodyPr wrap="square" rtlCol="0">
                <a:spAutoFit/>
              </a:bodyPr>
              <a:lstStyle/>
              <a:p>
                <a:r>
                  <a:rPr lang="pt-PT" b="1" dirty="0">
                    <a:solidFill>
                      <a:srgbClr val="FF0000"/>
                    </a:solidFill>
                  </a:rPr>
                  <a:t>-0.34*</a:t>
                </a:r>
              </a:p>
            </p:txBody>
          </p:sp>
          <p:sp>
            <p:nvSpPr>
              <p:cNvPr id="76" name="CaixaDeTexto 75">
                <a:extLst>
                  <a:ext uri="{FF2B5EF4-FFF2-40B4-BE49-F238E27FC236}">
                    <a16:creationId xmlns:a16="http://schemas.microsoft.com/office/drawing/2014/main" id="{F7A70919-2E2E-4A41-BBC9-F95E08DA0842}"/>
                  </a:ext>
                </a:extLst>
              </p:cNvPr>
              <p:cNvSpPr txBox="1"/>
              <p:nvPr/>
            </p:nvSpPr>
            <p:spPr>
              <a:xfrm>
                <a:off x="3413760" y="2547873"/>
                <a:ext cx="1068346" cy="369332"/>
              </a:xfrm>
              <a:prstGeom prst="rect">
                <a:avLst/>
              </a:prstGeom>
              <a:noFill/>
            </p:spPr>
            <p:txBody>
              <a:bodyPr wrap="square" rtlCol="0">
                <a:spAutoFit/>
              </a:bodyPr>
              <a:lstStyle/>
              <a:p>
                <a:r>
                  <a:rPr lang="pt-PT" b="1" dirty="0">
                    <a:solidFill>
                      <a:srgbClr val="FF0000"/>
                    </a:solidFill>
                  </a:rPr>
                  <a:t>-0.51***</a:t>
                </a:r>
              </a:p>
            </p:txBody>
          </p:sp>
          <p:cxnSp>
            <p:nvCxnSpPr>
              <p:cNvPr id="77" name="Conector de Seta Reta 25">
                <a:extLst>
                  <a:ext uri="{FF2B5EF4-FFF2-40B4-BE49-F238E27FC236}">
                    <a16:creationId xmlns:a16="http://schemas.microsoft.com/office/drawing/2014/main" id="{35057288-2027-454D-850E-F864EAD51036}"/>
                  </a:ext>
                </a:extLst>
              </p:cNvPr>
              <p:cNvCxnSpPr>
                <a:cxnSpLocks/>
                <a:stCxn id="61" idx="0"/>
              </p:cNvCxnSpPr>
              <p:nvPr/>
            </p:nvCxnSpPr>
            <p:spPr>
              <a:xfrm flipV="1">
                <a:off x="5341399" y="4161348"/>
                <a:ext cx="0" cy="730778"/>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CaixaDeTexto 78">
                <a:extLst>
                  <a:ext uri="{FF2B5EF4-FFF2-40B4-BE49-F238E27FC236}">
                    <a16:creationId xmlns:a16="http://schemas.microsoft.com/office/drawing/2014/main" id="{92CB5195-14AE-48E9-B19F-97928FB58A5E}"/>
                  </a:ext>
                </a:extLst>
              </p:cNvPr>
              <p:cNvSpPr txBox="1"/>
              <p:nvPr/>
            </p:nvSpPr>
            <p:spPr>
              <a:xfrm>
                <a:off x="5365930" y="4358184"/>
                <a:ext cx="1004389" cy="369332"/>
              </a:xfrm>
              <a:prstGeom prst="rect">
                <a:avLst/>
              </a:prstGeom>
              <a:noFill/>
            </p:spPr>
            <p:txBody>
              <a:bodyPr wrap="square" rtlCol="0">
                <a:spAutoFit/>
              </a:bodyPr>
              <a:lstStyle/>
              <a:p>
                <a:r>
                  <a:rPr lang="pt-PT" b="1" dirty="0">
                    <a:solidFill>
                      <a:srgbClr val="2D85CD"/>
                    </a:solidFill>
                  </a:rPr>
                  <a:t>0.09***</a:t>
                </a:r>
              </a:p>
            </p:txBody>
          </p:sp>
          <p:cxnSp>
            <p:nvCxnSpPr>
              <p:cNvPr id="80" name="Conector de Seta Reta 22">
                <a:extLst>
                  <a:ext uri="{FF2B5EF4-FFF2-40B4-BE49-F238E27FC236}">
                    <a16:creationId xmlns:a16="http://schemas.microsoft.com/office/drawing/2014/main" id="{1B47AD5E-0F4F-489F-AF43-5B316606D5B0}"/>
                  </a:ext>
                </a:extLst>
              </p:cNvPr>
              <p:cNvCxnSpPr>
                <a:cxnSpLocks/>
              </p:cNvCxnSpPr>
              <p:nvPr/>
            </p:nvCxnSpPr>
            <p:spPr>
              <a:xfrm>
                <a:off x="6044952" y="2397975"/>
                <a:ext cx="1311681" cy="1119401"/>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2" name="Conector de Seta Reta 22">
                <a:extLst>
                  <a:ext uri="{FF2B5EF4-FFF2-40B4-BE49-F238E27FC236}">
                    <a16:creationId xmlns:a16="http://schemas.microsoft.com/office/drawing/2014/main" id="{C995B25C-49B2-4D4B-8B58-862B786CFDCE}"/>
                  </a:ext>
                </a:extLst>
              </p:cNvPr>
              <p:cNvCxnSpPr>
                <a:cxnSpLocks/>
              </p:cNvCxnSpPr>
              <p:nvPr/>
            </p:nvCxnSpPr>
            <p:spPr>
              <a:xfrm>
                <a:off x="6041262" y="3074862"/>
                <a:ext cx="1282816" cy="600517"/>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4" name="Conector de Seta Reta 22">
                <a:extLst>
                  <a:ext uri="{FF2B5EF4-FFF2-40B4-BE49-F238E27FC236}">
                    <a16:creationId xmlns:a16="http://schemas.microsoft.com/office/drawing/2014/main" id="{4B093AA6-58AB-4A20-AC65-8CECDADD288D}"/>
                  </a:ext>
                </a:extLst>
              </p:cNvPr>
              <p:cNvCxnSpPr>
                <a:cxnSpLocks/>
              </p:cNvCxnSpPr>
              <p:nvPr/>
            </p:nvCxnSpPr>
            <p:spPr>
              <a:xfrm flipV="1">
                <a:off x="6113322" y="4035015"/>
                <a:ext cx="1210756" cy="1014949"/>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8" name="CaixaDeTexto 87">
                <a:extLst>
                  <a:ext uri="{FF2B5EF4-FFF2-40B4-BE49-F238E27FC236}">
                    <a16:creationId xmlns:a16="http://schemas.microsoft.com/office/drawing/2014/main" id="{81916FF1-6092-4C01-9B5F-5A1A19346896}"/>
                  </a:ext>
                </a:extLst>
              </p:cNvPr>
              <p:cNvSpPr txBox="1"/>
              <p:nvPr/>
            </p:nvSpPr>
            <p:spPr>
              <a:xfrm>
                <a:off x="6182724" y="3863320"/>
                <a:ext cx="969851" cy="369332"/>
              </a:xfrm>
              <a:prstGeom prst="rect">
                <a:avLst/>
              </a:prstGeom>
              <a:noFill/>
            </p:spPr>
            <p:txBody>
              <a:bodyPr wrap="square" rtlCol="0">
                <a:spAutoFit/>
              </a:bodyPr>
              <a:lstStyle/>
              <a:p>
                <a:r>
                  <a:rPr lang="pt-PT" b="1" dirty="0">
                    <a:solidFill>
                      <a:srgbClr val="2D85CD"/>
                    </a:solidFill>
                  </a:rPr>
                  <a:t>0.61***</a:t>
                </a:r>
              </a:p>
            </p:txBody>
          </p:sp>
          <p:sp>
            <p:nvSpPr>
              <p:cNvPr id="89" name="CaixaDeTexto 88">
                <a:extLst>
                  <a:ext uri="{FF2B5EF4-FFF2-40B4-BE49-F238E27FC236}">
                    <a16:creationId xmlns:a16="http://schemas.microsoft.com/office/drawing/2014/main" id="{8059ED29-5021-447A-AA5F-8F29FB80078B}"/>
                  </a:ext>
                </a:extLst>
              </p:cNvPr>
              <p:cNvSpPr txBox="1"/>
              <p:nvPr/>
            </p:nvSpPr>
            <p:spPr>
              <a:xfrm>
                <a:off x="1551528" y="5498127"/>
                <a:ext cx="4631196" cy="369332"/>
              </a:xfrm>
              <a:prstGeom prst="rect">
                <a:avLst/>
              </a:prstGeom>
              <a:noFill/>
            </p:spPr>
            <p:txBody>
              <a:bodyPr wrap="square" rtlCol="0">
                <a:spAutoFit/>
              </a:bodyPr>
              <a:lstStyle/>
              <a:p>
                <a:r>
                  <a:rPr lang="en-US" dirty="0"/>
                  <a:t>D-</a:t>
                </a:r>
                <a:r>
                  <a:rPr lang="en-US" dirty="0" err="1"/>
                  <a:t>sep</a:t>
                </a:r>
                <a:r>
                  <a:rPr lang="en-US" dirty="0"/>
                  <a:t>: Fisher's C = 8.692, p-value = 0.562 </a:t>
                </a:r>
                <a:endParaRPr lang="pt-BR" dirty="0"/>
              </a:p>
            </p:txBody>
          </p:sp>
        </p:grpSp>
        <p:sp>
          <p:nvSpPr>
            <p:cNvPr id="3" name="CaixaDeTexto 2">
              <a:extLst>
                <a:ext uri="{FF2B5EF4-FFF2-40B4-BE49-F238E27FC236}">
                  <a16:creationId xmlns:a16="http://schemas.microsoft.com/office/drawing/2014/main" id="{D0B80090-57D2-4DC2-94B0-79C2AB341A49}"/>
                </a:ext>
              </a:extLst>
            </p:cNvPr>
            <p:cNvSpPr txBox="1"/>
            <p:nvPr/>
          </p:nvSpPr>
          <p:spPr>
            <a:xfrm>
              <a:off x="6773447" y="3182213"/>
              <a:ext cx="908836" cy="276999"/>
            </a:xfrm>
            <a:prstGeom prst="rect">
              <a:avLst/>
            </a:prstGeom>
            <a:noFill/>
          </p:spPr>
          <p:txBody>
            <a:bodyPr wrap="square" rtlCol="0">
              <a:spAutoFit/>
            </a:bodyPr>
            <a:lstStyle/>
            <a:p>
              <a:pPr algn="ctr"/>
              <a:r>
                <a:rPr lang="en-US" sz="1200" dirty="0"/>
                <a:t>R2 = 0.19</a:t>
              </a:r>
            </a:p>
          </p:txBody>
        </p:sp>
        <p:sp>
          <p:nvSpPr>
            <p:cNvPr id="57" name="CaixaDeTexto 56">
              <a:extLst>
                <a:ext uri="{FF2B5EF4-FFF2-40B4-BE49-F238E27FC236}">
                  <a16:creationId xmlns:a16="http://schemas.microsoft.com/office/drawing/2014/main" id="{DA82064F-CB46-4D9F-AFB6-B74556F4F771}"/>
                </a:ext>
              </a:extLst>
            </p:cNvPr>
            <p:cNvSpPr txBox="1"/>
            <p:nvPr/>
          </p:nvSpPr>
          <p:spPr>
            <a:xfrm>
              <a:off x="4279516" y="3119702"/>
              <a:ext cx="908836" cy="276999"/>
            </a:xfrm>
            <a:prstGeom prst="rect">
              <a:avLst/>
            </a:prstGeom>
            <a:noFill/>
          </p:spPr>
          <p:txBody>
            <a:bodyPr wrap="square" rtlCol="0">
              <a:spAutoFit/>
            </a:bodyPr>
            <a:lstStyle/>
            <a:p>
              <a:pPr algn="ctr"/>
              <a:r>
                <a:rPr lang="en-US" sz="1200" dirty="0"/>
                <a:t>R2 = 0.33</a:t>
              </a:r>
            </a:p>
          </p:txBody>
        </p:sp>
      </p:grpSp>
      <p:pic>
        <p:nvPicPr>
          <p:cNvPr id="58" name="Picture 2" descr="Spatial, biogeographic and environmental predictors of diversity in Amazonian  Zygoptera - Brasil - 2018 - Insect Conservation and Diversity - Wiley  Online Library">
            <a:extLst>
              <a:ext uri="{FF2B5EF4-FFF2-40B4-BE49-F238E27FC236}">
                <a16:creationId xmlns:a16="http://schemas.microsoft.com/office/drawing/2014/main" id="{F887859A-5295-49EF-BDA8-6EA95B52FB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170" y="2501075"/>
            <a:ext cx="3793732" cy="1939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812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a Data 2">
            <a:extLst>
              <a:ext uri="{FF2B5EF4-FFF2-40B4-BE49-F238E27FC236}">
                <a16:creationId xmlns:a16="http://schemas.microsoft.com/office/drawing/2014/main" id="{51A5CDFE-C70D-4B62-B0BA-9E5EAE1D4688}"/>
              </a:ext>
            </a:extLst>
          </p:cNvPr>
          <p:cNvSpPr>
            <a:spLocks noGrp="1"/>
          </p:cNvSpPr>
          <p:nvPr>
            <p:ph type="dt" sz="half" idx="10"/>
          </p:nvPr>
        </p:nvSpPr>
        <p:spPr/>
        <p:txBody>
          <a:bodyPr/>
          <a:lstStyle/>
          <a:p>
            <a:pPr lvl="0"/>
            <a:fld id="{0656C1F0-6261-4EA9-8B62-5ED73AF52269}" type="datetime1">
              <a:rPr lang="pt-BR" smtClean="0"/>
              <a:t>03/06/2024</a:t>
            </a:fld>
            <a:endParaRPr lang="en-US" dirty="0"/>
          </a:p>
        </p:txBody>
      </p:sp>
      <p:sp>
        <p:nvSpPr>
          <p:cNvPr id="4" name="Marcador de Posição do Número do Diapositivo 3">
            <a:extLst>
              <a:ext uri="{FF2B5EF4-FFF2-40B4-BE49-F238E27FC236}">
                <a16:creationId xmlns:a16="http://schemas.microsoft.com/office/drawing/2014/main" id="{A2DF185A-BBDC-4A8D-A301-C4A94352B813}"/>
              </a:ext>
            </a:extLst>
          </p:cNvPr>
          <p:cNvSpPr>
            <a:spLocks noGrp="1"/>
          </p:cNvSpPr>
          <p:nvPr>
            <p:ph type="sldNum" sz="quarter" idx="12"/>
          </p:nvPr>
        </p:nvSpPr>
        <p:spPr/>
        <p:txBody>
          <a:bodyPr/>
          <a:lstStyle/>
          <a:p>
            <a:pPr lvl="0"/>
            <a:fld id="{8BA0E2AD-477F-47F7-A985-6BED10354003}" type="slidenum">
              <a:rPr lang="en-GB" smtClean="0"/>
              <a:t>63</a:t>
            </a:fld>
            <a:endParaRPr lang="en-GB" dirty="0"/>
          </a:p>
        </p:txBody>
      </p:sp>
      <p:pic>
        <p:nvPicPr>
          <p:cNvPr id="2054" name="Picture 6" descr="Public Policies for the Protection of the Amazon Forest: What Works and How  to Improve - CPI">
            <a:extLst>
              <a:ext uri="{FF2B5EF4-FFF2-40B4-BE49-F238E27FC236}">
                <a16:creationId xmlns:a16="http://schemas.microsoft.com/office/drawing/2014/main" id="{9963C11D-7261-4E9E-B0C3-8E8B3E3CD1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40" y="-98323"/>
            <a:ext cx="12508650" cy="8316000"/>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50E4080A-A84A-4561-924F-5205E23C502C}"/>
              </a:ext>
            </a:extLst>
          </p:cNvPr>
          <p:cNvSpPr txBox="1"/>
          <p:nvPr/>
        </p:nvSpPr>
        <p:spPr>
          <a:xfrm>
            <a:off x="5095567" y="6198255"/>
            <a:ext cx="7558549" cy="523220"/>
          </a:xfrm>
          <a:prstGeom prst="rect">
            <a:avLst/>
          </a:prstGeom>
          <a:noFill/>
        </p:spPr>
        <p:txBody>
          <a:bodyPr wrap="square" rtlCol="0">
            <a:spAutoFit/>
          </a:bodyPr>
          <a:lstStyle/>
          <a:p>
            <a:r>
              <a:rPr lang="en-US" sz="2800" dirty="0">
                <a:solidFill>
                  <a:schemeClr val="bg1"/>
                </a:solidFill>
              </a:rPr>
              <a:t>Hypothetical study on Amazonian bird diversity</a:t>
            </a:r>
          </a:p>
        </p:txBody>
      </p:sp>
    </p:spTree>
    <p:extLst>
      <p:ext uri="{BB962C8B-B14F-4D97-AF65-F5344CB8AC3E}">
        <p14:creationId xmlns:p14="http://schemas.microsoft.com/office/powerpoint/2010/main" val="39395762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a Data 2">
            <a:extLst>
              <a:ext uri="{FF2B5EF4-FFF2-40B4-BE49-F238E27FC236}">
                <a16:creationId xmlns:a16="http://schemas.microsoft.com/office/drawing/2014/main" id="{FA299473-FB79-42F0-A10B-20B4C563264C}"/>
              </a:ext>
            </a:extLst>
          </p:cNvPr>
          <p:cNvSpPr>
            <a:spLocks noGrp="1"/>
          </p:cNvSpPr>
          <p:nvPr>
            <p:ph type="dt" sz="half" idx="10"/>
          </p:nvPr>
        </p:nvSpPr>
        <p:spPr/>
        <p:txBody>
          <a:bodyPr/>
          <a:lstStyle/>
          <a:p>
            <a:pPr lvl="0"/>
            <a:fld id="{0656C1F0-6261-4EA9-8B62-5ED73AF52269}" type="datetime1">
              <a:rPr lang="pt-BR" smtClean="0"/>
              <a:t>03/06/2024</a:t>
            </a:fld>
            <a:endParaRPr lang="en-US" dirty="0"/>
          </a:p>
        </p:txBody>
      </p:sp>
      <p:sp>
        <p:nvSpPr>
          <p:cNvPr id="4" name="Marcador de Posição do Número do Diapositivo 3">
            <a:extLst>
              <a:ext uri="{FF2B5EF4-FFF2-40B4-BE49-F238E27FC236}">
                <a16:creationId xmlns:a16="http://schemas.microsoft.com/office/drawing/2014/main" id="{98AF367F-0889-4815-BDF3-257B2FB86573}"/>
              </a:ext>
            </a:extLst>
          </p:cNvPr>
          <p:cNvSpPr>
            <a:spLocks noGrp="1"/>
          </p:cNvSpPr>
          <p:nvPr>
            <p:ph type="sldNum" sz="quarter" idx="12"/>
          </p:nvPr>
        </p:nvSpPr>
        <p:spPr/>
        <p:txBody>
          <a:bodyPr/>
          <a:lstStyle/>
          <a:p>
            <a:pPr lvl="0"/>
            <a:fld id="{8BA0E2AD-477F-47F7-A985-6BED10354003}" type="slidenum">
              <a:rPr lang="en-GB" smtClean="0"/>
              <a:t>64</a:t>
            </a:fld>
            <a:endParaRPr lang="en-GB" dirty="0"/>
          </a:p>
        </p:txBody>
      </p:sp>
      <p:sp>
        <p:nvSpPr>
          <p:cNvPr id="58" name="CaixaDeTexto 57">
            <a:extLst>
              <a:ext uri="{FF2B5EF4-FFF2-40B4-BE49-F238E27FC236}">
                <a16:creationId xmlns:a16="http://schemas.microsoft.com/office/drawing/2014/main" id="{A51BFD7A-7CDC-4519-8A33-1E89A46A1E71}"/>
              </a:ext>
            </a:extLst>
          </p:cNvPr>
          <p:cNvSpPr txBox="1"/>
          <p:nvPr/>
        </p:nvSpPr>
        <p:spPr>
          <a:xfrm>
            <a:off x="838200" y="1209368"/>
            <a:ext cx="10458889" cy="400110"/>
          </a:xfrm>
          <a:prstGeom prst="rect">
            <a:avLst/>
          </a:prstGeom>
          <a:noFill/>
        </p:spPr>
        <p:txBody>
          <a:bodyPr wrap="none" rtlCol="0">
            <a:spAutoFit/>
          </a:bodyPr>
          <a:lstStyle/>
          <a:p>
            <a:r>
              <a:rPr lang="en-US" sz="2000" i="1" dirty="0">
                <a:solidFill>
                  <a:srgbClr val="2D85CD"/>
                </a:solidFill>
              </a:rPr>
              <a:t>Ex 7: Disentangle the mechanisms underlying insectivorous bird diversity in a tropical forest system </a:t>
            </a:r>
          </a:p>
        </p:txBody>
      </p:sp>
      <p:pic>
        <p:nvPicPr>
          <p:cNvPr id="59" name="Imagem 58">
            <a:extLst>
              <a:ext uri="{FF2B5EF4-FFF2-40B4-BE49-F238E27FC236}">
                <a16:creationId xmlns:a16="http://schemas.microsoft.com/office/drawing/2014/main" id="{272789C5-F933-44E2-96D7-DFD8A114F4F4}"/>
              </a:ext>
            </a:extLst>
          </p:cNvPr>
          <p:cNvPicPr>
            <a:picLocks noChangeAspect="1"/>
          </p:cNvPicPr>
          <p:nvPr/>
        </p:nvPicPr>
        <p:blipFill>
          <a:blip r:embed="rId2"/>
          <a:stretch>
            <a:fillRect/>
          </a:stretch>
        </p:blipFill>
        <p:spPr>
          <a:xfrm>
            <a:off x="395506" y="5191176"/>
            <a:ext cx="3185894" cy="615344"/>
          </a:xfrm>
          <a:prstGeom prst="rect">
            <a:avLst/>
          </a:prstGeom>
        </p:spPr>
      </p:pic>
      <p:grpSp>
        <p:nvGrpSpPr>
          <p:cNvPr id="2" name="Agrupar 1">
            <a:extLst>
              <a:ext uri="{FF2B5EF4-FFF2-40B4-BE49-F238E27FC236}">
                <a16:creationId xmlns:a16="http://schemas.microsoft.com/office/drawing/2014/main" id="{ADAC3CF2-09B2-4A37-9F12-232BE5BE0C8E}"/>
              </a:ext>
            </a:extLst>
          </p:cNvPr>
          <p:cNvGrpSpPr/>
          <p:nvPr/>
        </p:nvGrpSpPr>
        <p:grpSpPr>
          <a:xfrm>
            <a:off x="946355" y="2658257"/>
            <a:ext cx="10134072" cy="1348754"/>
            <a:chOff x="838200" y="2844442"/>
            <a:chExt cx="10134072" cy="1348754"/>
          </a:xfrm>
        </p:grpSpPr>
        <p:grpSp>
          <p:nvGrpSpPr>
            <p:cNvPr id="57" name="Agrupar 56">
              <a:extLst>
                <a:ext uri="{FF2B5EF4-FFF2-40B4-BE49-F238E27FC236}">
                  <a16:creationId xmlns:a16="http://schemas.microsoft.com/office/drawing/2014/main" id="{8B038F9B-12E0-47F8-8209-C02289809857}"/>
                </a:ext>
              </a:extLst>
            </p:cNvPr>
            <p:cNvGrpSpPr/>
            <p:nvPr/>
          </p:nvGrpSpPr>
          <p:grpSpPr>
            <a:xfrm>
              <a:off x="838200" y="2844442"/>
              <a:ext cx="10134072" cy="1348754"/>
              <a:chOff x="547254" y="1502782"/>
              <a:chExt cx="10134072" cy="1348754"/>
            </a:xfrm>
          </p:grpSpPr>
          <p:sp>
            <p:nvSpPr>
              <p:cNvPr id="6" name="CaixaDeTexto 5">
                <a:extLst>
                  <a:ext uri="{FF2B5EF4-FFF2-40B4-BE49-F238E27FC236}">
                    <a16:creationId xmlns:a16="http://schemas.microsoft.com/office/drawing/2014/main" id="{C0C63240-DF5F-445B-A60B-BD7D04D002E6}"/>
                  </a:ext>
                </a:extLst>
              </p:cNvPr>
              <p:cNvSpPr txBox="1"/>
              <p:nvPr/>
            </p:nvSpPr>
            <p:spPr>
              <a:xfrm>
                <a:off x="8824370" y="1979159"/>
                <a:ext cx="1856956" cy="396000"/>
              </a:xfrm>
              <a:prstGeom prst="rect">
                <a:avLst/>
              </a:prstGeom>
              <a:noFill/>
              <a:ln w="19050">
                <a:solidFill>
                  <a:schemeClr val="tx1"/>
                </a:solidFill>
              </a:ln>
            </p:spPr>
            <p:txBody>
              <a:bodyPr wrap="square" rtlCol="0">
                <a:spAutoFit/>
              </a:bodyPr>
              <a:lstStyle/>
              <a:p>
                <a:pPr algn="ctr"/>
                <a:r>
                  <a:rPr lang="en-US" dirty="0">
                    <a:solidFill>
                      <a:srgbClr val="2D85CD"/>
                    </a:solidFill>
                  </a:rPr>
                  <a:t>Bird diversity</a:t>
                </a:r>
              </a:p>
            </p:txBody>
          </p:sp>
          <p:sp>
            <p:nvSpPr>
              <p:cNvPr id="8" name="CaixaDeTexto 7">
                <a:extLst>
                  <a:ext uri="{FF2B5EF4-FFF2-40B4-BE49-F238E27FC236}">
                    <a16:creationId xmlns:a16="http://schemas.microsoft.com/office/drawing/2014/main" id="{0CBC5F03-1B89-4D1C-AE24-F7824DEB8310}"/>
                  </a:ext>
                </a:extLst>
              </p:cNvPr>
              <p:cNvSpPr txBox="1"/>
              <p:nvPr/>
            </p:nvSpPr>
            <p:spPr>
              <a:xfrm>
                <a:off x="5896717" y="1880572"/>
                <a:ext cx="1932754" cy="646331"/>
              </a:xfrm>
              <a:prstGeom prst="rect">
                <a:avLst/>
              </a:prstGeom>
              <a:noFill/>
              <a:ln w="19050">
                <a:solidFill>
                  <a:schemeClr val="tx1"/>
                </a:solidFill>
              </a:ln>
            </p:spPr>
            <p:txBody>
              <a:bodyPr wrap="square" rtlCol="0">
                <a:spAutoFit/>
              </a:bodyPr>
              <a:lstStyle/>
              <a:p>
                <a:pPr algn="ctr"/>
                <a:r>
                  <a:rPr lang="en-US" dirty="0">
                    <a:solidFill>
                      <a:srgbClr val="2D85CD"/>
                    </a:solidFill>
                  </a:rPr>
                  <a:t>Arthropod biomass</a:t>
                </a:r>
              </a:p>
            </p:txBody>
          </p:sp>
          <p:grpSp>
            <p:nvGrpSpPr>
              <p:cNvPr id="20" name="Agrupar 19">
                <a:extLst>
                  <a:ext uri="{FF2B5EF4-FFF2-40B4-BE49-F238E27FC236}">
                    <a16:creationId xmlns:a16="http://schemas.microsoft.com/office/drawing/2014/main" id="{B3F7E0AC-C56B-47D3-A011-217E5B635775}"/>
                  </a:ext>
                </a:extLst>
              </p:cNvPr>
              <p:cNvGrpSpPr/>
              <p:nvPr/>
            </p:nvGrpSpPr>
            <p:grpSpPr>
              <a:xfrm>
                <a:off x="547254" y="1502782"/>
                <a:ext cx="4381950" cy="1348754"/>
                <a:chOff x="547254" y="1502782"/>
                <a:chExt cx="4381950" cy="1348754"/>
              </a:xfrm>
            </p:grpSpPr>
            <p:sp>
              <p:nvSpPr>
                <p:cNvPr id="12" name="CaixaDeTexto 11">
                  <a:extLst>
                    <a:ext uri="{FF2B5EF4-FFF2-40B4-BE49-F238E27FC236}">
                      <a16:creationId xmlns:a16="http://schemas.microsoft.com/office/drawing/2014/main" id="{A92C1FC7-8668-45E1-8924-5FB714F61F53}"/>
                    </a:ext>
                  </a:extLst>
                </p:cNvPr>
                <p:cNvSpPr txBox="1"/>
                <p:nvPr/>
              </p:nvSpPr>
              <p:spPr>
                <a:xfrm>
                  <a:off x="3072248" y="1992493"/>
                  <a:ext cx="1856956" cy="369332"/>
                </a:xfrm>
                <a:prstGeom prst="rect">
                  <a:avLst/>
                </a:prstGeom>
                <a:noFill/>
                <a:ln w="19050">
                  <a:solidFill>
                    <a:schemeClr val="tx1"/>
                  </a:solidFill>
                </a:ln>
              </p:spPr>
              <p:txBody>
                <a:bodyPr wrap="square" rtlCol="0">
                  <a:spAutoFit/>
                </a:bodyPr>
                <a:lstStyle/>
                <a:p>
                  <a:pPr algn="ctr"/>
                  <a:r>
                    <a:rPr lang="en-US" dirty="0">
                      <a:solidFill>
                        <a:srgbClr val="2D85CD"/>
                      </a:solidFill>
                    </a:rPr>
                    <a:t>Tree diversity</a:t>
                  </a:r>
                </a:p>
              </p:txBody>
            </p:sp>
            <p:sp>
              <p:nvSpPr>
                <p:cNvPr id="13" name="CaixaDeTexto 12">
                  <a:extLst>
                    <a:ext uri="{FF2B5EF4-FFF2-40B4-BE49-F238E27FC236}">
                      <a16:creationId xmlns:a16="http://schemas.microsoft.com/office/drawing/2014/main" id="{6F55AEFF-EAAE-42B7-8673-1516112DABDA}"/>
                    </a:ext>
                  </a:extLst>
                </p:cNvPr>
                <p:cNvSpPr txBox="1"/>
                <p:nvPr/>
              </p:nvSpPr>
              <p:spPr>
                <a:xfrm>
                  <a:off x="547254" y="1502782"/>
                  <a:ext cx="1856956" cy="369332"/>
                </a:xfrm>
                <a:prstGeom prst="rect">
                  <a:avLst/>
                </a:prstGeom>
                <a:noFill/>
                <a:ln w="19050">
                  <a:solidFill>
                    <a:schemeClr val="tx1"/>
                  </a:solidFill>
                </a:ln>
              </p:spPr>
              <p:txBody>
                <a:bodyPr wrap="square" rtlCol="0">
                  <a:spAutoFit/>
                </a:bodyPr>
                <a:lstStyle/>
                <a:p>
                  <a:pPr algn="ctr"/>
                  <a:r>
                    <a:rPr lang="en-US" dirty="0">
                      <a:solidFill>
                        <a:srgbClr val="2D85CD"/>
                      </a:solidFill>
                    </a:rPr>
                    <a:t>Distance to city</a:t>
                  </a:r>
                </a:p>
              </p:txBody>
            </p:sp>
            <p:sp>
              <p:nvSpPr>
                <p:cNvPr id="14" name="CaixaDeTexto 13">
                  <a:extLst>
                    <a:ext uri="{FF2B5EF4-FFF2-40B4-BE49-F238E27FC236}">
                      <a16:creationId xmlns:a16="http://schemas.microsoft.com/office/drawing/2014/main" id="{196FD591-50D1-4B38-A606-DEA9A1E90DC3}"/>
                    </a:ext>
                  </a:extLst>
                </p:cNvPr>
                <p:cNvSpPr txBox="1"/>
                <p:nvPr/>
              </p:nvSpPr>
              <p:spPr>
                <a:xfrm>
                  <a:off x="547254" y="2482204"/>
                  <a:ext cx="1856956" cy="369332"/>
                </a:xfrm>
                <a:prstGeom prst="rect">
                  <a:avLst/>
                </a:prstGeom>
                <a:noFill/>
                <a:ln w="19050">
                  <a:solidFill>
                    <a:schemeClr val="tx1"/>
                  </a:solidFill>
                </a:ln>
              </p:spPr>
              <p:txBody>
                <a:bodyPr wrap="square" rtlCol="0">
                  <a:spAutoFit/>
                </a:bodyPr>
                <a:lstStyle/>
                <a:p>
                  <a:pPr algn="ctr"/>
                  <a:r>
                    <a:rPr lang="en-US" dirty="0">
                      <a:solidFill>
                        <a:srgbClr val="2D85CD"/>
                      </a:solidFill>
                    </a:rPr>
                    <a:t>Habitat type</a:t>
                  </a:r>
                </a:p>
              </p:txBody>
            </p:sp>
            <p:cxnSp>
              <p:nvCxnSpPr>
                <p:cNvPr id="16" name="Conexão reta unidirecional 15">
                  <a:extLst>
                    <a:ext uri="{FF2B5EF4-FFF2-40B4-BE49-F238E27FC236}">
                      <a16:creationId xmlns:a16="http://schemas.microsoft.com/office/drawing/2014/main" id="{ABDB2493-294A-4C43-B57A-8F9A21F7913B}"/>
                    </a:ext>
                  </a:extLst>
                </p:cNvPr>
                <p:cNvCxnSpPr>
                  <a:stCxn id="13" idx="3"/>
                  <a:endCxn id="12" idx="1"/>
                </p:cNvCxnSpPr>
                <p:nvPr/>
              </p:nvCxnSpPr>
              <p:spPr>
                <a:xfrm>
                  <a:off x="2404210" y="1687448"/>
                  <a:ext cx="668038" cy="48971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xão reta unidirecional 16">
                  <a:extLst>
                    <a:ext uri="{FF2B5EF4-FFF2-40B4-BE49-F238E27FC236}">
                      <a16:creationId xmlns:a16="http://schemas.microsoft.com/office/drawing/2014/main" id="{DCFF0B1B-37A3-4ABF-B810-4B4DC976D8DF}"/>
                    </a:ext>
                  </a:extLst>
                </p:cNvPr>
                <p:cNvCxnSpPr>
                  <a:cxnSpLocks/>
                  <a:stCxn id="14" idx="3"/>
                  <a:endCxn id="12" idx="1"/>
                </p:cNvCxnSpPr>
                <p:nvPr/>
              </p:nvCxnSpPr>
              <p:spPr>
                <a:xfrm flipV="1">
                  <a:off x="2404210" y="2177159"/>
                  <a:ext cx="668038" cy="48971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2" name="Conexão reta unidirecional 21">
                <a:extLst>
                  <a:ext uri="{FF2B5EF4-FFF2-40B4-BE49-F238E27FC236}">
                    <a16:creationId xmlns:a16="http://schemas.microsoft.com/office/drawing/2014/main" id="{BBDE127B-75FD-4F35-912F-DDF92C6D5C1B}"/>
                  </a:ext>
                </a:extLst>
              </p:cNvPr>
              <p:cNvCxnSpPr>
                <a:cxnSpLocks/>
                <a:stCxn id="12" idx="3"/>
                <a:endCxn id="8" idx="1"/>
              </p:cNvCxnSpPr>
              <p:nvPr/>
            </p:nvCxnSpPr>
            <p:spPr>
              <a:xfrm>
                <a:off x="4929204" y="2177159"/>
                <a:ext cx="96751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8" name="Conexão reta unidirecional 37">
              <a:extLst>
                <a:ext uri="{FF2B5EF4-FFF2-40B4-BE49-F238E27FC236}">
                  <a16:creationId xmlns:a16="http://schemas.microsoft.com/office/drawing/2014/main" id="{BA56DE9D-22BD-4E95-8A76-7A2A7F0FB405}"/>
                </a:ext>
              </a:extLst>
            </p:cNvPr>
            <p:cNvCxnSpPr>
              <a:cxnSpLocks/>
            </p:cNvCxnSpPr>
            <p:nvPr/>
          </p:nvCxnSpPr>
          <p:spPr>
            <a:xfrm>
              <a:off x="8126843" y="3522606"/>
              <a:ext cx="96751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17988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a Data 2">
            <a:extLst>
              <a:ext uri="{FF2B5EF4-FFF2-40B4-BE49-F238E27FC236}">
                <a16:creationId xmlns:a16="http://schemas.microsoft.com/office/drawing/2014/main" id="{EE4E43CE-3B19-44F2-8204-09B662865141}"/>
              </a:ext>
            </a:extLst>
          </p:cNvPr>
          <p:cNvSpPr>
            <a:spLocks noGrp="1"/>
          </p:cNvSpPr>
          <p:nvPr>
            <p:ph type="dt" sz="half" idx="10"/>
          </p:nvPr>
        </p:nvSpPr>
        <p:spPr/>
        <p:txBody>
          <a:bodyPr/>
          <a:lstStyle/>
          <a:p>
            <a:pPr lvl="0"/>
            <a:fld id="{0656C1F0-6261-4EA9-8B62-5ED73AF52269}" type="datetime1">
              <a:rPr lang="pt-BR" smtClean="0"/>
              <a:t>03/06/2024</a:t>
            </a:fld>
            <a:endParaRPr lang="en-US" dirty="0"/>
          </a:p>
        </p:txBody>
      </p:sp>
      <p:sp>
        <p:nvSpPr>
          <p:cNvPr id="4" name="Marcador de Posição do Número do Diapositivo 3">
            <a:extLst>
              <a:ext uri="{FF2B5EF4-FFF2-40B4-BE49-F238E27FC236}">
                <a16:creationId xmlns:a16="http://schemas.microsoft.com/office/drawing/2014/main" id="{19A893A8-7222-4469-8498-F46D6786ADEC}"/>
              </a:ext>
            </a:extLst>
          </p:cNvPr>
          <p:cNvSpPr>
            <a:spLocks noGrp="1"/>
          </p:cNvSpPr>
          <p:nvPr>
            <p:ph type="sldNum" sz="quarter" idx="12"/>
          </p:nvPr>
        </p:nvSpPr>
        <p:spPr/>
        <p:txBody>
          <a:bodyPr/>
          <a:lstStyle/>
          <a:p>
            <a:pPr lvl="0"/>
            <a:fld id="{8BA0E2AD-477F-47F7-A985-6BED10354003}" type="slidenum">
              <a:rPr lang="en-GB" smtClean="0"/>
              <a:t>65</a:t>
            </a:fld>
            <a:endParaRPr lang="en-GB" dirty="0"/>
          </a:p>
        </p:txBody>
      </p:sp>
      <p:pic>
        <p:nvPicPr>
          <p:cNvPr id="7" name="Imagem 6">
            <a:extLst>
              <a:ext uri="{FF2B5EF4-FFF2-40B4-BE49-F238E27FC236}">
                <a16:creationId xmlns:a16="http://schemas.microsoft.com/office/drawing/2014/main" id="{399A5E2D-D348-449A-95B2-DB0344BF0263}"/>
              </a:ext>
            </a:extLst>
          </p:cNvPr>
          <p:cNvPicPr>
            <a:picLocks noChangeAspect="1"/>
          </p:cNvPicPr>
          <p:nvPr/>
        </p:nvPicPr>
        <p:blipFill>
          <a:blip r:embed="rId2"/>
          <a:stretch>
            <a:fillRect/>
          </a:stretch>
        </p:blipFill>
        <p:spPr>
          <a:xfrm>
            <a:off x="2459406" y="432619"/>
            <a:ext cx="6669852" cy="5580000"/>
          </a:xfrm>
          <a:prstGeom prst="rect">
            <a:avLst/>
          </a:prstGeom>
        </p:spPr>
      </p:pic>
      <p:pic>
        <p:nvPicPr>
          <p:cNvPr id="3074" name="Picture 2" descr="Thumbs down emoji&quot; Emoji - Download for free – Iconduck">
            <a:extLst>
              <a:ext uri="{FF2B5EF4-FFF2-40B4-BE49-F238E27FC236}">
                <a16:creationId xmlns:a16="http://schemas.microsoft.com/office/drawing/2014/main" id="{DC73C18E-2CAB-4B9B-ABC7-5A36200E93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50" y="3055430"/>
            <a:ext cx="665520" cy="747140"/>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8">
            <a:extLst>
              <a:ext uri="{FF2B5EF4-FFF2-40B4-BE49-F238E27FC236}">
                <a16:creationId xmlns:a16="http://schemas.microsoft.com/office/drawing/2014/main" id="{EF577DBD-E917-4973-9833-181D9D237FF0}"/>
              </a:ext>
            </a:extLst>
          </p:cNvPr>
          <p:cNvSpPr txBox="1"/>
          <p:nvPr/>
        </p:nvSpPr>
        <p:spPr>
          <a:xfrm>
            <a:off x="7764364" y="2316302"/>
            <a:ext cx="4102341" cy="369332"/>
          </a:xfrm>
          <a:prstGeom prst="rect">
            <a:avLst/>
          </a:prstGeom>
          <a:noFill/>
        </p:spPr>
        <p:txBody>
          <a:bodyPr wrap="none" rtlCol="0">
            <a:spAutoFit/>
          </a:bodyPr>
          <a:lstStyle/>
          <a:p>
            <a:r>
              <a:rPr lang="pt-BR" b="1" u="sng" dirty="0">
                <a:solidFill>
                  <a:srgbClr val="2D85CD"/>
                </a:solidFill>
              </a:rPr>
              <a:t>p &lt; 0.05 </a:t>
            </a:r>
            <a:r>
              <a:rPr lang="pt-BR" b="1" u="sng" dirty="0">
                <a:solidFill>
                  <a:srgbClr val="2D85CD"/>
                </a:solidFill>
                <a:sym typeface="Wingdings" panose="05000000000000000000" pitchFamily="2" charset="2"/>
              </a:rPr>
              <a:t> add missing paths one by one</a:t>
            </a:r>
          </a:p>
        </p:txBody>
      </p:sp>
    </p:spTree>
    <p:extLst>
      <p:ext uri="{BB962C8B-B14F-4D97-AF65-F5344CB8AC3E}">
        <p14:creationId xmlns:p14="http://schemas.microsoft.com/office/powerpoint/2010/main" val="10761618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a Data 2">
            <a:extLst>
              <a:ext uri="{FF2B5EF4-FFF2-40B4-BE49-F238E27FC236}">
                <a16:creationId xmlns:a16="http://schemas.microsoft.com/office/drawing/2014/main" id="{D24425AD-1B4D-4408-BCE2-6EE21C80D4C4}"/>
              </a:ext>
            </a:extLst>
          </p:cNvPr>
          <p:cNvSpPr>
            <a:spLocks noGrp="1"/>
          </p:cNvSpPr>
          <p:nvPr>
            <p:ph type="dt" sz="half" idx="10"/>
          </p:nvPr>
        </p:nvSpPr>
        <p:spPr/>
        <p:txBody>
          <a:bodyPr/>
          <a:lstStyle/>
          <a:p>
            <a:pPr lvl="0"/>
            <a:fld id="{0656C1F0-6261-4EA9-8B62-5ED73AF52269}" type="datetime1">
              <a:rPr lang="pt-BR" smtClean="0"/>
              <a:t>03/06/2024</a:t>
            </a:fld>
            <a:endParaRPr lang="en-US" dirty="0"/>
          </a:p>
        </p:txBody>
      </p:sp>
      <p:sp>
        <p:nvSpPr>
          <p:cNvPr id="4" name="Marcador de Posição do Número do Diapositivo 3">
            <a:extLst>
              <a:ext uri="{FF2B5EF4-FFF2-40B4-BE49-F238E27FC236}">
                <a16:creationId xmlns:a16="http://schemas.microsoft.com/office/drawing/2014/main" id="{298D1131-31C5-493E-994D-1453496573A9}"/>
              </a:ext>
            </a:extLst>
          </p:cNvPr>
          <p:cNvSpPr>
            <a:spLocks noGrp="1"/>
          </p:cNvSpPr>
          <p:nvPr>
            <p:ph type="sldNum" sz="quarter" idx="12"/>
          </p:nvPr>
        </p:nvSpPr>
        <p:spPr/>
        <p:txBody>
          <a:bodyPr/>
          <a:lstStyle/>
          <a:p>
            <a:pPr lvl="0"/>
            <a:fld id="{8BA0E2AD-477F-47F7-A985-6BED10354003}" type="slidenum">
              <a:rPr lang="en-GB" smtClean="0"/>
              <a:t>66</a:t>
            </a:fld>
            <a:endParaRPr lang="en-GB" dirty="0"/>
          </a:p>
        </p:txBody>
      </p:sp>
      <p:pic>
        <p:nvPicPr>
          <p:cNvPr id="7" name="Imagem 6">
            <a:extLst>
              <a:ext uri="{FF2B5EF4-FFF2-40B4-BE49-F238E27FC236}">
                <a16:creationId xmlns:a16="http://schemas.microsoft.com/office/drawing/2014/main" id="{A8C80C9D-A9C2-468F-9C2A-2847BEA038C8}"/>
              </a:ext>
            </a:extLst>
          </p:cNvPr>
          <p:cNvPicPr>
            <a:picLocks noChangeAspect="1"/>
          </p:cNvPicPr>
          <p:nvPr/>
        </p:nvPicPr>
        <p:blipFill>
          <a:blip r:embed="rId2"/>
          <a:stretch>
            <a:fillRect/>
          </a:stretch>
        </p:blipFill>
        <p:spPr>
          <a:xfrm>
            <a:off x="2618123" y="365125"/>
            <a:ext cx="6400031" cy="5712542"/>
          </a:xfrm>
          <a:prstGeom prst="rect">
            <a:avLst/>
          </a:prstGeom>
        </p:spPr>
      </p:pic>
      <p:pic>
        <p:nvPicPr>
          <p:cNvPr id="8" name="Picture 2" descr="Thumbs down emoji&quot; Emoji - Download for free – Iconduck">
            <a:extLst>
              <a:ext uri="{FF2B5EF4-FFF2-40B4-BE49-F238E27FC236}">
                <a16:creationId xmlns:a16="http://schemas.microsoft.com/office/drawing/2014/main" id="{5B141149-DA35-48FA-90DB-BE0A57E5E4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4221" y="2699066"/>
            <a:ext cx="665520" cy="747140"/>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8">
            <a:extLst>
              <a:ext uri="{FF2B5EF4-FFF2-40B4-BE49-F238E27FC236}">
                <a16:creationId xmlns:a16="http://schemas.microsoft.com/office/drawing/2014/main" id="{F3CA6921-F9F6-489C-8C35-4C5CD8F9853F}"/>
              </a:ext>
            </a:extLst>
          </p:cNvPr>
          <p:cNvSpPr txBox="1"/>
          <p:nvPr/>
        </p:nvSpPr>
        <p:spPr>
          <a:xfrm>
            <a:off x="7764364" y="2316302"/>
            <a:ext cx="4102341" cy="369332"/>
          </a:xfrm>
          <a:prstGeom prst="rect">
            <a:avLst/>
          </a:prstGeom>
          <a:noFill/>
        </p:spPr>
        <p:txBody>
          <a:bodyPr wrap="none" rtlCol="0">
            <a:spAutoFit/>
          </a:bodyPr>
          <a:lstStyle/>
          <a:p>
            <a:r>
              <a:rPr lang="pt-BR" b="1" u="sng" dirty="0">
                <a:solidFill>
                  <a:srgbClr val="2D85CD"/>
                </a:solidFill>
              </a:rPr>
              <a:t>p &lt; 0.05 </a:t>
            </a:r>
            <a:r>
              <a:rPr lang="pt-BR" b="1" u="sng" dirty="0">
                <a:solidFill>
                  <a:srgbClr val="2D85CD"/>
                </a:solidFill>
                <a:sym typeface="Wingdings" panose="05000000000000000000" pitchFamily="2" charset="2"/>
              </a:rPr>
              <a:t> add missing paths one by one</a:t>
            </a:r>
          </a:p>
        </p:txBody>
      </p:sp>
    </p:spTree>
    <p:extLst>
      <p:ext uri="{BB962C8B-B14F-4D97-AF65-F5344CB8AC3E}">
        <p14:creationId xmlns:p14="http://schemas.microsoft.com/office/powerpoint/2010/main" val="2259751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a Data 2">
            <a:extLst>
              <a:ext uri="{FF2B5EF4-FFF2-40B4-BE49-F238E27FC236}">
                <a16:creationId xmlns:a16="http://schemas.microsoft.com/office/drawing/2014/main" id="{514972A2-C9B5-423E-8048-773C9EADBA39}"/>
              </a:ext>
            </a:extLst>
          </p:cNvPr>
          <p:cNvSpPr>
            <a:spLocks noGrp="1"/>
          </p:cNvSpPr>
          <p:nvPr>
            <p:ph type="dt" sz="half" idx="10"/>
          </p:nvPr>
        </p:nvSpPr>
        <p:spPr/>
        <p:txBody>
          <a:bodyPr/>
          <a:lstStyle/>
          <a:p>
            <a:pPr lvl="0"/>
            <a:fld id="{0656C1F0-6261-4EA9-8B62-5ED73AF52269}" type="datetime1">
              <a:rPr lang="pt-BR" smtClean="0"/>
              <a:t>03/06/2024</a:t>
            </a:fld>
            <a:endParaRPr lang="en-US" dirty="0"/>
          </a:p>
        </p:txBody>
      </p:sp>
      <p:sp>
        <p:nvSpPr>
          <p:cNvPr id="4" name="Marcador de Posição do Número do Diapositivo 3">
            <a:extLst>
              <a:ext uri="{FF2B5EF4-FFF2-40B4-BE49-F238E27FC236}">
                <a16:creationId xmlns:a16="http://schemas.microsoft.com/office/drawing/2014/main" id="{82AD4626-A62E-4423-AC93-EFCDEDDBDDE2}"/>
              </a:ext>
            </a:extLst>
          </p:cNvPr>
          <p:cNvSpPr>
            <a:spLocks noGrp="1"/>
          </p:cNvSpPr>
          <p:nvPr>
            <p:ph type="sldNum" sz="quarter" idx="12"/>
          </p:nvPr>
        </p:nvSpPr>
        <p:spPr/>
        <p:txBody>
          <a:bodyPr/>
          <a:lstStyle/>
          <a:p>
            <a:pPr lvl="0"/>
            <a:fld id="{8BA0E2AD-477F-47F7-A985-6BED10354003}" type="slidenum">
              <a:rPr lang="en-GB" smtClean="0"/>
              <a:t>67</a:t>
            </a:fld>
            <a:endParaRPr lang="en-GB" dirty="0"/>
          </a:p>
        </p:txBody>
      </p:sp>
      <p:pic>
        <p:nvPicPr>
          <p:cNvPr id="7" name="Imagem 6">
            <a:extLst>
              <a:ext uri="{FF2B5EF4-FFF2-40B4-BE49-F238E27FC236}">
                <a16:creationId xmlns:a16="http://schemas.microsoft.com/office/drawing/2014/main" id="{C8540DCB-42FF-498C-AA7E-06D26AD8DA85}"/>
              </a:ext>
            </a:extLst>
          </p:cNvPr>
          <p:cNvPicPr>
            <a:picLocks noChangeAspect="1"/>
          </p:cNvPicPr>
          <p:nvPr/>
        </p:nvPicPr>
        <p:blipFill>
          <a:blip r:embed="rId2"/>
          <a:stretch>
            <a:fillRect/>
          </a:stretch>
        </p:blipFill>
        <p:spPr>
          <a:xfrm>
            <a:off x="2941768" y="393290"/>
            <a:ext cx="6170277" cy="5787678"/>
          </a:xfrm>
          <a:prstGeom prst="rect">
            <a:avLst/>
          </a:prstGeom>
        </p:spPr>
      </p:pic>
      <p:sp>
        <p:nvSpPr>
          <p:cNvPr id="9" name="CaixaDeTexto 8">
            <a:extLst>
              <a:ext uri="{FF2B5EF4-FFF2-40B4-BE49-F238E27FC236}">
                <a16:creationId xmlns:a16="http://schemas.microsoft.com/office/drawing/2014/main" id="{6F816570-109E-4688-A857-C2AAB4F60017}"/>
              </a:ext>
            </a:extLst>
          </p:cNvPr>
          <p:cNvSpPr txBox="1"/>
          <p:nvPr/>
        </p:nvSpPr>
        <p:spPr>
          <a:xfrm>
            <a:off x="7489060" y="2817747"/>
            <a:ext cx="4102341" cy="369332"/>
          </a:xfrm>
          <a:prstGeom prst="rect">
            <a:avLst/>
          </a:prstGeom>
          <a:noFill/>
        </p:spPr>
        <p:txBody>
          <a:bodyPr wrap="none" rtlCol="0">
            <a:spAutoFit/>
          </a:bodyPr>
          <a:lstStyle/>
          <a:p>
            <a:r>
              <a:rPr lang="pt-BR" b="1" u="sng" dirty="0">
                <a:solidFill>
                  <a:srgbClr val="2D85CD"/>
                </a:solidFill>
              </a:rPr>
              <a:t>p &lt; 0.05 </a:t>
            </a:r>
            <a:r>
              <a:rPr lang="pt-BR" b="1" u="sng" dirty="0">
                <a:solidFill>
                  <a:srgbClr val="2D85CD"/>
                </a:solidFill>
                <a:sym typeface="Wingdings" panose="05000000000000000000" pitchFamily="2" charset="2"/>
              </a:rPr>
              <a:t> add missing paths one by one</a:t>
            </a:r>
          </a:p>
        </p:txBody>
      </p:sp>
    </p:spTree>
    <p:extLst>
      <p:ext uri="{BB962C8B-B14F-4D97-AF65-F5344CB8AC3E}">
        <p14:creationId xmlns:p14="http://schemas.microsoft.com/office/powerpoint/2010/main" val="4267828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a Data 2">
            <a:extLst>
              <a:ext uri="{FF2B5EF4-FFF2-40B4-BE49-F238E27FC236}">
                <a16:creationId xmlns:a16="http://schemas.microsoft.com/office/drawing/2014/main" id="{F62AF596-20BA-4BB8-88D9-ADA74822A9DE}"/>
              </a:ext>
            </a:extLst>
          </p:cNvPr>
          <p:cNvSpPr>
            <a:spLocks noGrp="1"/>
          </p:cNvSpPr>
          <p:nvPr>
            <p:ph type="dt" sz="half" idx="10"/>
          </p:nvPr>
        </p:nvSpPr>
        <p:spPr/>
        <p:txBody>
          <a:bodyPr/>
          <a:lstStyle/>
          <a:p>
            <a:pPr lvl="0"/>
            <a:fld id="{0656C1F0-6261-4EA9-8B62-5ED73AF52269}" type="datetime1">
              <a:rPr lang="pt-BR" smtClean="0"/>
              <a:t>03/06/2024</a:t>
            </a:fld>
            <a:endParaRPr lang="en-US" dirty="0"/>
          </a:p>
        </p:txBody>
      </p:sp>
      <p:sp>
        <p:nvSpPr>
          <p:cNvPr id="4" name="Marcador de Posição do Número do Diapositivo 3">
            <a:extLst>
              <a:ext uri="{FF2B5EF4-FFF2-40B4-BE49-F238E27FC236}">
                <a16:creationId xmlns:a16="http://schemas.microsoft.com/office/drawing/2014/main" id="{6CA162EF-24BA-43BB-8BE3-2B08A4DF7047}"/>
              </a:ext>
            </a:extLst>
          </p:cNvPr>
          <p:cNvSpPr>
            <a:spLocks noGrp="1"/>
          </p:cNvSpPr>
          <p:nvPr>
            <p:ph type="sldNum" sz="quarter" idx="12"/>
          </p:nvPr>
        </p:nvSpPr>
        <p:spPr/>
        <p:txBody>
          <a:bodyPr/>
          <a:lstStyle/>
          <a:p>
            <a:pPr lvl="0"/>
            <a:fld id="{8BA0E2AD-477F-47F7-A985-6BED10354003}" type="slidenum">
              <a:rPr lang="en-GB" smtClean="0"/>
              <a:t>68</a:t>
            </a:fld>
            <a:endParaRPr lang="en-GB" dirty="0"/>
          </a:p>
        </p:txBody>
      </p:sp>
      <p:pic>
        <p:nvPicPr>
          <p:cNvPr id="7" name="Imagem 6">
            <a:extLst>
              <a:ext uri="{FF2B5EF4-FFF2-40B4-BE49-F238E27FC236}">
                <a16:creationId xmlns:a16="http://schemas.microsoft.com/office/drawing/2014/main" id="{DF012405-14EF-468A-AFFB-E00543C7A873}"/>
              </a:ext>
            </a:extLst>
          </p:cNvPr>
          <p:cNvPicPr>
            <a:picLocks noChangeAspect="1"/>
          </p:cNvPicPr>
          <p:nvPr/>
        </p:nvPicPr>
        <p:blipFill>
          <a:blip r:embed="rId2"/>
          <a:stretch>
            <a:fillRect/>
          </a:stretch>
        </p:blipFill>
        <p:spPr>
          <a:xfrm>
            <a:off x="3203422" y="570271"/>
            <a:ext cx="5785156" cy="5432562"/>
          </a:xfrm>
          <a:prstGeom prst="rect">
            <a:avLst/>
          </a:prstGeom>
        </p:spPr>
      </p:pic>
      <p:pic>
        <p:nvPicPr>
          <p:cNvPr id="8" name="Picture 2" descr="Joinha-05 - Estrada Afora com o buscaOnibus">
            <a:extLst>
              <a:ext uri="{FF2B5EF4-FFF2-40B4-BE49-F238E27FC236}">
                <a16:creationId xmlns:a16="http://schemas.microsoft.com/office/drawing/2014/main" id="{91C32AFC-0FA5-483C-988F-425DEEC384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6604" y="2452799"/>
            <a:ext cx="660518" cy="976201"/>
          </a:xfrm>
          <a:prstGeom prst="rect">
            <a:avLst/>
          </a:prstGeom>
          <a:noFill/>
          <a:extLst>
            <a:ext uri="{909E8E84-426E-40DD-AFC4-6F175D3DCCD1}">
              <a14:hiddenFill xmlns:a14="http://schemas.microsoft.com/office/drawing/2010/main">
                <a:solidFill>
                  <a:srgbClr val="FFFFFF"/>
                </a:solidFill>
              </a14:hiddenFill>
            </a:ext>
          </a:extLst>
        </p:spPr>
      </p:pic>
      <p:sp>
        <p:nvSpPr>
          <p:cNvPr id="9" name="Retângulo 8">
            <a:extLst>
              <a:ext uri="{FF2B5EF4-FFF2-40B4-BE49-F238E27FC236}">
                <a16:creationId xmlns:a16="http://schemas.microsoft.com/office/drawing/2014/main" id="{6D621504-2BC9-40ED-9C6D-B50D3268E159}"/>
              </a:ext>
            </a:extLst>
          </p:cNvPr>
          <p:cNvSpPr/>
          <p:nvPr/>
        </p:nvSpPr>
        <p:spPr>
          <a:xfrm>
            <a:off x="3203422" y="2487561"/>
            <a:ext cx="3718488" cy="6784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090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a Data 2">
            <a:extLst>
              <a:ext uri="{FF2B5EF4-FFF2-40B4-BE49-F238E27FC236}">
                <a16:creationId xmlns:a16="http://schemas.microsoft.com/office/drawing/2014/main" id="{335BD483-9BD6-465A-B540-71B8F07B8E49}"/>
              </a:ext>
            </a:extLst>
          </p:cNvPr>
          <p:cNvSpPr>
            <a:spLocks noGrp="1"/>
          </p:cNvSpPr>
          <p:nvPr>
            <p:ph type="dt" sz="half" idx="10"/>
          </p:nvPr>
        </p:nvSpPr>
        <p:spPr/>
        <p:txBody>
          <a:bodyPr/>
          <a:lstStyle/>
          <a:p>
            <a:pPr lvl="0"/>
            <a:fld id="{0656C1F0-6261-4EA9-8B62-5ED73AF52269}" type="datetime1">
              <a:rPr lang="pt-BR" smtClean="0"/>
              <a:t>03/06/2024</a:t>
            </a:fld>
            <a:endParaRPr lang="en-US" dirty="0"/>
          </a:p>
        </p:txBody>
      </p:sp>
      <p:sp>
        <p:nvSpPr>
          <p:cNvPr id="4" name="Marcador de Posição do Número do Diapositivo 3">
            <a:extLst>
              <a:ext uri="{FF2B5EF4-FFF2-40B4-BE49-F238E27FC236}">
                <a16:creationId xmlns:a16="http://schemas.microsoft.com/office/drawing/2014/main" id="{BE24E3CC-6279-49B0-B9B3-3B20F61665A5}"/>
              </a:ext>
            </a:extLst>
          </p:cNvPr>
          <p:cNvSpPr>
            <a:spLocks noGrp="1"/>
          </p:cNvSpPr>
          <p:nvPr>
            <p:ph type="sldNum" sz="quarter" idx="12"/>
          </p:nvPr>
        </p:nvSpPr>
        <p:spPr/>
        <p:txBody>
          <a:bodyPr/>
          <a:lstStyle/>
          <a:p>
            <a:pPr lvl="0"/>
            <a:fld id="{8BA0E2AD-477F-47F7-A985-6BED10354003}" type="slidenum">
              <a:rPr lang="en-GB" smtClean="0"/>
              <a:t>69</a:t>
            </a:fld>
            <a:endParaRPr lang="en-GB" dirty="0"/>
          </a:p>
        </p:txBody>
      </p:sp>
      <p:pic>
        <p:nvPicPr>
          <p:cNvPr id="1026" name="Picture 2" descr="It's Up To You (Part5) – Worship Tabernacle">
            <a:extLst>
              <a:ext uri="{FF2B5EF4-FFF2-40B4-BE49-F238E27FC236}">
                <a16:creationId xmlns:a16="http://schemas.microsoft.com/office/drawing/2014/main" id="{4054C437-1757-47B5-BCD0-8E491B2F3E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000" y="233680"/>
            <a:ext cx="5652000" cy="5652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Posit Documentation - Posit Documentation">
            <a:extLst>
              <a:ext uri="{FF2B5EF4-FFF2-40B4-BE49-F238E27FC236}">
                <a16:creationId xmlns:a16="http://schemas.microsoft.com/office/drawing/2014/main" id="{C8C4FB82-F23A-4A38-B210-407243C3F6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7196" y="1729919"/>
            <a:ext cx="3096081" cy="3096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701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a Data 2">
            <a:extLst>
              <a:ext uri="{FF2B5EF4-FFF2-40B4-BE49-F238E27FC236}">
                <a16:creationId xmlns:a16="http://schemas.microsoft.com/office/drawing/2014/main" id="{C841BD57-B1A0-48C4-B709-31C0039AF992}"/>
              </a:ext>
            </a:extLst>
          </p:cNvPr>
          <p:cNvSpPr>
            <a:spLocks noGrp="1"/>
          </p:cNvSpPr>
          <p:nvPr>
            <p:ph type="dt" sz="half" idx="10"/>
          </p:nvPr>
        </p:nvSpPr>
        <p:spPr/>
        <p:txBody>
          <a:bodyPr/>
          <a:lstStyle/>
          <a:p>
            <a:pPr lvl="0"/>
            <a:fld id="{0656C1F0-6261-4EA9-8B62-5ED73AF52269}" type="datetime1">
              <a:rPr lang="pt-BR" smtClean="0"/>
              <a:t>03/06/2024</a:t>
            </a:fld>
            <a:endParaRPr lang="en-US" dirty="0"/>
          </a:p>
        </p:txBody>
      </p:sp>
      <p:sp>
        <p:nvSpPr>
          <p:cNvPr id="4" name="Marcador de Posição do Número do Diapositivo 3">
            <a:extLst>
              <a:ext uri="{FF2B5EF4-FFF2-40B4-BE49-F238E27FC236}">
                <a16:creationId xmlns:a16="http://schemas.microsoft.com/office/drawing/2014/main" id="{7B30AAAD-D274-4548-9BFA-8B44CF1E58B8}"/>
              </a:ext>
            </a:extLst>
          </p:cNvPr>
          <p:cNvSpPr>
            <a:spLocks noGrp="1"/>
          </p:cNvSpPr>
          <p:nvPr>
            <p:ph type="sldNum" sz="quarter" idx="12"/>
          </p:nvPr>
        </p:nvSpPr>
        <p:spPr/>
        <p:txBody>
          <a:bodyPr/>
          <a:lstStyle/>
          <a:p>
            <a:pPr lvl="0"/>
            <a:fld id="{8BA0E2AD-477F-47F7-A985-6BED10354003}" type="slidenum">
              <a:rPr lang="en-GB" smtClean="0"/>
              <a:t>7</a:t>
            </a:fld>
            <a:endParaRPr lang="en-GB" dirty="0"/>
          </a:p>
        </p:txBody>
      </p:sp>
      <p:sp>
        <p:nvSpPr>
          <p:cNvPr id="5" name="Título 4">
            <a:extLst>
              <a:ext uri="{FF2B5EF4-FFF2-40B4-BE49-F238E27FC236}">
                <a16:creationId xmlns:a16="http://schemas.microsoft.com/office/drawing/2014/main" id="{B92709CF-EA19-490A-80B1-24366B2FE870}"/>
              </a:ext>
            </a:extLst>
          </p:cNvPr>
          <p:cNvSpPr>
            <a:spLocks noGrp="1"/>
          </p:cNvSpPr>
          <p:nvPr>
            <p:ph type="title"/>
          </p:nvPr>
        </p:nvSpPr>
        <p:spPr>
          <a:xfrm>
            <a:off x="838200" y="701529"/>
            <a:ext cx="10515600" cy="989159"/>
          </a:xfrm>
        </p:spPr>
        <p:txBody>
          <a:bodyPr>
            <a:normAutofit/>
          </a:bodyPr>
          <a:lstStyle/>
          <a:p>
            <a:r>
              <a:rPr lang="en-US" dirty="0"/>
              <a:t>Why are SEM popular in ecology?</a:t>
            </a:r>
            <a:br>
              <a:rPr lang="en-US" dirty="0"/>
            </a:br>
            <a:r>
              <a:rPr lang="en-US" sz="1100" dirty="0"/>
              <a:t>(</a:t>
            </a:r>
            <a:r>
              <a:rPr lang="en-US" sz="1100" b="1" dirty="0"/>
              <a:t>Jon </a:t>
            </a:r>
            <a:r>
              <a:rPr lang="en-US" sz="1100" b="1" dirty="0" err="1"/>
              <a:t>Lefcheck</a:t>
            </a:r>
            <a:r>
              <a:rPr lang="en-US" sz="1100" b="1" dirty="0"/>
              <a:t> </a:t>
            </a:r>
            <a:r>
              <a:rPr lang="en-US" sz="1100" dirty="0"/>
              <a:t>presentation on ESA – https://www.youtube.com/watch?v=VT-gw_VVP1E&amp;t=2514s)</a:t>
            </a:r>
          </a:p>
        </p:txBody>
      </p:sp>
      <p:grpSp>
        <p:nvGrpSpPr>
          <p:cNvPr id="14" name="Agrupar 13">
            <a:extLst>
              <a:ext uri="{FF2B5EF4-FFF2-40B4-BE49-F238E27FC236}">
                <a16:creationId xmlns:a16="http://schemas.microsoft.com/office/drawing/2014/main" id="{A69702FA-839E-44E3-9DD3-095FCAA08804}"/>
              </a:ext>
            </a:extLst>
          </p:cNvPr>
          <p:cNvGrpSpPr/>
          <p:nvPr/>
        </p:nvGrpSpPr>
        <p:grpSpPr>
          <a:xfrm>
            <a:off x="929640" y="1947117"/>
            <a:ext cx="6209538" cy="4130742"/>
            <a:chOff x="984504" y="2148840"/>
            <a:chExt cx="6209538" cy="4130742"/>
          </a:xfrm>
        </p:grpSpPr>
        <p:pic>
          <p:nvPicPr>
            <p:cNvPr id="2052" name="Picture 4" descr="Predation lecture">
              <a:extLst>
                <a:ext uri="{FF2B5EF4-FFF2-40B4-BE49-F238E27FC236}">
                  <a16:creationId xmlns:a16="http://schemas.microsoft.com/office/drawing/2014/main" id="{EAECC3F5-AE67-4489-BC42-BB5E02C388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504" y="2148840"/>
              <a:ext cx="5295382" cy="4130742"/>
            </a:xfrm>
            <a:prstGeom prst="rect">
              <a:avLst/>
            </a:prstGeom>
            <a:noFill/>
            <a:extLst>
              <a:ext uri="{909E8E84-426E-40DD-AFC4-6F175D3DCCD1}">
                <a14:hiddenFill xmlns:a14="http://schemas.microsoft.com/office/drawing/2010/main">
                  <a:solidFill>
                    <a:srgbClr val="FFFFFF"/>
                  </a:solidFill>
                </a14:hiddenFill>
              </a:ext>
            </a:extLst>
          </p:spPr>
        </p:pic>
        <p:sp>
          <p:nvSpPr>
            <p:cNvPr id="13" name="CaixaDeTexto 12">
              <a:extLst>
                <a:ext uri="{FF2B5EF4-FFF2-40B4-BE49-F238E27FC236}">
                  <a16:creationId xmlns:a16="http://schemas.microsoft.com/office/drawing/2014/main" id="{5CAD1E1E-CFA3-47F3-B4DC-B74906DCF562}"/>
                </a:ext>
              </a:extLst>
            </p:cNvPr>
            <p:cNvSpPr txBox="1"/>
            <p:nvPr/>
          </p:nvSpPr>
          <p:spPr>
            <a:xfrm>
              <a:off x="1099566" y="5910250"/>
              <a:ext cx="6094476" cy="246221"/>
            </a:xfrm>
            <a:prstGeom prst="rect">
              <a:avLst/>
            </a:prstGeom>
            <a:noFill/>
          </p:spPr>
          <p:txBody>
            <a:bodyPr wrap="square">
              <a:spAutoFit/>
            </a:bodyPr>
            <a:lstStyle/>
            <a:p>
              <a:r>
                <a:rPr lang="en-US" sz="1000" dirty="0"/>
                <a:t>science.umd.edu</a:t>
              </a:r>
            </a:p>
          </p:txBody>
        </p:sp>
      </p:grpSp>
      <p:grpSp>
        <p:nvGrpSpPr>
          <p:cNvPr id="2" name="Agrupar 1">
            <a:extLst>
              <a:ext uri="{FF2B5EF4-FFF2-40B4-BE49-F238E27FC236}">
                <a16:creationId xmlns:a16="http://schemas.microsoft.com/office/drawing/2014/main" id="{CDDEE6C1-B197-4298-9916-32007F5811C4}"/>
              </a:ext>
            </a:extLst>
          </p:cNvPr>
          <p:cNvGrpSpPr/>
          <p:nvPr/>
        </p:nvGrpSpPr>
        <p:grpSpPr>
          <a:xfrm>
            <a:off x="7139178" y="1947117"/>
            <a:ext cx="3874297" cy="3891237"/>
            <a:chOff x="7139178" y="1947117"/>
            <a:chExt cx="3874297" cy="3891237"/>
          </a:xfrm>
        </p:grpSpPr>
        <p:pic>
          <p:nvPicPr>
            <p:cNvPr id="2054" name="Picture 6" descr="Robert Paine, Ecologist Who Found 'Keystone Species,' Dies at 83 - The New  York Times">
              <a:extLst>
                <a:ext uri="{FF2B5EF4-FFF2-40B4-BE49-F238E27FC236}">
                  <a16:creationId xmlns:a16="http://schemas.microsoft.com/office/drawing/2014/main" id="{202EFC78-7E11-4028-B80A-3D25076EED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9178" y="1947117"/>
              <a:ext cx="3874297" cy="3672000"/>
            </a:xfrm>
            <a:prstGeom prst="rect">
              <a:avLst/>
            </a:prstGeom>
            <a:noFill/>
            <a:extLst>
              <a:ext uri="{909E8E84-426E-40DD-AFC4-6F175D3DCCD1}">
                <a14:hiddenFill xmlns:a14="http://schemas.microsoft.com/office/drawing/2010/main">
                  <a:solidFill>
                    <a:srgbClr val="FFFFFF"/>
                  </a:solidFill>
                </a14:hiddenFill>
              </a:ext>
            </a:extLst>
          </p:spPr>
        </p:pic>
        <p:sp>
          <p:nvSpPr>
            <p:cNvPr id="18" name="CaixaDeTexto 17">
              <a:extLst>
                <a:ext uri="{FF2B5EF4-FFF2-40B4-BE49-F238E27FC236}">
                  <a16:creationId xmlns:a16="http://schemas.microsoft.com/office/drawing/2014/main" id="{6C534B5C-5A6D-4BC1-8E72-6D42E31C6176}"/>
                </a:ext>
              </a:extLst>
            </p:cNvPr>
            <p:cNvSpPr txBox="1"/>
            <p:nvPr/>
          </p:nvSpPr>
          <p:spPr>
            <a:xfrm>
              <a:off x="7139178" y="5592133"/>
              <a:ext cx="3003743" cy="246221"/>
            </a:xfrm>
            <a:prstGeom prst="rect">
              <a:avLst/>
            </a:prstGeom>
            <a:noFill/>
          </p:spPr>
          <p:txBody>
            <a:bodyPr wrap="square">
              <a:spAutoFit/>
            </a:bodyPr>
            <a:lstStyle/>
            <a:p>
              <a:r>
                <a:rPr lang="en-US" sz="1000" dirty="0"/>
                <a:t>Robert T. Paine </a:t>
              </a:r>
            </a:p>
          </p:txBody>
        </p:sp>
      </p:grpSp>
    </p:spTree>
    <p:extLst>
      <p:ext uri="{BB962C8B-B14F-4D97-AF65-F5344CB8AC3E}">
        <p14:creationId xmlns:p14="http://schemas.microsoft.com/office/powerpoint/2010/main" val="6572922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e Conteúdo 1">
            <a:extLst>
              <a:ext uri="{FF2B5EF4-FFF2-40B4-BE49-F238E27FC236}">
                <a16:creationId xmlns:a16="http://schemas.microsoft.com/office/drawing/2014/main" id="{B4036833-3F81-42FF-924D-5327055257E4}"/>
              </a:ext>
            </a:extLst>
          </p:cNvPr>
          <p:cNvSpPr>
            <a:spLocks noGrp="1"/>
          </p:cNvSpPr>
          <p:nvPr>
            <p:ph idx="1"/>
          </p:nvPr>
        </p:nvSpPr>
        <p:spPr/>
        <p:txBody>
          <a:bodyPr>
            <a:normAutofit fontScale="70000" lnSpcReduction="20000"/>
          </a:bodyPr>
          <a:lstStyle/>
          <a:p>
            <a:pPr>
              <a:lnSpc>
                <a:spcPct val="107000"/>
              </a:lnSpc>
            </a:pPr>
            <a:r>
              <a:rPr lang="en-US" sz="1800" dirty="0">
                <a:effectLst/>
                <a:latin typeface="Calibri" panose="020F0502020204030204" pitchFamily="34" charset="0"/>
                <a:ea typeface="Calibri" panose="020F0502020204030204" pitchFamily="34" charset="0"/>
                <a:cs typeface="Times New Roman" panose="02020603050405020304" pitchFamily="18" charset="0"/>
              </a:rPr>
              <a:t>Alves‐Martins, F.,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Calatayud</a:t>
            </a:r>
            <a:r>
              <a:rPr lang="en-US" sz="1800" dirty="0">
                <a:effectLst/>
                <a:latin typeface="Calibri" panose="020F0502020204030204" pitchFamily="34" charset="0"/>
                <a:ea typeface="Calibri" panose="020F0502020204030204" pitchFamily="34" charset="0"/>
                <a:cs typeface="Times New Roman" panose="02020603050405020304" pitchFamily="18" charset="0"/>
              </a:rPr>
              <a:t>, J., Medina, N.G., De Marco, P.,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Juen</a:t>
            </a:r>
            <a:r>
              <a:rPr lang="en-US" sz="1800" dirty="0">
                <a:effectLst/>
                <a:latin typeface="Calibri" panose="020F0502020204030204" pitchFamily="34" charset="0"/>
                <a:ea typeface="Calibri" panose="020F0502020204030204" pitchFamily="34" charset="0"/>
                <a:cs typeface="Times New Roman" panose="02020603050405020304" pitchFamily="18" charset="0"/>
              </a:rPr>
              <a:t>, L.,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Hortal</a:t>
            </a:r>
            <a:r>
              <a:rPr lang="en-US" sz="1800" dirty="0">
                <a:effectLst/>
                <a:latin typeface="Calibri" panose="020F0502020204030204" pitchFamily="34" charset="0"/>
                <a:ea typeface="Calibri" panose="020F0502020204030204" pitchFamily="34" charset="0"/>
                <a:cs typeface="Times New Roman" panose="02020603050405020304" pitchFamily="18" charset="0"/>
              </a:rPr>
              <a:t>, J., 2019. Drivers of regional and local diversity of Amazonian stream Odonata. Insect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Conserv</a:t>
            </a:r>
            <a:r>
              <a:rPr lang="en-US" sz="1800" dirty="0">
                <a:effectLst/>
                <a:latin typeface="Calibri" panose="020F0502020204030204" pitchFamily="34" charset="0"/>
                <a:ea typeface="Calibri" panose="020F0502020204030204" pitchFamily="34" charset="0"/>
                <a:cs typeface="Times New Roman" panose="02020603050405020304" pitchFamily="18" charset="0"/>
              </a:rPr>
              <a:t> Divers 12, 251–261. https://doi.org/10.1111/icad.12327</a:t>
            </a:r>
            <a:endParaRPr lang="pt-P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Beaumelle</a:t>
            </a:r>
            <a:r>
              <a:rPr lang="en-US" sz="1800" dirty="0">
                <a:effectLst/>
                <a:latin typeface="Calibri" panose="020F0502020204030204" pitchFamily="34" charset="0"/>
                <a:ea typeface="Calibri" panose="020F0502020204030204" pitchFamily="34" charset="0"/>
                <a:cs typeface="Times New Roman" panose="02020603050405020304" pitchFamily="18" charset="0"/>
              </a:rPr>
              <a:t>, L., De Laender, F., Eisenhauer, N., 2020. Biodiversity mediates the effects of stressors but not nutrients on litter decomposition.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eLife</a:t>
            </a:r>
            <a:r>
              <a:rPr lang="en-US" sz="1800" dirty="0">
                <a:effectLst/>
                <a:latin typeface="Calibri" panose="020F0502020204030204" pitchFamily="34" charset="0"/>
                <a:ea typeface="Calibri" panose="020F0502020204030204" pitchFamily="34" charset="0"/>
                <a:cs typeface="Times New Roman" panose="02020603050405020304" pitchFamily="18" charset="0"/>
              </a:rPr>
              <a:t> 9, e55659. https://doi.org/10.7554/eLife.55659</a:t>
            </a:r>
            <a:endParaRPr lang="pt-P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pt-PT" sz="1800" dirty="0" err="1">
                <a:effectLst/>
                <a:latin typeface="Calibri" panose="020F0502020204030204" pitchFamily="34" charset="0"/>
                <a:ea typeface="Calibri" panose="020F0502020204030204" pitchFamily="34" charset="0"/>
                <a:cs typeface="Times New Roman" panose="02020603050405020304" pitchFamily="18" charset="0"/>
              </a:rPr>
              <a:t>Boaratti</a:t>
            </a:r>
            <a:r>
              <a:rPr lang="pt-PT" sz="1800" dirty="0">
                <a:effectLst/>
                <a:latin typeface="Calibri" panose="020F0502020204030204" pitchFamily="34" charset="0"/>
                <a:ea typeface="Calibri" panose="020F0502020204030204" pitchFamily="34" charset="0"/>
                <a:cs typeface="Times New Roman" panose="02020603050405020304" pitchFamily="18" charset="0"/>
              </a:rPr>
              <a:t>, A.Z., Da Silva, F.R., 2015. </a:t>
            </a:r>
            <a:r>
              <a:rPr lang="en-US" sz="1800" dirty="0">
                <a:effectLst/>
                <a:latin typeface="Calibri" panose="020F0502020204030204" pitchFamily="34" charset="0"/>
                <a:ea typeface="Calibri" panose="020F0502020204030204" pitchFamily="34" charset="0"/>
                <a:cs typeface="Times New Roman" panose="02020603050405020304" pitchFamily="18" charset="0"/>
              </a:rPr>
              <a:t>Relationships between environmental gradients and geographic variation in the intraspecific body size of three species of frogs (Anura): Geographic Variation of Frog’s Body Size. Austral Ecology 40, 869–876. https://doi.org/10.1111/aec.12267</a:t>
            </a:r>
            <a:endParaRPr lang="pt-P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800" dirty="0">
                <a:effectLst/>
                <a:latin typeface="Calibri" panose="020F0502020204030204" pitchFamily="34" charset="0"/>
                <a:ea typeface="Calibri" panose="020F0502020204030204" pitchFamily="34" charset="0"/>
                <a:cs typeface="Times New Roman" panose="02020603050405020304" pitchFamily="18" charset="0"/>
              </a:rPr>
              <a:t>Bowen, J.L., Kearns, P.J., Byrnes, J.E.K., Wigginton, S., Allen, W.J., Greenwood, M., Tran, K., Yu, J., Cronin, J.T., Meyerson, L.A., 2017. Lineage overwhelms environmental conditions in determining rhizosphere bacterial community structure in a cosmopolitan invasive plant. Nat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Commun</a:t>
            </a:r>
            <a:r>
              <a:rPr lang="en-US" sz="1800" dirty="0">
                <a:effectLst/>
                <a:latin typeface="Calibri" panose="020F0502020204030204" pitchFamily="34" charset="0"/>
                <a:ea typeface="Calibri" panose="020F0502020204030204" pitchFamily="34" charset="0"/>
                <a:cs typeface="Times New Roman" panose="02020603050405020304" pitchFamily="18" charset="0"/>
              </a:rPr>
              <a:t> 8, 433. https://doi.org/10.1038/s41467-017-00626-0</a:t>
            </a:r>
            <a:endParaRPr lang="pt-P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800" dirty="0">
                <a:effectLst/>
                <a:latin typeface="Calibri" panose="020F0502020204030204" pitchFamily="34" charset="0"/>
                <a:ea typeface="Calibri" panose="020F0502020204030204" pitchFamily="34" charset="0"/>
                <a:cs typeface="Times New Roman" panose="02020603050405020304" pitchFamily="18" charset="0"/>
              </a:rPr>
              <a:t>Desbiens, A.A.,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Roff</a:t>
            </a:r>
            <a:r>
              <a:rPr lang="en-US" sz="1800" dirty="0">
                <a:effectLst/>
                <a:latin typeface="Calibri" panose="020F0502020204030204" pitchFamily="34" charset="0"/>
                <a:ea typeface="Calibri" panose="020F0502020204030204" pitchFamily="34" charset="0"/>
                <a:cs typeface="Times New Roman" panose="02020603050405020304" pitchFamily="18" charset="0"/>
              </a:rPr>
              <a:t>, G., Robbins, W.D., Taylor, B.M., Castro‐</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Sanguino</a:t>
            </a:r>
            <a:r>
              <a:rPr lang="en-US" sz="1800" dirty="0">
                <a:effectLst/>
                <a:latin typeface="Calibri" panose="020F0502020204030204" pitchFamily="34" charset="0"/>
                <a:ea typeface="Calibri" panose="020F0502020204030204" pitchFamily="34" charset="0"/>
                <a:cs typeface="Times New Roman" panose="02020603050405020304" pitchFamily="18" charset="0"/>
              </a:rPr>
              <a:t>, C., Dempsey, 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Mumby</a:t>
            </a:r>
            <a:r>
              <a:rPr lang="en-US" sz="1800" dirty="0">
                <a:effectLst/>
                <a:latin typeface="Calibri" panose="020F0502020204030204" pitchFamily="34" charset="0"/>
                <a:ea typeface="Calibri" panose="020F0502020204030204" pitchFamily="34" charset="0"/>
                <a:cs typeface="Times New Roman" panose="02020603050405020304" pitchFamily="18" charset="0"/>
              </a:rPr>
              <a:t>, P.J., 2021. Revisiting the paradigm of shark‐driven trophic cascades in coral reef ecosystems.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Ecology</a:t>
            </a:r>
            <a:r>
              <a:rPr lang="pt-PT" sz="1800" dirty="0">
                <a:effectLst/>
                <a:latin typeface="Calibri" panose="020F0502020204030204" pitchFamily="34" charset="0"/>
                <a:ea typeface="Calibri" panose="020F0502020204030204" pitchFamily="34" charset="0"/>
                <a:cs typeface="Times New Roman" panose="02020603050405020304" pitchFamily="18" charset="0"/>
              </a:rPr>
              <a:t> 102. https://doi.org/10.1002/ecy.3303</a:t>
            </a:r>
          </a:p>
          <a:p>
            <a:pPr>
              <a:lnSpc>
                <a:spcPct val="107000"/>
              </a:lnSpc>
            </a:pPr>
            <a:r>
              <a:rPr lang="pt-PT" sz="1800" dirty="0">
                <a:effectLst/>
                <a:latin typeface="Calibri" panose="020F0502020204030204" pitchFamily="34" charset="0"/>
                <a:ea typeface="Calibri" panose="020F0502020204030204" pitchFamily="34" charset="0"/>
                <a:cs typeface="Times New Roman" panose="02020603050405020304" pitchFamily="18" charset="0"/>
              </a:rPr>
              <a:t>dos Santos Costa, A.,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Stropp</a:t>
            </a:r>
            <a:r>
              <a:rPr lang="pt-PT" sz="1800" dirty="0">
                <a:effectLst/>
                <a:latin typeface="Calibri" panose="020F0502020204030204" pitchFamily="34" charset="0"/>
                <a:ea typeface="Calibri" panose="020F0502020204030204" pitchFamily="34" charset="0"/>
                <a:cs typeface="Times New Roman" panose="02020603050405020304" pitchFamily="18" charset="0"/>
              </a:rPr>
              <a:t>, J., de Carvalho, N.A., Alves-Martins, F.,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Ladle</a:t>
            </a:r>
            <a:r>
              <a:rPr lang="pt-PT" sz="1800" dirty="0">
                <a:effectLst/>
                <a:latin typeface="Calibri" panose="020F0502020204030204" pitchFamily="34" charset="0"/>
                <a:ea typeface="Calibri" panose="020F0502020204030204" pitchFamily="34" charset="0"/>
                <a:cs typeface="Times New Roman" panose="02020603050405020304" pitchFamily="18" charset="0"/>
              </a:rPr>
              <a:t>, R.J., Malhado, A.C.M., 2020. </a:t>
            </a:r>
            <a:r>
              <a:rPr lang="en-US" sz="1800" dirty="0">
                <a:effectLst/>
                <a:latin typeface="Calibri" panose="020F0502020204030204" pitchFamily="34" charset="0"/>
                <a:ea typeface="Calibri" panose="020F0502020204030204" pitchFamily="34" charset="0"/>
                <a:cs typeface="Times New Roman" panose="02020603050405020304" pitchFamily="18" charset="0"/>
              </a:rPr>
              <a:t>Environmental correlates of seed weight of tropical semi-arid woody species. Plant Soil 446, 369–378. https://doi.org/10.1007/s11104-019-04341-1</a:t>
            </a:r>
            <a:endParaRPr lang="pt-P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800" dirty="0">
                <a:effectLst/>
                <a:latin typeface="Calibri" panose="020F0502020204030204" pitchFamily="34" charset="0"/>
                <a:ea typeface="Calibri" panose="020F0502020204030204" pitchFamily="34" charset="0"/>
                <a:cs typeface="Times New Roman" panose="02020603050405020304" pitchFamily="18" charset="0"/>
              </a:rPr>
              <a:t>Fan, Y., Chen, J.,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Shirkey</a:t>
            </a:r>
            <a:r>
              <a:rPr lang="en-US" sz="1800" dirty="0">
                <a:effectLst/>
                <a:latin typeface="Calibri" panose="020F0502020204030204" pitchFamily="34" charset="0"/>
                <a:ea typeface="Calibri" panose="020F0502020204030204" pitchFamily="34" charset="0"/>
                <a:cs typeface="Times New Roman" panose="02020603050405020304" pitchFamily="18" charset="0"/>
              </a:rPr>
              <a:t>, G., John, R., Wu, S.R., Park, H., Shao, C., 2016. Applications of structural equation modeling (SEM) in ecological studies: an updated review.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Ecol</a:t>
            </a:r>
            <a:r>
              <a:rPr lang="en-US" sz="1800" dirty="0">
                <a:effectLst/>
                <a:latin typeface="Calibri" panose="020F0502020204030204" pitchFamily="34" charset="0"/>
                <a:ea typeface="Calibri" panose="020F0502020204030204" pitchFamily="34" charset="0"/>
                <a:cs typeface="Times New Roman" panose="02020603050405020304" pitchFamily="18" charset="0"/>
              </a:rPr>
              <a:t> Process 5, 19. https://doi.org/10.1186/s13717-016-0063-3</a:t>
            </a:r>
            <a:endParaRPr lang="pt-P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800" dirty="0">
                <a:effectLst/>
                <a:latin typeface="Calibri" panose="020F0502020204030204" pitchFamily="34" charset="0"/>
                <a:ea typeface="Calibri" panose="020F0502020204030204" pitchFamily="34" charset="0"/>
                <a:cs typeface="Times New Roman" panose="02020603050405020304" pitchFamily="18" charset="0"/>
              </a:rPr>
              <a:t>Grace, J.B., 2006. Structural equation modeling and natural systems. Cambridge University Press, Cambridge, UK ; New York.</a:t>
            </a:r>
            <a:endParaRPr lang="pt-P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800" dirty="0">
                <a:effectLst/>
                <a:latin typeface="Calibri" panose="020F0502020204030204" pitchFamily="34" charset="0"/>
                <a:ea typeface="Calibri" panose="020F0502020204030204" pitchFamily="34" charset="0"/>
                <a:cs typeface="Times New Roman" panose="02020603050405020304" pitchFamily="18" charset="0"/>
              </a:rPr>
              <a:t>Mannion, P.D., Upchurch, P., Benson, R.B.J., Goswami, A., 2014. The latitudinal biodiversity gradient through deep time. Trends in Ecology &amp; Evolution 29, 42–50. https://doi.org/10.1016/j.tree.2013.09.012</a:t>
            </a:r>
            <a:endParaRPr lang="pt-PT" dirty="0"/>
          </a:p>
        </p:txBody>
      </p:sp>
      <p:sp>
        <p:nvSpPr>
          <p:cNvPr id="3" name="Marcador de Posição da Data 2">
            <a:extLst>
              <a:ext uri="{FF2B5EF4-FFF2-40B4-BE49-F238E27FC236}">
                <a16:creationId xmlns:a16="http://schemas.microsoft.com/office/drawing/2014/main" id="{507A96AE-FEBB-42F6-A25A-30AB126B6964}"/>
              </a:ext>
            </a:extLst>
          </p:cNvPr>
          <p:cNvSpPr>
            <a:spLocks noGrp="1"/>
          </p:cNvSpPr>
          <p:nvPr>
            <p:ph type="dt" sz="half" idx="10"/>
          </p:nvPr>
        </p:nvSpPr>
        <p:spPr/>
        <p:txBody>
          <a:bodyPr/>
          <a:lstStyle/>
          <a:p>
            <a:pPr lvl="0"/>
            <a:fld id="{0656C1F0-6261-4EA9-8B62-5ED73AF52269}" type="datetime1">
              <a:rPr lang="pt-BR" smtClean="0"/>
              <a:t>03/06/2024</a:t>
            </a:fld>
            <a:endParaRPr lang="en-US" dirty="0"/>
          </a:p>
        </p:txBody>
      </p:sp>
      <p:sp>
        <p:nvSpPr>
          <p:cNvPr id="4" name="Marcador de Posição do Número do Diapositivo 3">
            <a:extLst>
              <a:ext uri="{FF2B5EF4-FFF2-40B4-BE49-F238E27FC236}">
                <a16:creationId xmlns:a16="http://schemas.microsoft.com/office/drawing/2014/main" id="{85E7E6A4-2ABF-4352-9695-1227676E6606}"/>
              </a:ext>
            </a:extLst>
          </p:cNvPr>
          <p:cNvSpPr>
            <a:spLocks noGrp="1"/>
          </p:cNvSpPr>
          <p:nvPr>
            <p:ph type="sldNum" sz="quarter" idx="12"/>
          </p:nvPr>
        </p:nvSpPr>
        <p:spPr/>
        <p:txBody>
          <a:bodyPr/>
          <a:lstStyle/>
          <a:p>
            <a:pPr lvl="0"/>
            <a:fld id="{8BA0E2AD-477F-47F7-A985-6BED10354003}" type="slidenum">
              <a:rPr lang="en-GB" smtClean="0"/>
              <a:t>70</a:t>
            </a:fld>
            <a:endParaRPr lang="en-GB" dirty="0"/>
          </a:p>
        </p:txBody>
      </p:sp>
      <p:sp>
        <p:nvSpPr>
          <p:cNvPr id="5" name="Título 4">
            <a:extLst>
              <a:ext uri="{FF2B5EF4-FFF2-40B4-BE49-F238E27FC236}">
                <a16:creationId xmlns:a16="http://schemas.microsoft.com/office/drawing/2014/main" id="{2EB8EE4F-479B-4956-85B0-9B3732A03A64}"/>
              </a:ext>
            </a:extLst>
          </p:cNvPr>
          <p:cNvSpPr>
            <a:spLocks noGrp="1"/>
          </p:cNvSpPr>
          <p:nvPr>
            <p:ph type="title"/>
          </p:nvPr>
        </p:nvSpPr>
        <p:spPr/>
        <p:txBody>
          <a:bodyPr/>
          <a:lstStyle/>
          <a:p>
            <a:r>
              <a:rPr lang="pt-PT" dirty="0" err="1"/>
              <a:t>References</a:t>
            </a:r>
            <a:endParaRPr lang="pt-PT" dirty="0"/>
          </a:p>
        </p:txBody>
      </p:sp>
    </p:spTree>
    <p:extLst>
      <p:ext uri="{BB962C8B-B14F-4D97-AF65-F5344CB8AC3E}">
        <p14:creationId xmlns:p14="http://schemas.microsoft.com/office/powerpoint/2010/main" val="20661362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e Conteúdo 1">
            <a:extLst>
              <a:ext uri="{FF2B5EF4-FFF2-40B4-BE49-F238E27FC236}">
                <a16:creationId xmlns:a16="http://schemas.microsoft.com/office/drawing/2014/main" id="{07D79927-1ADA-443D-B2E3-04F2050A81C0}"/>
              </a:ext>
            </a:extLst>
          </p:cNvPr>
          <p:cNvSpPr>
            <a:spLocks noGrp="1"/>
          </p:cNvSpPr>
          <p:nvPr>
            <p:ph idx="1"/>
          </p:nvPr>
        </p:nvSpPr>
        <p:spPr/>
        <p:txBody>
          <a:bodyPr>
            <a:noAutofit/>
          </a:bodyPr>
          <a:lstStyle/>
          <a:p>
            <a:pPr>
              <a:lnSpc>
                <a:spcPct val="107000"/>
              </a:lnSpc>
            </a:pPr>
            <a:r>
              <a:rPr lang="en-US" sz="1300" dirty="0" err="1">
                <a:effectLst/>
                <a:latin typeface="Calibri" panose="020F0502020204030204" pitchFamily="34" charset="0"/>
                <a:ea typeface="Calibri" panose="020F0502020204030204" pitchFamily="34" charset="0"/>
                <a:cs typeface="Times New Roman" panose="02020603050405020304" pitchFamily="18" charset="0"/>
              </a:rPr>
              <a:t>Nakadai</a:t>
            </a:r>
            <a:r>
              <a:rPr lang="en-US" sz="1300" dirty="0">
                <a:effectLst/>
                <a:latin typeface="Calibri" panose="020F0502020204030204" pitchFamily="34" charset="0"/>
                <a:ea typeface="Calibri" panose="020F0502020204030204" pitchFamily="34" charset="0"/>
                <a:cs typeface="Times New Roman" panose="02020603050405020304" pitchFamily="18" charset="0"/>
              </a:rPr>
              <a:t>, R., 2023. Macroecological processes drive spiritual ecosystem services obtained from giant trees. Nat. Plants 9, 209–213. </a:t>
            </a:r>
            <a:r>
              <a:rPr lang="en-US" sz="13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https://doi.org/10.1038/s41477-022-01337-1</a:t>
            </a:r>
            <a:endParaRPr lang="pt-PT" sz="13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300" dirty="0" err="1">
                <a:effectLst/>
                <a:latin typeface="Calibri" panose="020F0502020204030204" pitchFamily="34" charset="0"/>
                <a:ea typeface="Calibri" panose="020F0502020204030204" pitchFamily="34" charset="0"/>
                <a:cs typeface="Times New Roman" panose="02020603050405020304" pitchFamily="18" charset="0"/>
              </a:rPr>
              <a:t>Lefcheck</a:t>
            </a:r>
            <a:r>
              <a:rPr lang="en-US" sz="1300" dirty="0">
                <a:effectLst/>
                <a:latin typeface="Calibri" panose="020F0502020204030204" pitchFamily="34" charset="0"/>
                <a:ea typeface="Calibri" panose="020F0502020204030204" pitchFamily="34" charset="0"/>
                <a:cs typeface="Times New Roman" panose="02020603050405020304" pitchFamily="18" charset="0"/>
              </a:rPr>
              <a:t>, J.S., 2016. </a:t>
            </a:r>
            <a:r>
              <a:rPr lang="en-US" sz="1300" dirty="0" err="1">
                <a:effectLst/>
                <a:latin typeface="Calibri" panose="020F0502020204030204" pitchFamily="34" charset="0"/>
                <a:ea typeface="Calibri" panose="020F0502020204030204" pitchFamily="34" charset="0"/>
                <a:cs typeface="Times New Roman" panose="02020603050405020304" pitchFamily="18" charset="0"/>
              </a:rPr>
              <a:t>piecewiseSEM</a:t>
            </a:r>
            <a:r>
              <a:rPr lang="en-US" sz="1300" dirty="0">
                <a:effectLst/>
                <a:latin typeface="Calibri" panose="020F0502020204030204" pitchFamily="34" charset="0"/>
                <a:ea typeface="Calibri" panose="020F0502020204030204" pitchFamily="34" charset="0"/>
                <a:cs typeface="Times New Roman" panose="02020603050405020304" pitchFamily="18" charset="0"/>
              </a:rPr>
              <a:t> : Piecewise structural equation modelling in r for ecology, evolution, and systematics. Methods </a:t>
            </a:r>
            <a:r>
              <a:rPr lang="en-US" sz="1300" dirty="0" err="1">
                <a:effectLst/>
                <a:latin typeface="Calibri" panose="020F0502020204030204" pitchFamily="34" charset="0"/>
                <a:ea typeface="Calibri" panose="020F0502020204030204" pitchFamily="34" charset="0"/>
                <a:cs typeface="Times New Roman" panose="02020603050405020304" pitchFamily="18" charset="0"/>
              </a:rPr>
              <a:t>Ecol</a:t>
            </a:r>
            <a:r>
              <a:rPr lang="en-US" sz="1300" dirty="0">
                <a:effectLst/>
                <a:latin typeface="Calibri" panose="020F0502020204030204" pitchFamily="34" charset="0"/>
                <a:ea typeface="Calibri" panose="020F0502020204030204" pitchFamily="34" charset="0"/>
                <a:cs typeface="Times New Roman" panose="02020603050405020304" pitchFamily="18" charset="0"/>
              </a:rPr>
              <a:t> </a:t>
            </a:r>
            <a:r>
              <a:rPr lang="en-US" sz="1300" dirty="0" err="1">
                <a:effectLst/>
                <a:latin typeface="Calibri" panose="020F0502020204030204" pitchFamily="34" charset="0"/>
                <a:ea typeface="Calibri" panose="020F0502020204030204" pitchFamily="34" charset="0"/>
                <a:cs typeface="Times New Roman" panose="02020603050405020304" pitchFamily="18" charset="0"/>
              </a:rPr>
              <a:t>Evol</a:t>
            </a:r>
            <a:r>
              <a:rPr lang="en-US" sz="1300" dirty="0">
                <a:effectLst/>
                <a:latin typeface="Calibri" panose="020F0502020204030204" pitchFamily="34" charset="0"/>
                <a:ea typeface="Calibri" panose="020F0502020204030204" pitchFamily="34" charset="0"/>
                <a:cs typeface="Times New Roman" panose="02020603050405020304" pitchFamily="18" charset="0"/>
              </a:rPr>
              <a:t> 7, 573–579. https://doi.org/10.1111/2041-210X.12512</a:t>
            </a:r>
            <a:endParaRPr lang="pt-PT" sz="13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300" dirty="0">
                <a:effectLst/>
                <a:latin typeface="Calibri" panose="020F0502020204030204" pitchFamily="34" charset="0"/>
                <a:ea typeface="Calibri" panose="020F0502020204030204" pitchFamily="34" charset="0"/>
                <a:cs typeface="Times New Roman" panose="02020603050405020304" pitchFamily="18" charset="0"/>
              </a:rPr>
              <a:t>Rodrigues da Silva, F., Gonçalves-Souza, T., Brant Paterno, G., Borges </a:t>
            </a:r>
            <a:r>
              <a:rPr lang="en-US" sz="1300" dirty="0" err="1">
                <a:effectLst/>
                <a:latin typeface="Calibri" panose="020F0502020204030204" pitchFamily="34" charset="0"/>
                <a:ea typeface="Calibri" panose="020F0502020204030204" pitchFamily="34" charset="0"/>
                <a:cs typeface="Times New Roman" panose="02020603050405020304" pitchFamily="18" charset="0"/>
              </a:rPr>
              <a:t>Provete</a:t>
            </a:r>
            <a:r>
              <a:rPr lang="en-US" sz="1300" dirty="0">
                <a:effectLst/>
                <a:latin typeface="Calibri" panose="020F0502020204030204" pitchFamily="34" charset="0"/>
                <a:ea typeface="Calibri" panose="020F0502020204030204" pitchFamily="34" charset="0"/>
                <a:cs typeface="Times New Roman" panose="02020603050405020304" pitchFamily="18" charset="0"/>
              </a:rPr>
              <a:t>, D., Humberto </a:t>
            </a:r>
            <a:r>
              <a:rPr lang="en-US" sz="1300" dirty="0" err="1">
                <a:effectLst/>
                <a:latin typeface="Calibri" panose="020F0502020204030204" pitchFamily="34" charset="0"/>
                <a:ea typeface="Calibri" panose="020F0502020204030204" pitchFamily="34" charset="0"/>
                <a:cs typeface="Times New Roman" panose="02020603050405020304" pitchFamily="18" charset="0"/>
              </a:rPr>
              <a:t>Vancine</a:t>
            </a:r>
            <a:r>
              <a:rPr lang="en-US" sz="1300" dirty="0">
                <a:effectLst/>
                <a:latin typeface="Calibri" panose="020F0502020204030204" pitchFamily="34" charset="0"/>
                <a:ea typeface="Calibri" panose="020F0502020204030204" pitchFamily="34" charset="0"/>
                <a:cs typeface="Times New Roman" panose="02020603050405020304" pitchFamily="18" charset="0"/>
              </a:rPr>
              <a:t>, M., 2022. </a:t>
            </a:r>
            <a:r>
              <a:rPr lang="pt-PT" sz="1300" dirty="0">
                <a:effectLst/>
                <a:latin typeface="Calibri" panose="020F0502020204030204" pitchFamily="34" charset="0"/>
                <a:ea typeface="Calibri" panose="020F0502020204030204" pitchFamily="34" charset="0"/>
                <a:cs typeface="Times New Roman" panose="02020603050405020304" pitchFamily="18" charset="0"/>
              </a:rPr>
              <a:t>Análises ecológicas no R, 1st ed. Canal 6 Editora. https://doi.org/10.52050/9788579175633</a:t>
            </a:r>
          </a:p>
          <a:p>
            <a:pPr>
              <a:lnSpc>
                <a:spcPct val="107000"/>
              </a:lnSpc>
            </a:pPr>
            <a:r>
              <a:rPr lang="en-US" sz="1300" dirty="0">
                <a:effectLst/>
                <a:latin typeface="Calibri" panose="020F0502020204030204" pitchFamily="34" charset="0"/>
                <a:ea typeface="Calibri" panose="020F0502020204030204" pitchFamily="34" charset="0"/>
                <a:cs typeface="Times New Roman" panose="02020603050405020304" pitchFamily="18" charset="0"/>
              </a:rPr>
              <a:t>Shipley, B., 2004. Cause and correlation in biology: a user’s guide to path analysis, structural equations and causal inference, 1. paperback ed., with corr., transferred to digital print. ed. Cambridge Univ. Press, Cambridge.</a:t>
            </a:r>
            <a:endParaRPr lang="pt-PT" sz="13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300" dirty="0">
                <a:effectLst/>
                <a:latin typeface="Calibri" panose="020F0502020204030204" pitchFamily="34" charset="0"/>
                <a:ea typeface="Calibri" panose="020F0502020204030204" pitchFamily="34" charset="0"/>
                <a:cs typeface="Times New Roman" panose="02020603050405020304" pitchFamily="18" charset="0"/>
              </a:rPr>
              <a:t>Spada, A., Tucci, F.A., </a:t>
            </a:r>
            <a:r>
              <a:rPr lang="en-US" sz="1300" dirty="0" err="1">
                <a:effectLst/>
                <a:latin typeface="Calibri" panose="020F0502020204030204" pitchFamily="34" charset="0"/>
                <a:ea typeface="Calibri" panose="020F0502020204030204" pitchFamily="34" charset="0"/>
                <a:cs typeface="Times New Roman" panose="02020603050405020304" pitchFamily="18" charset="0"/>
              </a:rPr>
              <a:t>Ummarino</a:t>
            </a:r>
            <a:r>
              <a:rPr lang="en-US" sz="1300" dirty="0">
                <a:effectLst/>
                <a:latin typeface="Calibri" panose="020F0502020204030204" pitchFamily="34" charset="0"/>
                <a:ea typeface="Calibri" panose="020F0502020204030204" pitchFamily="34" charset="0"/>
                <a:cs typeface="Times New Roman" panose="02020603050405020304" pitchFamily="18" charset="0"/>
              </a:rPr>
              <a:t>, A., </a:t>
            </a:r>
            <a:r>
              <a:rPr lang="en-US" sz="1300" dirty="0" err="1">
                <a:effectLst/>
                <a:latin typeface="Calibri" panose="020F0502020204030204" pitchFamily="34" charset="0"/>
                <a:ea typeface="Calibri" panose="020F0502020204030204" pitchFamily="34" charset="0"/>
                <a:cs typeface="Times New Roman" panose="02020603050405020304" pitchFamily="18" charset="0"/>
              </a:rPr>
              <a:t>Ciavarella</a:t>
            </a:r>
            <a:r>
              <a:rPr lang="en-US" sz="1300" dirty="0">
                <a:effectLst/>
                <a:latin typeface="Calibri" panose="020F0502020204030204" pitchFamily="34" charset="0"/>
                <a:ea typeface="Calibri" panose="020F0502020204030204" pitchFamily="34" charset="0"/>
                <a:cs typeface="Times New Roman" panose="02020603050405020304" pitchFamily="18" charset="0"/>
              </a:rPr>
              <a:t>, P.P., </a:t>
            </a:r>
            <a:r>
              <a:rPr lang="en-US" sz="1300" dirty="0" err="1">
                <a:effectLst/>
                <a:latin typeface="Calibri" panose="020F0502020204030204" pitchFamily="34" charset="0"/>
                <a:ea typeface="Calibri" panose="020F0502020204030204" pitchFamily="34" charset="0"/>
                <a:cs typeface="Times New Roman" panose="02020603050405020304" pitchFamily="18" charset="0"/>
              </a:rPr>
              <a:t>Calà</a:t>
            </a:r>
            <a:r>
              <a:rPr lang="en-US" sz="1300" dirty="0">
                <a:effectLst/>
                <a:latin typeface="Calibri" panose="020F0502020204030204" pitchFamily="34" charset="0"/>
                <a:ea typeface="Calibri" panose="020F0502020204030204" pitchFamily="34" charset="0"/>
                <a:cs typeface="Times New Roman" panose="02020603050405020304" pitchFamily="18" charset="0"/>
              </a:rPr>
              <a:t>, N., Troiano, V., Caputo, M., </a:t>
            </a:r>
            <a:r>
              <a:rPr lang="en-US" sz="1300" dirty="0" err="1">
                <a:effectLst/>
                <a:latin typeface="Calibri" panose="020F0502020204030204" pitchFamily="34" charset="0"/>
                <a:ea typeface="Calibri" panose="020F0502020204030204" pitchFamily="34" charset="0"/>
                <a:cs typeface="Times New Roman" panose="02020603050405020304" pitchFamily="18" charset="0"/>
              </a:rPr>
              <a:t>Ianzano</a:t>
            </a:r>
            <a:r>
              <a:rPr lang="en-US" sz="1300" dirty="0">
                <a:effectLst/>
                <a:latin typeface="Calibri" panose="020F0502020204030204" pitchFamily="34" charset="0"/>
                <a:ea typeface="Calibri" panose="020F0502020204030204" pitchFamily="34" charset="0"/>
                <a:cs typeface="Times New Roman" panose="02020603050405020304" pitchFamily="18" charset="0"/>
              </a:rPr>
              <a:t>, R., </a:t>
            </a:r>
            <a:r>
              <a:rPr lang="en-US" sz="1300" dirty="0" err="1">
                <a:effectLst/>
                <a:latin typeface="Calibri" panose="020F0502020204030204" pitchFamily="34" charset="0"/>
                <a:ea typeface="Calibri" panose="020F0502020204030204" pitchFamily="34" charset="0"/>
                <a:cs typeface="Times New Roman" panose="02020603050405020304" pitchFamily="18" charset="0"/>
              </a:rPr>
              <a:t>Corbo</a:t>
            </a:r>
            <a:r>
              <a:rPr lang="en-US" sz="1300" dirty="0">
                <a:effectLst/>
                <a:latin typeface="Calibri" panose="020F0502020204030204" pitchFamily="34" charset="0"/>
                <a:ea typeface="Calibri" panose="020F0502020204030204" pitchFamily="34" charset="0"/>
                <a:cs typeface="Times New Roman" panose="02020603050405020304" pitchFamily="18" charset="0"/>
              </a:rPr>
              <a:t>, S., de </a:t>
            </a:r>
            <a:r>
              <a:rPr lang="en-US" sz="1300" dirty="0" err="1">
                <a:effectLst/>
                <a:latin typeface="Calibri" panose="020F0502020204030204" pitchFamily="34" charset="0"/>
                <a:ea typeface="Calibri" panose="020F0502020204030204" pitchFamily="34" charset="0"/>
                <a:cs typeface="Times New Roman" panose="02020603050405020304" pitchFamily="18" charset="0"/>
              </a:rPr>
              <a:t>Biase</a:t>
            </a:r>
            <a:r>
              <a:rPr lang="en-US" sz="1300" dirty="0">
                <a:effectLst/>
                <a:latin typeface="Calibri" panose="020F0502020204030204" pitchFamily="34" charset="0"/>
                <a:ea typeface="Calibri" panose="020F0502020204030204" pitchFamily="34" charset="0"/>
                <a:cs typeface="Times New Roman" panose="02020603050405020304" pitchFamily="18" charset="0"/>
              </a:rPr>
              <a:t>, M., Fascia, N., Forte, C., </a:t>
            </a:r>
            <a:r>
              <a:rPr lang="en-US" sz="1300" dirty="0" err="1">
                <a:effectLst/>
                <a:latin typeface="Calibri" panose="020F0502020204030204" pitchFamily="34" charset="0"/>
                <a:ea typeface="Calibri" panose="020F0502020204030204" pitchFamily="34" charset="0"/>
                <a:cs typeface="Times New Roman" panose="02020603050405020304" pitchFamily="18" charset="0"/>
              </a:rPr>
              <a:t>Gambacorta</a:t>
            </a:r>
            <a:r>
              <a:rPr lang="en-US" sz="1300" dirty="0">
                <a:effectLst/>
                <a:latin typeface="Calibri" panose="020F0502020204030204" pitchFamily="34" charset="0"/>
                <a:ea typeface="Calibri" panose="020F0502020204030204" pitchFamily="34" charset="0"/>
                <a:cs typeface="Times New Roman" panose="02020603050405020304" pitchFamily="18" charset="0"/>
              </a:rPr>
              <a:t>, G., </a:t>
            </a:r>
            <a:r>
              <a:rPr lang="en-US" sz="1300" dirty="0" err="1">
                <a:effectLst/>
                <a:latin typeface="Calibri" panose="020F0502020204030204" pitchFamily="34" charset="0"/>
                <a:ea typeface="Calibri" panose="020F0502020204030204" pitchFamily="34" charset="0"/>
                <a:cs typeface="Times New Roman" panose="02020603050405020304" pitchFamily="18" charset="0"/>
              </a:rPr>
              <a:t>Maccione</a:t>
            </a:r>
            <a:r>
              <a:rPr lang="en-US" sz="1300" dirty="0">
                <a:effectLst/>
                <a:latin typeface="Calibri" panose="020F0502020204030204" pitchFamily="34" charset="0"/>
                <a:ea typeface="Calibri" panose="020F0502020204030204" pitchFamily="34" charset="0"/>
                <a:cs typeface="Times New Roman" panose="02020603050405020304" pitchFamily="18" charset="0"/>
              </a:rPr>
              <a:t>, G., </a:t>
            </a:r>
            <a:r>
              <a:rPr lang="en-US" sz="1300" dirty="0" err="1">
                <a:effectLst/>
                <a:latin typeface="Calibri" panose="020F0502020204030204" pitchFamily="34" charset="0"/>
                <a:ea typeface="Calibri" panose="020F0502020204030204" pitchFamily="34" charset="0"/>
                <a:cs typeface="Times New Roman" panose="02020603050405020304" pitchFamily="18" charset="0"/>
              </a:rPr>
              <a:t>Prencipe</a:t>
            </a:r>
            <a:r>
              <a:rPr lang="en-US" sz="1300" dirty="0">
                <a:effectLst/>
                <a:latin typeface="Calibri" panose="020F0502020204030204" pitchFamily="34" charset="0"/>
                <a:ea typeface="Calibri" panose="020F0502020204030204" pitchFamily="34" charset="0"/>
                <a:cs typeface="Times New Roman" panose="02020603050405020304" pitchFamily="18" charset="0"/>
              </a:rPr>
              <a:t>, G., </a:t>
            </a:r>
            <a:r>
              <a:rPr lang="en-US" sz="1300" dirty="0" err="1">
                <a:effectLst/>
                <a:latin typeface="Calibri" panose="020F0502020204030204" pitchFamily="34" charset="0"/>
                <a:ea typeface="Calibri" panose="020F0502020204030204" pitchFamily="34" charset="0"/>
                <a:cs typeface="Times New Roman" panose="02020603050405020304" pitchFamily="18" charset="0"/>
              </a:rPr>
              <a:t>Tomaiuolo</a:t>
            </a:r>
            <a:r>
              <a:rPr lang="en-US" sz="1300" dirty="0">
                <a:effectLst/>
                <a:latin typeface="Calibri" panose="020F0502020204030204" pitchFamily="34" charset="0"/>
                <a:ea typeface="Calibri" panose="020F0502020204030204" pitchFamily="34" charset="0"/>
                <a:cs typeface="Times New Roman" panose="02020603050405020304" pitchFamily="18" charset="0"/>
              </a:rPr>
              <a:t>, M., Tucci, A., 2021. Structural equation modeling to shed light on the controversial role of climate on the spread of SARS-CoV-2. Sci Rep 11, 8358. https://doi.org/10.1038/s41598-021-87113-1</a:t>
            </a:r>
            <a:endParaRPr lang="pt-PT" sz="13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300" dirty="0">
                <a:effectLst/>
                <a:latin typeface="Calibri" panose="020F0502020204030204" pitchFamily="34" charset="0"/>
                <a:ea typeface="Calibri" panose="020F0502020204030204" pitchFamily="34" charset="0"/>
                <a:cs typeface="Times New Roman" panose="02020603050405020304" pitchFamily="18" charset="0"/>
              </a:rPr>
              <a:t>Teixeira, L., </a:t>
            </a:r>
            <a:r>
              <a:rPr lang="en-US" sz="1300" dirty="0" err="1">
                <a:effectLst/>
                <a:latin typeface="Calibri" panose="020F0502020204030204" pitchFamily="34" charset="0"/>
                <a:ea typeface="Calibri" panose="020F0502020204030204" pitchFamily="34" charset="0"/>
                <a:cs typeface="Times New Roman" panose="02020603050405020304" pitchFamily="18" charset="0"/>
              </a:rPr>
              <a:t>Tisovec‐Dufner</a:t>
            </a:r>
            <a:r>
              <a:rPr lang="en-US" sz="1300" dirty="0">
                <a:effectLst/>
                <a:latin typeface="Calibri" panose="020F0502020204030204" pitchFamily="34" charset="0"/>
                <a:ea typeface="Calibri" panose="020F0502020204030204" pitchFamily="34" charset="0"/>
                <a:cs typeface="Times New Roman" panose="02020603050405020304" pitchFamily="18" charset="0"/>
              </a:rPr>
              <a:t>, K.C., Marin, G. de L., </a:t>
            </a:r>
            <a:r>
              <a:rPr lang="en-US" sz="1300" dirty="0" err="1">
                <a:effectLst/>
                <a:latin typeface="Calibri" panose="020F0502020204030204" pitchFamily="34" charset="0"/>
                <a:ea typeface="Calibri" panose="020F0502020204030204" pitchFamily="34" charset="0"/>
                <a:cs typeface="Times New Roman" panose="02020603050405020304" pitchFamily="18" charset="0"/>
              </a:rPr>
              <a:t>Marchini</a:t>
            </a:r>
            <a:r>
              <a:rPr lang="en-US" sz="1300" dirty="0">
                <a:effectLst/>
                <a:latin typeface="Calibri" panose="020F0502020204030204" pitchFamily="34" charset="0"/>
                <a:ea typeface="Calibri" panose="020F0502020204030204" pitchFamily="34" charset="0"/>
                <a:cs typeface="Times New Roman" panose="02020603050405020304" pitchFamily="18" charset="0"/>
              </a:rPr>
              <a:t>, S., </a:t>
            </a:r>
            <a:r>
              <a:rPr lang="en-US" sz="1300" dirty="0" err="1">
                <a:effectLst/>
                <a:latin typeface="Calibri" panose="020F0502020204030204" pitchFamily="34" charset="0"/>
                <a:ea typeface="Calibri" panose="020F0502020204030204" pitchFamily="34" charset="0"/>
                <a:cs typeface="Times New Roman" panose="02020603050405020304" pitchFamily="18" charset="0"/>
              </a:rPr>
              <a:t>Dorresteijn</a:t>
            </a:r>
            <a:r>
              <a:rPr lang="en-US" sz="1300" dirty="0">
                <a:effectLst/>
                <a:latin typeface="Calibri" panose="020F0502020204030204" pitchFamily="34" charset="0"/>
                <a:ea typeface="Calibri" panose="020F0502020204030204" pitchFamily="34" charset="0"/>
                <a:cs typeface="Times New Roman" panose="02020603050405020304" pitchFamily="18" charset="0"/>
              </a:rPr>
              <a:t>, I., </a:t>
            </a:r>
            <a:r>
              <a:rPr lang="en-US" sz="1300" dirty="0" err="1">
                <a:effectLst/>
                <a:latin typeface="Calibri" panose="020F0502020204030204" pitchFamily="34" charset="0"/>
                <a:ea typeface="Calibri" panose="020F0502020204030204" pitchFamily="34" charset="0"/>
                <a:cs typeface="Times New Roman" panose="02020603050405020304" pitchFamily="18" charset="0"/>
              </a:rPr>
              <a:t>Pardini</a:t>
            </a:r>
            <a:r>
              <a:rPr lang="en-US" sz="1300" dirty="0">
                <a:effectLst/>
                <a:latin typeface="Calibri" panose="020F0502020204030204" pitchFamily="34" charset="0"/>
                <a:ea typeface="Calibri" panose="020F0502020204030204" pitchFamily="34" charset="0"/>
                <a:cs typeface="Times New Roman" panose="02020603050405020304" pitchFamily="18" charset="0"/>
              </a:rPr>
              <a:t>, R., 2021. Linking human and ecological components to understand human–wildlife conflicts across landscapes and species. Conservation Biology 35, 285–296. https://doi.org/10.1111/cobi.13537</a:t>
            </a:r>
            <a:endParaRPr lang="pt-PT" sz="13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300" dirty="0">
                <a:effectLst/>
                <a:latin typeface="Calibri" panose="020F0502020204030204" pitchFamily="34" charset="0"/>
                <a:ea typeface="Calibri" panose="020F0502020204030204" pitchFamily="34" charset="0"/>
                <a:cs typeface="Times New Roman" panose="02020603050405020304" pitchFamily="18" charset="0"/>
              </a:rPr>
              <a:t>Wan, N.-F., Fu, L., </a:t>
            </a:r>
            <a:r>
              <a:rPr lang="en-US" sz="1300" dirty="0" err="1">
                <a:effectLst/>
                <a:latin typeface="Calibri" panose="020F0502020204030204" pitchFamily="34" charset="0"/>
                <a:ea typeface="Calibri" panose="020F0502020204030204" pitchFamily="34" charset="0"/>
                <a:cs typeface="Times New Roman" panose="02020603050405020304" pitchFamily="18" charset="0"/>
              </a:rPr>
              <a:t>Dainese</a:t>
            </a:r>
            <a:r>
              <a:rPr lang="en-US" sz="1300" dirty="0">
                <a:effectLst/>
                <a:latin typeface="Calibri" panose="020F0502020204030204" pitchFamily="34" charset="0"/>
                <a:ea typeface="Calibri" panose="020F0502020204030204" pitchFamily="34" charset="0"/>
                <a:cs typeface="Times New Roman" panose="02020603050405020304" pitchFamily="18" charset="0"/>
              </a:rPr>
              <a:t>, M., Hu, Y.-Q., </a:t>
            </a:r>
            <a:r>
              <a:rPr lang="en-US" sz="1300" dirty="0" err="1">
                <a:effectLst/>
                <a:latin typeface="Calibri" panose="020F0502020204030204" pitchFamily="34" charset="0"/>
                <a:ea typeface="Calibri" panose="020F0502020204030204" pitchFamily="34" charset="0"/>
                <a:cs typeface="Times New Roman" panose="02020603050405020304" pitchFamily="18" charset="0"/>
              </a:rPr>
              <a:t>Pødenphant</a:t>
            </a:r>
            <a:r>
              <a:rPr lang="en-US" sz="1300" dirty="0">
                <a:effectLst/>
                <a:latin typeface="Calibri" panose="020F0502020204030204" pitchFamily="34" charset="0"/>
                <a:ea typeface="Calibri" panose="020F0502020204030204" pitchFamily="34" charset="0"/>
                <a:cs typeface="Times New Roman" panose="02020603050405020304" pitchFamily="18" charset="0"/>
              </a:rPr>
              <a:t> </a:t>
            </a:r>
            <a:r>
              <a:rPr lang="en-US" sz="1300" dirty="0" err="1">
                <a:effectLst/>
                <a:latin typeface="Calibri" panose="020F0502020204030204" pitchFamily="34" charset="0"/>
                <a:ea typeface="Calibri" panose="020F0502020204030204" pitchFamily="34" charset="0"/>
                <a:cs typeface="Times New Roman" panose="02020603050405020304" pitchFamily="18" charset="0"/>
              </a:rPr>
              <a:t>Kiær</a:t>
            </a:r>
            <a:r>
              <a:rPr lang="en-US" sz="1300" dirty="0">
                <a:effectLst/>
                <a:latin typeface="Calibri" panose="020F0502020204030204" pitchFamily="34" charset="0"/>
                <a:ea typeface="Calibri" panose="020F0502020204030204" pitchFamily="34" charset="0"/>
                <a:cs typeface="Times New Roman" panose="02020603050405020304" pitchFamily="18" charset="0"/>
              </a:rPr>
              <a:t>, L., Isbell, F., </a:t>
            </a:r>
            <a:r>
              <a:rPr lang="en-US" sz="1300" dirty="0" err="1">
                <a:effectLst/>
                <a:latin typeface="Calibri" panose="020F0502020204030204" pitchFamily="34" charset="0"/>
                <a:ea typeface="Calibri" panose="020F0502020204030204" pitchFamily="34" charset="0"/>
                <a:cs typeface="Times New Roman" panose="02020603050405020304" pitchFamily="18" charset="0"/>
              </a:rPr>
              <a:t>Scherber</a:t>
            </a:r>
            <a:r>
              <a:rPr lang="en-US" sz="1300" dirty="0">
                <a:effectLst/>
                <a:latin typeface="Calibri" panose="020F0502020204030204" pitchFamily="34" charset="0"/>
                <a:ea typeface="Calibri" panose="020F0502020204030204" pitchFamily="34" charset="0"/>
                <a:cs typeface="Times New Roman" panose="02020603050405020304" pitchFamily="18" charset="0"/>
              </a:rPr>
              <a:t>, C., 2022. Plant genetic diversity affects multiple trophic levels and trophic interactions. Nat </a:t>
            </a:r>
            <a:r>
              <a:rPr lang="en-US" sz="1300" dirty="0" err="1">
                <a:effectLst/>
                <a:latin typeface="Calibri" panose="020F0502020204030204" pitchFamily="34" charset="0"/>
                <a:ea typeface="Calibri" panose="020F0502020204030204" pitchFamily="34" charset="0"/>
                <a:cs typeface="Times New Roman" panose="02020603050405020304" pitchFamily="18" charset="0"/>
              </a:rPr>
              <a:t>Commun</a:t>
            </a:r>
            <a:r>
              <a:rPr lang="en-US" sz="1300" dirty="0">
                <a:effectLst/>
                <a:latin typeface="Calibri" panose="020F0502020204030204" pitchFamily="34" charset="0"/>
                <a:ea typeface="Calibri" panose="020F0502020204030204" pitchFamily="34" charset="0"/>
                <a:cs typeface="Times New Roman" panose="02020603050405020304" pitchFamily="18" charset="0"/>
              </a:rPr>
              <a:t> 13, 7312. https://doi.org/10.1038/s41467-022-35087-7</a:t>
            </a:r>
            <a:endParaRPr lang="pt-PT" sz="1300" dirty="0"/>
          </a:p>
        </p:txBody>
      </p:sp>
      <p:sp>
        <p:nvSpPr>
          <p:cNvPr id="3" name="Marcador de Posição da Data 2">
            <a:extLst>
              <a:ext uri="{FF2B5EF4-FFF2-40B4-BE49-F238E27FC236}">
                <a16:creationId xmlns:a16="http://schemas.microsoft.com/office/drawing/2014/main" id="{8429A5FB-68A6-433F-8B7F-62B153BE2AFA}"/>
              </a:ext>
            </a:extLst>
          </p:cNvPr>
          <p:cNvSpPr>
            <a:spLocks noGrp="1"/>
          </p:cNvSpPr>
          <p:nvPr>
            <p:ph type="dt" sz="half" idx="10"/>
          </p:nvPr>
        </p:nvSpPr>
        <p:spPr/>
        <p:txBody>
          <a:bodyPr/>
          <a:lstStyle/>
          <a:p>
            <a:pPr lvl="0"/>
            <a:fld id="{0656C1F0-6261-4EA9-8B62-5ED73AF52269}" type="datetime1">
              <a:rPr lang="pt-BR" smtClean="0"/>
              <a:t>03/06/2024</a:t>
            </a:fld>
            <a:endParaRPr lang="en-US" dirty="0"/>
          </a:p>
        </p:txBody>
      </p:sp>
      <p:sp>
        <p:nvSpPr>
          <p:cNvPr id="4" name="Marcador de Posição do Número do Diapositivo 3">
            <a:extLst>
              <a:ext uri="{FF2B5EF4-FFF2-40B4-BE49-F238E27FC236}">
                <a16:creationId xmlns:a16="http://schemas.microsoft.com/office/drawing/2014/main" id="{B8DEDFFB-E281-44C0-8E21-D47A1B9EAB07}"/>
              </a:ext>
            </a:extLst>
          </p:cNvPr>
          <p:cNvSpPr>
            <a:spLocks noGrp="1"/>
          </p:cNvSpPr>
          <p:nvPr>
            <p:ph type="sldNum" sz="quarter" idx="12"/>
          </p:nvPr>
        </p:nvSpPr>
        <p:spPr/>
        <p:txBody>
          <a:bodyPr/>
          <a:lstStyle/>
          <a:p>
            <a:pPr lvl="0"/>
            <a:fld id="{8BA0E2AD-477F-47F7-A985-6BED10354003}" type="slidenum">
              <a:rPr lang="en-GB" smtClean="0"/>
              <a:t>71</a:t>
            </a:fld>
            <a:endParaRPr lang="en-GB" dirty="0"/>
          </a:p>
        </p:txBody>
      </p:sp>
      <p:sp>
        <p:nvSpPr>
          <p:cNvPr id="5" name="Título 4">
            <a:extLst>
              <a:ext uri="{FF2B5EF4-FFF2-40B4-BE49-F238E27FC236}">
                <a16:creationId xmlns:a16="http://schemas.microsoft.com/office/drawing/2014/main" id="{465E6377-FCF6-44BE-B671-5325AAC84033}"/>
              </a:ext>
            </a:extLst>
          </p:cNvPr>
          <p:cNvSpPr>
            <a:spLocks noGrp="1"/>
          </p:cNvSpPr>
          <p:nvPr>
            <p:ph type="title"/>
          </p:nvPr>
        </p:nvSpPr>
        <p:spPr/>
        <p:txBody>
          <a:bodyPr/>
          <a:lstStyle/>
          <a:p>
            <a:r>
              <a:rPr lang="pt-PT" dirty="0" err="1"/>
              <a:t>References</a:t>
            </a:r>
            <a:endParaRPr lang="pt-PT" dirty="0"/>
          </a:p>
        </p:txBody>
      </p:sp>
    </p:spTree>
    <p:extLst>
      <p:ext uri="{BB962C8B-B14F-4D97-AF65-F5344CB8AC3E}">
        <p14:creationId xmlns:p14="http://schemas.microsoft.com/office/powerpoint/2010/main" val="32488410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e Conteúdo 1">
            <a:extLst>
              <a:ext uri="{FF2B5EF4-FFF2-40B4-BE49-F238E27FC236}">
                <a16:creationId xmlns:a16="http://schemas.microsoft.com/office/drawing/2014/main" id="{65984A14-7B5D-442D-9D4B-924CF0A52144}"/>
              </a:ext>
            </a:extLst>
          </p:cNvPr>
          <p:cNvSpPr>
            <a:spLocks noGrp="1"/>
          </p:cNvSpPr>
          <p:nvPr>
            <p:ph idx="1"/>
          </p:nvPr>
        </p:nvSpPr>
        <p:spPr/>
        <p:txBody>
          <a:bodyPr>
            <a:normAutofit/>
          </a:bodyPr>
          <a:lstStyle/>
          <a:p>
            <a:pPr>
              <a:lnSpc>
                <a:spcPct val="107000"/>
              </a:lnSpc>
            </a:pPr>
            <a:r>
              <a:rPr lang="en-US" sz="1300" dirty="0">
                <a:effectLst/>
                <a:latin typeface="Calibri" panose="020F0502020204030204" pitchFamily="34" charset="0"/>
                <a:ea typeface="Calibri" panose="020F0502020204030204" pitchFamily="34" charset="0"/>
                <a:cs typeface="Times New Roman" panose="02020603050405020304" pitchFamily="18" charset="0"/>
              </a:rPr>
              <a:t>Wang, Y.X.G., Matson, K.D., </a:t>
            </a:r>
            <a:r>
              <a:rPr lang="en-US" sz="1300" dirty="0" err="1">
                <a:effectLst/>
                <a:latin typeface="Calibri" panose="020F0502020204030204" pitchFamily="34" charset="0"/>
                <a:ea typeface="Calibri" panose="020F0502020204030204" pitchFamily="34" charset="0"/>
                <a:cs typeface="Times New Roman" panose="02020603050405020304" pitchFamily="18" charset="0"/>
              </a:rPr>
              <a:t>Prins</a:t>
            </a:r>
            <a:r>
              <a:rPr lang="en-US" sz="1300" dirty="0">
                <a:effectLst/>
                <a:latin typeface="Calibri" panose="020F0502020204030204" pitchFamily="34" charset="0"/>
                <a:ea typeface="Calibri" panose="020F0502020204030204" pitchFamily="34" charset="0"/>
                <a:cs typeface="Times New Roman" panose="02020603050405020304" pitchFamily="18" charset="0"/>
              </a:rPr>
              <a:t>, H.H.T., Xu, Y., Huang, Z.Y.X., de Boer, W.F., 2023. Risk factors for Lyme disease: A scale-dependent effect of host species diversity and a consistent negative effect of host phylogenetic diversity. Ticks and Tick-borne Diseases 14, 102073. https://doi.org/10.1016/j.ttbdis.2022.102073</a:t>
            </a:r>
            <a:endParaRPr lang="pt-PT" sz="13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300" dirty="0" err="1">
                <a:effectLst/>
                <a:latin typeface="Calibri" panose="020F0502020204030204" pitchFamily="34" charset="0"/>
                <a:ea typeface="Calibri" panose="020F0502020204030204" pitchFamily="34" charset="0"/>
                <a:cs typeface="Times New Roman" panose="02020603050405020304" pitchFamily="18" charset="0"/>
              </a:rPr>
              <a:t>Zizka</a:t>
            </a:r>
            <a:r>
              <a:rPr lang="en-US" sz="1300" dirty="0">
                <a:effectLst/>
                <a:latin typeface="Calibri" panose="020F0502020204030204" pitchFamily="34" charset="0"/>
                <a:ea typeface="Calibri" panose="020F0502020204030204" pitchFamily="34" charset="0"/>
                <a:cs typeface="Times New Roman" panose="02020603050405020304" pitchFamily="18" charset="0"/>
              </a:rPr>
              <a:t>, A., </a:t>
            </a:r>
            <a:r>
              <a:rPr lang="en-US" sz="1300" dirty="0" err="1">
                <a:effectLst/>
                <a:latin typeface="Calibri" panose="020F0502020204030204" pitchFamily="34" charset="0"/>
                <a:ea typeface="Calibri" panose="020F0502020204030204" pitchFamily="34" charset="0"/>
                <a:cs typeface="Times New Roman" panose="02020603050405020304" pitchFamily="18" charset="0"/>
              </a:rPr>
              <a:t>Onstein</a:t>
            </a:r>
            <a:r>
              <a:rPr lang="en-US" sz="1300" dirty="0">
                <a:effectLst/>
                <a:latin typeface="Calibri" panose="020F0502020204030204" pitchFamily="34" charset="0"/>
                <a:ea typeface="Calibri" panose="020F0502020204030204" pitchFamily="34" charset="0"/>
                <a:cs typeface="Times New Roman" panose="02020603050405020304" pitchFamily="18" charset="0"/>
              </a:rPr>
              <a:t>, R.E., </a:t>
            </a:r>
            <a:r>
              <a:rPr lang="en-US" sz="1300" dirty="0" err="1">
                <a:effectLst/>
                <a:latin typeface="Calibri" panose="020F0502020204030204" pitchFamily="34" charset="0"/>
                <a:ea typeface="Calibri" panose="020F0502020204030204" pitchFamily="34" charset="0"/>
                <a:cs typeface="Times New Roman" panose="02020603050405020304" pitchFamily="18" charset="0"/>
              </a:rPr>
              <a:t>Rozzi</a:t>
            </a:r>
            <a:r>
              <a:rPr lang="en-US" sz="1300" dirty="0">
                <a:effectLst/>
                <a:latin typeface="Calibri" panose="020F0502020204030204" pitchFamily="34" charset="0"/>
                <a:ea typeface="Calibri" panose="020F0502020204030204" pitchFamily="34" charset="0"/>
                <a:cs typeface="Times New Roman" panose="02020603050405020304" pitchFamily="18" charset="0"/>
              </a:rPr>
              <a:t>, R., </a:t>
            </a:r>
            <a:r>
              <a:rPr lang="en-US" sz="1300" dirty="0" err="1">
                <a:effectLst/>
                <a:latin typeface="Calibri" panose="020F0502020204030204" pitchFamily="34" charset="0"/>
                <a:ea typeface="Calibri" panose="020F0502020204030204" pitchFamily="34" charset="0"/>
                <a:cs typeface="Times New Roman" panose="02020603050405020304" pitchFamily="18" charset="0"/>
              </a:rPr>
              <a:t>Weigelt</a:t>
            </a:r>
            <a:r>
              <a:rPr lang="en-US" sz="1300" dirty="0">
                <a:effectLst/>
                <a:latin typeface="Calibri" panose="020F0502020204030204" pitchFamily="34" charset="0"/>
                <a:ea typeface="Calibri" panose="020F0502020204030204" pitchFamily="34" charset="0"/>
                <a:cs typeface="Times New Roman" panose="02020603050405020304" pitchFamily="18" charset="0"/>
              </a:rPr>
              <a:t>, P., </a:t>
            </a:r>
            <a:r>
              <a:rPr lang="en-US" sz="1300" dirty="0" err="1">
                <a:effectLst/>
                <a:latin typeface="Calibri" panose="020F0502020204030204" pitchFamily="34" charset="0"/>
                <a:ea typeface="Calibri" panose="020F0502020204030204" pitchFamily="34" charset="0"/>
                <a:cs typeface="Times New Roman" panose="02020603050405020304" pitchFamily="18" charset="0"/>
              </a:rPr>
              <a:t>Kreft</a:t>
            </a:r>
            <a:r>
              <a:rPr lang="en-US" sz="1300" dirty="0">
                <a:effectLst/>
                <a:latin typeface="Calibri" panose="020F0502020204030204" pitchFamily="34" charset="0"/>
                <a:ea typeface="Calibri" panose="020F0502020204030204" pitchFamily="34" charset="0"/>
                <a:cs typeface="Times New Roman" panose="02020603050405020304" pitchFamily="18" charset="0"/>
              </a:rPr>
              <a:t>, H., </a:t>
            </a:r>
            <a:r>
              <a:rPr lang="en-US" sz="1300" dirty="0" err="1">
                <a:effectLst/>
                <a:latin typeface="Calibri" panose="020F0502020204030204" pitchFamily="34" charset="0"/>
                <a:ea typeface="Calibri" panose="020F0502020204030204" pitchFamily="34" charset="0"/>
                <a:cs typeface="Times New Roman" panose="02020603050405020304" pitchFamily="18" charset="0"/>
              </a:rPr>
              <a:t>Steinbauer</a:t>
            </a:r>
            <a:r>
              <a:rPr lang="en-US" sz="1300" dirty="0">
                <a:effectLst/>
                <a:latin typeface="Calibri" panose="020F0502020204030204" pitchFamily="34" charset="0"/>
                <a:ea typeface="Calibri" panose="020F0502020204030204" pitchFamily="34" charset="0"/>
                <a:cs typeface="Times New Roman" panose="02020603050405020304" pitchFamily="18" charset="0"/>
              </a:rPr>
              <a:t>, M.J., </a:t>
            </a:r>
            <a:r>
              <a:rPr lang="en-US" sz="1300" dirty="0" err="1">
                <a:effectLst/>
                <a:latin typeface="Calibri" panose="020F0502020204030204" pitchFamily="34" charset="0"/>
                <a:ea typeface="Calibri" panose="020F0502020204030204" pitchFamily="34" charset="0"/>
                <a:cs typeface="Times New Roman" panose="02020603050405020304" pitchFamily="18" charset="0"/>
              </a:rPr>
              <a:t>Bruelheide</a:t>
            </a:r>
            <a:r>
              <a:rPr lang="en-US" sz="1300" dirty="0">
                <a:effectLst/>
                <a:latin typeface="Calibri" panose="020F0502020204030204" pitchFamily="34" charset="0"/>
                <a:ea typeface="Calibri" panose="020F0502020204030204" pitchFamily="34" charset="0"/>
                <a:cs typeface="Times New Roman" panose="02020603050405020304" pitchFamily="18" charset="0"/>
              </a:rPr>
              <a:t>, H., Lens, F., 2022. The evolution of insular woodiness. Proc. Natl. Acad. Sci. U.S.A. 119, e2208629119. https://doi.org/10.1073/pnas.2208629119</a:t>
            </a:r>
            <a:endParaRPr lang="pt-PT" sz="1300" dirty="0">
              <a:effectLst/>
              <a:latin typeface="Calibri" panose="020F0502020204030204" pitchFamily="34" charset="0"/>
              <a:ea typeface="Calibri" panose="020F0502020204030204" pitchFamily="34" charset="0"/>
              <a:cs typeface="Times New Roman" panose="02020603050405020304" pitchFamily="18" charset="0"/>
            </a:endParaRPr>
          </a:p>
          <a:p>
            <a:endParaRPr lang="pt-PT" sz="1300" dirty="0"/>
          </a:p>
        </p:txBody>
      </p:sp>
      <p:sp>
        <p:nvSpPr>
          <p:cNvPr id="3" name="Marcador de Posição da Data 2">
            <a:extLst>
              <a:ext uri="{FF2B5EF4-FFF2-40B4-BE49-F238E27FC236}">
                <a16:creationId xmlns:a16="http://schemas.microsoft.com/office/drawing/2014/main" id="{7DC77E45-CE5F-4A9F-81CE-52A7374E4AA3}"/>
              </a:ext>
            </a:extLst>
          </p:cNvPr>
          <p:cNvSpPr>
            <a:spLocks noGrp="1"/>
          </p:cNvSpPr>
          <p:nvPr>
            <p:ph type="dt" sz="half" idx="10"/>
          </p:nvPr>
        </p:nvSpPr>
        <p:spPr/>
        <p:txBody>
          <a:bodyPr/>
          <a:lstStyle/>
          <a:p>
            <a:pPr lvl="0"/>
            <a:fld id="{0656C1F0-6261-4EA9-8B62-5ED73AF52269}" type="datetime1">
              <a:rPr lang="pt-BR" smtClean="0"/>
              <a:t>03/06/2024</a:t>
            </a:fld>
            <a:endParaRPr lang="en-US" dirty="0"/>
          </a:p>
        </p:txBody>
      </p:sp>
      <p:sp>
        <p:nvSpPr>
          <p:cNvPr id="4" name="Marcador de Posição do Número do Diapositivo 3">
            <a:extLst>
              <a:ext uri="{FF2B5EF4-FFF2-40B4-BE49-F238E27FC236}">
                <a16:creationId xmlns:a16="http://schemas.microsoft.com/office/drawing/2014/main" id="{565B6C65-A8FD-417B-AF92-2D52935149AD}"/>
              </a:ext>
            </a:extLst>
          </p:cNvPr>
          <p:cNvSpPr>
            <a:spLocks noGrp="1"/>
          </p:cNvSpPr>
          <p:nvPr>
            <p:ph type="sldNum" sz="quarter" idx="12"/>
          </p:nvPr>
        </p:nvSpPr>
        <p:spPr/>
        <p:txBody>
          <a:bodyPr/>
          <a:lstStyle/>
          <a:p>
            <a:pPr lvl="0"/>
            <a:fld id="{8BA0E2AD-477F-47F7-A985-6BED10354003}" type="slidenum">
              <a:rPr lang="en-GB" smtClean="0"/>
              <a:t>72</a:t>
            </a:fld>
            <a:endParaRPr lang="en-GB" dirty="0"/>
          </a:p>
        </p:txBody>
      </p:sp>
      <p:sp>
        <p:nvSpPr>
          <p:cNvPr id="5" name="Título 4">
            <a:extLst>
              <a:ext uri="{FF2B5EF4-FFF2-40B4-BE49-F238E27FC236}">
                <a16:creationId xmlns:a16="http://schemas.microsoft.com/office/drawing/2014/main" id="{E7757A7E-097B-4C59-8D91-0B64CB46DD88}"/>
              </a:ext>
            </a:extLst>
          </p:cNvPr>
          <p:cNvSpPr>
            <a:spLocks noGrp="1"/>
          </p:cNvSpPr>
          <p:nvPr>
            <p:ph type="title"/>
          </p:nvPr>
        </p:nvSpPr>
        <p:spPr/>
        <p:txBody>
          <a:bodyPr/>
          <a:lstStyle/>
          <a:p>
            <a:r>
              <a:rPr lang="pt-PT" dirty="0" err="1"/>
              <a:t>References</a:t>
            </a:r>
            <a:endParaRPr lang="pt-PT" dirty="0"/>
          </a:p>
        </p:txBody>
      </p:sp>
    </p:spTree>
    <p:extLst>
      <p:ext uri="{BB962C8B-B14F-4D97-AF65-F5344CB8AC3E}">
        <p14:creationId xmlns:p14="http://schemas.microsoft.com/office/powerpoint/2010/main" val="35462325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e Conteúdo 1">
            <a:extLst>
              <a:ext uri="{FF2B5EF4-FFF2-40B4-BE49-F238E27FC236}">
                <a16:creationId xmlns:a16="http://schemas.microsoft.com/office/drawing/2014/main" id="{4F49BC5F-9BF9-4F24-9CD8-B146C667C8CB}"/>
              </a:ext>
            </a:extLst>
          </p:cNvPr>
          <p:cNvSpPr>
            <a:spLocks noGrp="1"/>
          </p:cNvSpPr>
          <p:nvPr>
            <p:ph idx="1"/>
          </p:nvPr>
        </p:nvSpPr>
        <p:spPr/>
        <p:txBody>
          <a:bodyPr/>
          <a:lstStyle/>
          <a:p>
            <a:pPr>
              <a:lnSpc>
                <a:spcPct val="107000"/>
              </a:lnSpc>
            </a:pPr>
            <a:r>
              <a:rPr lang="en-US" sz="2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https://jonlefcheck.net/2014/07/06/piecewise-structural-equation-modeling-in-ecological-research/</a:t>
            </a:r>
            <a:endParaRPr lang="pt-PT" sz="2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2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https://jslefche.github.io/sem_book/</a:t>
            </a:r>
            <a:endParaRPr lang="pt-PT" sz="2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https://analises-ecologicas.com/</a:t>
            </a:r>
            <a:endParaRPr lang="pt-PT" sz="2800" dirty="0">
              <a:effectLst/>
              <a:latin typeface="Calibri" panose="020F0502020204030204" pitchFamily="34" charset="0"/>
              <a:ea typeface="Calibri" panose="020F0502020204030204" pitchFamily="34" charset="0"/>
              <a:cs typeface="Times New Roman" panose="02020603050405020304" pitchFamily="18" charset="0"/>
            </a:endParaRPr>
          </a:p>
          <a:p>
            <a:endParaRPr lang="pt-PT" dirty="0"/>
          </a:p>
        </p:txBody>
      </p:sp>
      <p:sp>
        <p:nvSpPr>
          <p:cNvPr id="3" name="Marcador de Posição da Data 2">
            <a:extLst>
              <a:ext uri="{FF2B5EF4-FFF2-40B4-BE49-F238E27FC236}">
                <a16:creationId xmlns:a16="http://schemas.microsoft.com/office/drawing/2014/main" id="{61FE0159-968B-4FD5-9754-6E36AD270C1B}"/>
              </a:ext>
            </a:extLst>
          </p:cNvPr>
          <p:cNvSpPr>
            <a:spLocks noGrp="1"/>
          </p:cNvSpPr>
          <p:nvPr>
            <p:ph type="dt" sz="half" idx="10"/>
          </p:nvPr>
        </p:nvSpPr>
        <p:spPr/>
        <p:txBody>
          <a:bodyPr/>
          <a:lstStyle/>
          <a:p>
            <a:pPr lvl="0"/>
            <a:fld id="{0656C1F0-6261-4EA9-8B62-5ED73AF52269}" type="datetime1">
              <a:rPr lang="pt-BR" smtClean="0"/>
              <a:t>03/06/2024</a:t>
            </a:fld>
            <a:endParaRPr lang="en-US" dirty="0"/>
          </a:p>
        </p:txBody>
      </p:sp>
      <p:sp>
        <p:nvSpPr>
          <p:cNvPr id="4" name="Marcador de Posição do Número do Diapositivo 3">
            <a:extLst>
              <a:ext uri="{FF2B5EF4-FFF2-40B4-BE49-F238E27FC236}">
                <a16:creationId xmlns:a16="http://schemas.microsoft.com/office/drawing/2014/main" id="{4D02AB1B-B119-4A90-A573-1518521193F2}"/>
              </a:ext>
            </a:extLst>
          </p:cNvPr>
          <p:cNvSpPr>
            <a:spLocks noGrp="1"/>
          </p:cNvSpPr>
          <p:nvPr>
            <p:ph type="sldNum" sz="quarter" idx="12"/>
          </p:nvPr>
        </p:nvSpPr>
        <p:spPr/>
        <p:txBody>
          <a:bodyPr/>
          <a:lstStyle/>
          <a:p>
            <a:pPr lvl="0"/>
            <a:fld id="{8BA0E2AD-477F-47F7-A985-6BED10354003}" type="slidenum">
              <a:rPr lang="en-GB" smtClean="0"/>
              <a:t>73</a:t>
            </a:fld>
            <a:endParaRPr lang="en-GB" dirty="0"/>
          </a:p>
        </p:txBody>
      </p:sp>
      <p:sp>
        <p:nvSpPr>
          <p:cNvPr id="5" name="Título 4">
            <a:extLst>
              <a:ext uri="{FF2B5EF4-FFF2-40B4-BE49-F238E27FC236}">
                <a16:creationId xmlns:a16="http://schemas.microsoft.com/office/drawing/2014/main" id="{E10D77FD-0EB6-4315-BE12-314646DE8119}"/>
              </a:ext>
            </a:extLst>
          </p:cNvPr>
          <p:cNvSpPr>
            <a:spLocks noGrp="1"/>
          </p:cNvSpPr>
          <p:nvPr>
            <p:ph type="title"/>
          </p:nvPr>
        </p:nvSpPr>
        <p:spPr/>
        <p:txBody>
          <a:bodyPr/>
          <a:lstStyle/>
          <a:p>
            <a:r>
              <a:rPr lang="pt-PT" dirty="0"/>
              <a:t>Websites</a:t>
            </a:r>
          </a:p>
        </p:txBody>
      </p:sp>
    </p:spTree>
    <p:extLst>
      <p:ext uri="{BB962C8B-B14F-4D97-AF65-F5344CB8AC3E}">
        <p14:creationId xmlns:p14="http://schemas.microsoft.com/office/powerpoint/2010/main" val="3741821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e Conteúdo 1">
            <a:extLst>
              <a:ext uri="{FF2B5EF4-FFF2-40B4-BE49-F238E27FC236}">
                <a16:creationId xmlns:a16="http://schemas.microsoft.com/office/drawing/2014/main" id="{D3A2082E-E559-4377-B9B2-71EADB7F8C34}"/>
              </a:ext>
            </a:extLst>
          </p:cNvPr>
          <p:cNvSpPr>
            <a:spLocks noGrp="1"/>
          </p:cNvSpPr>
          <p:nvPr>
            <p:ph idx="1"/>
          </p:nvPr>
        </p:nvSpPr>
        <p:spPr>
          <a:xfrm>
            <a:off x="838200" y="1825625"/>
            <a:ext cx="6751320" cy="4351338"/>
          </a:xfrm>
        </p:spPr>
        <p:txBody>
          <a:bodyPr>
            <a:normAutofit/>
          </a:bodyPr>
          <a:lstStyle/>
          <a:p>
            <a:pPr>
              <a:lnSpc>
                <a:spcPct val="150000"/>
              </a:lnSpc>
              <a:spcBef>
                <a:spcPts val="0"/>
              </a:spcBef>
            </a:pPr>
            <a:r>
              <a:rPr lang="en-US" sz="1800" dirty="0"/>
              <a:t>Ecology seeks to understand the vital connections between plants and animals and the world around them </a:t>
            </a:r>
          </a:p>
          <a:p>
            <a:pPr marL="0" indent="0">
              <a:lnSpc>
                <a:spcPct val="150000"/>
              </a:lnSpc>
              <a:spcBef>
                <a:spcPts val="0"/>
              </a:spcBef>
              <a:buNone/>
            </a:pPr>
            <a:r>
              <a:rPr lang="pt-PT" sz="1000" dirty="0"/>
              <a:t>(ESA </a:t>
            </a:r>
            <a:r>
              <a:rPr lang="pt-PT" sz="1000" dirty="0" err="1"/>
              <a:t>definition</a:t>
            </a:r>
            <a:r>
              <a:rPr lang="pt-PT" sz="1000" dirty="0"/>
              <a:t>- </a:t>
            </a:r>
            <a:r>
              <a:rPr lang="pt-PT" sz="1000" dirty="0">
                <a:hlinkClick r:id="rId2"/>
              </a:rPr>
              <a:t>https://www.esa.org/about/what-does-ecology-have-to-do-with-me/</a:t>
            </a:r>
            <a:r>
              <a:rPr lang="pt-PT" sz="1000" dirty="0"/>
              <a:t>)</a:t>
            </a:r>
          </a:p>
          <a:p>
            <a:pPr>
              <a:lnSpc>
                <a:spcPct val="150000"/>
              </a:lnSpc>
              <a:spcBef>
                <a:spcPts val="0"/>
              </a:spcBef>
            </a:pPr>
            <a:endParaRPr lang="pt-PT" sz="1800" dirty="0"/>
          </a:p>
          <a:p>
            <a:pPr>
              <a:lnSpc>
                <a:spcPct val="150000"/>
              </a:lnSpc>
              <a:spcBef>
                <a:spcPts val="0"/>
              </a:spcBef>
            </a:pPr>
            <a:r>
              <a:rPr lang="en-US" sz="1800" dirty="0"/>
              <a:t>Ecological relationships are often complex</a:t>
            </a:r>
          </a:p>
        </p:txBody>
      </p:sp>
      <p:sp>
        <p:nvSpPr>
          <p:cNvPr id="3" name="Marcador de Posição da Data 2">
            <a:extLst>
              <a:ext uri="{FF2B5EF4-FFF2-40B4-BE49-F238E27FC236}">
                <a16:creationId xmlns:a16="http://schemas.microsoft.com/office/drawing/2014/main" id="{AB61DD83-81CD-42A1-A022-09951AFEFB2D}"/>
              </a:ext>
            </a:extLst>
          </p:cNvPr>
          <p:cNvSpPr>
            <a:spLocks noGrp="1"/>
          </p:cNvSpPr>
          <p:nvPr>
            <p:ph type="dt" sz="half" idx="10"/>
          </p:nvPr>
        </p:nvSpPr>
        <p:spPr/>
        <p:txBody>
          <a:bodyPr/>
          <a:lstStyle/>
          <a:p>
            <a:pPr lvl="0"/>
            <a:fld id="{0656C1F0-6261-4EA9-8B62-5ED73AF52269}" type="datetime1">
              <a:rPr lang="pt-BR" smtClean="0"/>
              <a:t>03/06/2024</a:t>
            </a:fld>
            <a:endParaRPr lang="en-US" dirty="0"/>
          </a:p>
        </p:txBody>
      </p:sp>
      <p:sp>
        <p:nvSpPr>
          <p:cNvPr id="4" name="Marcador de Posição do Número do Diapositivo 3">
            <a:extLst>
              <a:ext uri="{FF2B5EF4-FFF2-40B4-BE49-F238E27FC236}">
                <a16:creationId xmlns:a16="http://schemas.microsoft.com/office/drawing/2014/main" id="{F1A334D9-A894-4C27-BEE7-351AAC148324}"/>
              </a:ext>
            </a:extLst>
          </p:cNvPr>
          <p:cNvSpPr>
            <a:spLocks noGrp="1"/>
          </p:cNvSpPr>
          <p:nvPr>
            <p:ph type="sldNum" sz="quarter" idx="12"/>
          </p:nvPr>
        </p:nvSpPr>
        <p:spPr/>
        <p:txBody>
          <a:bodyPr/>
          <a:lstStyle/>
          <a:p>
            <a:pPr lvl="0"/>
            <a:fld id="{8BA0E2AD-477F-47F7-A985-6BED10354003}" type="slidenum">
              <a:rPr lang="en-GB" smtClean="0"/>
              <a:t>8</a:t>
            </a:fld>
            <a:endParaRPr lang="en-GB" dirty="0"/>
          </a:p>
        </p:txBody>
      </p:sp>
      <p:sp>
        <p:nvSpPr>
          <p:cNvPr id="5" name="Título 4">
            <a:extLst>
              <a:ext uri="{FF2B5EF4-FFF2-40B4-BE49-F238E27FC236}">
                <a16:creationId xmlns:a16="http://schemas.microsoft.com/office/drawing/2014/main" id="{8E087B7A-9819-4633-84F0-1F0789A4A36E}"/>
              </a:ext>
            </a:extLst>
          </p:cNvPr>
          <p:cNvSpPr>
            <a:spLocks noGrp="1"/>
          </p:cNvSpPr>
          <p:nvPr>
            <p:ph type="title"/>
          </p:nvPr>
        </p:nvSpPr>
        <p:spPr>
          <a:xfrm>
            <a:off x="838200" y="824166"/>
            <a:ext cx="10515600" cy="866522"/>
          </a:xfrm>
        </p:spPr>
        <p:txBody>
          <a:bodyPr>
            <a:normAutofit/>
          </a:bodyPr>
          <a:lstStyle/>
          <a:p>
            <a:r>
              <a:rPr lang="en-US" dirty="0"/>
              <a:t>Why are SEM popular in ecology?</a:t>
            </a:r>
            <a:endParaRPr lang="en-US" sz="1100" dirty="0"/>
          </a:p>
        </p:txBody>
      </p:sp>
      <p:pic>
        <p:nvPicPr>
          <p:cNvPr id="1028" name="Picture 4" descr="Ponto Interrogação – FETEESC">
            <a:extLst>
              <a:ext uri="{FF2B5EF4-FFF2-40B4-BE49-F238E27FC236}">
                <a16:creationId xmlns:a16="http://schemas.microsoft.com/office/drawing/2014/main" id="{AD77D357-0922-470E-ABDF-03290B1A10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3177"/>
          <a:stretch/>
        </p:blipFill>
        <p:spPr bwMode="auto">
          <a:xfrm>
            <a:off x="577982" y="4608863"/>
            <a:ext cx="849044" cy="110519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Agrupar 16">
            <a:extLst>
              <a:ext uri="{FF2B5EF4-FFF2-40B4-BE49-F238E27FC236}">
                <a16:creationId xmlns:a16="http://schemas.microsoft.com/office/drawing/2014/main" id="{7095ED74-77FB-4BEA-81BA-68FDB42A2E04}"/>
              </a:ext>
            </a:extLst>
          </p:cNvPr>
          <p:cNvGrpSpPr/>
          <p:nvPr/>
        </p:nvGrpSpPr>
        <p:grpSpPr>
          <a:xfrm>
            <a:off x="7717536" y="2012954"/>
            <a:ext cx="4107394" cy="4343396"/>
            <a:chOff x="7744968" y="1890493"/>
            <a:chExt cx="4107394" cy="4343396"/>
          </a:xfrm>
        </p:grpSpPr>
        <p:pic>
          <p:nvPicPr>
            <p:cNvPr id="12" name="Imagem 11">
              <a:extLst>
                <a:ext uri="{FF2B5EF4-FFF2-40B4-BE49-F238E27FC236}">
                  <a16:creationId xmlns:a16="http://schemas.microsoft.com/office/drawing/2014/main" id="{C8168BF1-E285-4797-81E6-3C0CE38345E9}"/>
                </a:ext>
              </a:extLst>
            </p:cNvPr>
            <p:cNvPicPr>
              <a:picLocks noChangeAspect="1"/>
            </p:cNvPicPr>
            <p:nvPr/>
          </p:nvPicPr>
          <p:blipFill>
            <a:blip r:embed="rId4"/>
            <a:stretch>
              <a:fillRect/>
            </a:stretch>
          </p:blipFill>
          <p:spPr>
            <a:xfrm>
              <a:off x="7744968" y="1890493"/>
              <a:ext cx="4107394" cy="4012150"/>
            </a:xfrm>
            <a:prstGeom prst="rect">
              <a:avLst/>
            </a:prstGeom>
          </p:spPr>
        </p:pic>
        <p:sp>
          <p:nvSpPr>
            <p:cNvPr id="18" name="CaixaDeTexto 17">
              <a:extLst>
                <a:ext uri="{FF2B5EF4-FFF2-40B4-BE49-F238E27FC236}">
                  <a16:creationId xmlns:a16="http://schemas.microsoft.com/office/drawing/2014/main" id="{685F9F2E-AF24-4E29-9D82-9B72EB9E9C88}"/>
                </a:ext>
              </a:extLst>
            </p:cNvPr>
            <p:cNvSpPr txBox="1"/>
            <p:nvPr/>
          </p:nvSpPr>
          <p:spPr>
            <a:xfrm>
              <a:off x="7744968" y="5833779"/>
              <a:ext cx="3099816" cy="400110"/>
            </a:xfrm>
            <a:prstGeom prst="rect">
              <a:avLst/>
            </a:prstGeom>
            <a:noFill/>
          </p:spPr>
          <p:txBody>
            <a:bodyPr wrap="square">
              <a:spAutoFit/>
            </a:bodyPr>
            <a:lstStyle/>
            <a:p>
              <a:r>
                <a:rPr lang="pt-PT" sz="1000" b="0" i="0" dirty="0" err="1">
                  <a:solidFill>
                    <a:srgbClr val="242021"/>
                  </a:solidFill>
                  <a:effectLst/>
                </a:rPr>
                <a:t>Beschta</a:t>
              </a:r>
              <a:r>
                <a:rPr lang="pt-PT" sz="1000" b="0" i="0" dirty="0">
                  <a:solidFill>
                    <a:srgbClr val="242021"/>
                  </a:solidFill>
                  <a:effectLst/>
                </a:rPr>
                <a:t> </a:t>
              </a:r>
              <a:r>
                <a:rPr lang="pt-PT" sz="1000" b="0" i="0" dirty="0" err="1">
                  <a:solidFill>
                    <a:srgbClr val="242021"/>
                  </a:solidFill>
                  <a:effectLst/>
                </a:rPr>
                <a:t>et</a:t>
              </a:r>
              <a:r>
                <a:rPr lang="pt-PT" sz="1000" b="0" i="0" dirty="0">
                  <a:solidFill>
                    <a:srgbClr val="242021"/>
                  </a:solidFill>
                  <a:effectLst/>
                </a:rPr>
                <a:t> al., 2016 NRC Research </a:t>
              </a:r>
              <a:r>
                <a:rPr lang="pt-PT" sz="1000" b="0" i="0" dirty="0" err="1">
                  <a:solidFill>
                    <a:srgbClr val="242021"/>
                  </a:solidFill>
                  <a:effectLst/>
                </a:rPr>
                <a:t>Press</a:t>
              </a:r>
              <a:r>
                <a:rPr lang="pt-PT" sz="1000" dirty="0"/>
                <a:t> </a:t>
              </a:r>
              <a:br>
                <a:rPr lang="pt-PT" sz="1000" dirty="0"/>
              </a:br>
              <a:endParaRPr lang="en-US" sz="1000" dirty="0"/>
            </a:p>
          </p:txBody>
        </p:sp>
      </p:grpSp>
      <p:sp>
        <p:nvSpPr>
          <p:cNvPr id="19" name="CaixaDeTexto 18">
            <a:extLst>
              <a:ext uri="{FF2B5EF4-FFF2-40B4-BE49-F238E27FC236}">
                <a16:creationId xmlns:a16="http://schemas.microsoft.com/office/drawing/2014/main" id="{45E5F1B0-D3E9-4F37-9609-34649CCFDB85}"/>
              </a:ext>
            </a:extLst>
          </p:cNvPr>
          <p:cNvSpPr txBox="1"/>
          <p:nvPr/>
        </p:nvSpPr>
        <p:spPr>
          <a:xfrm>
            <a:off x="1847088" y="4142232"/>
            <a:ext cx="4443984" cy="2031325"/>
          </a:xfrm>
          <a:prstGeom prst="rect">
            <a:avLst/>
          </a:prstGeom>
          <a:noFill/>
        </p:spPr>
        <p:txBody>
          <a:bodyPr wrap="square" rtlCol="0">
            <a:spAutoFit/>
          </a:bodyPr>
          <a:lstStyle/>
          <a:p>
            <a:r>
              <a:rPr lang="en-US" dirty="0">
                <a:solidFill>
                  <a:srgbClr val="0070C0"/>
                </a:solidFill>
              </a:rPr>
              <a:t>(Eq.) Plants ~ Ungulates + Wolves</a:t>
            </a:r>
          </a:p>
          <a:p>
            <a:endParaRPr lang="en-US" dirty="0">
              <a:solidFill>
                <a:srgbClr val="0070C0"/>
              </a:solidFill>
            </a:endParaRPr>
          </a:p>
          <a:p>
            <a:r>
              <a:rPr lang="en-US" dirty="0">
                <a:solidFill>
                  <a:srgbClr val="FF0000"/>
                </a:solidFill>
              </a:rPr>
              <a:t>OR</a:t>
            </a:r>
          </a:p>
          <a:p>
            <a:endParaRPr lang="en-US" dirty="0">
              <a:solidFill>
                <a:srgbClr val="0070C0"/>
              </a:solidFill>
            </a:endParaRPr>
          </a:p>
          <a:p>
            <a:r>
              <a:rPr lang="en-US" dirty="0">
                <a:solidFill>
                  <a:srgbClr val="0070C0"/>
                </a:solidFill>
              </a:rPr>
              <a:t>(Eq. 1) Plants ~ Ungulates</a:t>
            </a:r>
          </a:p>
          <a:p>
            <a:endParaRPr lang="en-US" dirty="0">
              <a:solidFill>
                <a:srgbClr val="0070C0"/>
              </a:solidFill>
            </a:endParaRPr>
          </a:p>
          <a:p>
            <a:r>
              <a:rPr lang="en-US" dirty="0">
                <a:solidFill>
                  <a:srgbClr val="0070C0"/>
                </a:solidFill>
              </a:rPr>
              <a:t>(Eq. 2) Ungulates ~ Wolves</a:t>
            </a:r>
          </a:p>
        </p:txBody>
      </p:sp>
    </p:spTree>
    <p:extLst>
      <p:ext uri="{BB962C8B-B14F-4D97-AF65-F5344CB8AC3E}">
        <p14:creationId xmlns:p14="http://schemas.microsoft.com/office/powerpoint/2010/main" val="1388278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a Data 2">
            <a:extLst>
              <a:ext uri="{FF2B5EF4-FFF2-40B4-BE49-F238E27FC236}">
                <a16:creationId xmlns:a16="http://schemas.microsoft.com/office/drawing/2014/main" id="{8499C16F-6FA1-43D5-81FE-955D12C0065E}"/>
              </a:ext>
            </a:extLst>
          </p:cNvPr>
          <p:cNvSpPr>
            <a:spLocks noGrp="1"/>
          </p:cNvSpPr>
          <p:nvPr>
            <p:ph type="dt" sz="half" idx="10"/>
          </p:nvPr>
        </p:nvSpPr>
        <p:spPr/>
        <p:txBody>
          <a:bodyPr/>
          <a:lstStyle/>
          <a:p>
            <a:pPr lvl="0"/>
            <a:fld id="{0656C1F0-6261-4EA9-8B62-5ED73AF52269}" type="datetime1">
              <a:rPr lang="pt-BR" smtClean="0"/>
              <a:t>03/06/2024</a:t>
            </a:fld>
            <a:endParaRPr lang="en-US" dirty="0"/>
          </a:p>
        </p:txBody>
      </p:sp>
      <p:sp>
        <p:nvSpPr>
          <p:cNvPr id="4" name="Marcador de Posição do Número do Diapositivo 3">
            <a:extLst>
              <a:ext uri="{FF2B5EF4-FFF2-40B4-BE49-F238E27FC236}">
                <a16:creationId xmlns:a16="http://schemas.microsoft.com/office/drawing/2014/main" id="{0E463D39-9540-4254-AEB9-1BC641D09AF8}"/>
              </a:ext>
            </a:extLst>
          </p:cNvPr>
          <p:cNvSpPr>
            <a:spLocks noGrp="1"/>
          </p:cNvSpPr>
          <p:nvPr>
            <p:ph type="sldNum" sz="quarter" idx="12"/>
          </p:nvPr>
        </p:nvSpPr>
        <p:spPr/>
        <p:txBody>
          <a:bodyPr/>
          <a:lstStyle/>
          <a:p>
            <a:pPr lvl="0"/>
            <a:fld id="{8BA0E2AD-477F-47F7-A985-6BED10354003}" type="slidenum">
              <a:rPr lang="en-GB" smtClean="0"/>
              <a:t>9</a:t>
            </a:fld>
            <a:endParaRPr lang="en-GB" dirty="0"/>
          </a:p>
        </p:txBody>
      </p:sp>
      <p:sp>
        <p:nvSpPr>
          <p:cNvPr id="5" name="CuadroTexto 4">
            <a:extLst>
              <a:ext uri="{FF2B5EF4-FFF2-40B4-BE49-F238E27FC236}">
                <a16:creationId xmlns:a16="http://schemas.microsoft.com/office/drawing/2014/main" id="{6D88A40E-DEE0-004D-4327-86965B1988DF}"/>
              </a:ext>
            </a:extLst>
          </p:cNvPr>
          <p:cNvSpPr txBox="1"/>
          <p:nvPr/>
        </p:nvSpPr>
        <p:spPr>
          <a:xfrm>
            <a:off x="563671" y="739036"/>
            <a:ext cx="10885118" cy="5324535"/>
          </a:xfrm>
          <a:prstGeom prst="rect">
            <a:avLst/>
          </a:prstGeom>
          <a:noFill/>
        </p:spPr>
        <p:txBody>
          <a:bodyPr wrap="square" rtlCol="0">
            <a:spAutoFit/>
          </a:bodyPr>
          <a:lstStyle/>
          <a:p>
            <a:r>
              <a:rPr lang="es-ES" sz="2000" b="1" dirty="0" err="1">
                <a:solidFill>
                  <a:schemeClr val="accent1">
                    <a:lumMod val="50000"/>
                  </a:schemeClr>
                </a:solidFill>
                <a:latin typeface="Courier New" panose="02070309020205020404" pitchFamily="49" charset="0"/>
                <a:cs typeface="Courier New" panose="02070309020205020404" pitchFamily="49" charset="0"/>
              </a:rPr>
              <a:t>set.seed</a:t>
            </a:r>
            <a:r>
              <a:rPr lang="es-ES" sz="2000" b="1" dirty="0">
                <a:solidFill>
                  <a:schemeClr val="accent1">
                    <a:lumMod val="50000"/>
                  </a:schemeClr>
                </a:solidFill>
                <a:latin typeface="Courier New" panose="02070309020205020404" pitchFamily="49" charset="0"/>
                <a:cs typeface="Courier New" panose="02070309020205020404" pitchFamily="49" charset="0"/>
              </a:rPr>
              <a:t>(123)  </a:t>
            </a:r>
          </a:p>
          <a:p>
            <a:r>
              <a:rPr lang="es-ES" sz="2000" b="1" dirty="0">
                <a:solidFill>
                  <a:schemeClr val="accent1">
                    <a:lumMod val="50000"/>
                  </a:schemeClr>
                </a:solidFill>
                <a:latin typeface="Courier New" panose="02070309020205020404" pitchFamily="49" charset="0"/>
                <a:cs typeface="Courier New" panose="02070309020205020404" pitchFamily="49" charset="0"/>
              </a:rPr>
              <a:t>n &lt;- 100</a:t>
            </a:r>
          </a:p>
          <a:p>
            <a:endParaRPr lang="es-ES" sz="2000" b="1" dirty="0">
              <a:solidFill>
                <a:schemeClr val="accent1">
                  <a:lumMod val="50000"/>
                </a:schemeClr>
              </a:solidFill>
              <a:latin typeface="Courier New" panose="02070309020205020404" pitchFamily="49" charset="0"/>
              <a:cs typeface="Courier New" panose="02070309020205020404" pitchFamily="49" charset="0"/>
            </a:endParaRPr>
          </a:p>
          <a:p>
            <a:r>
              <a:rPr lang="es-ES" sz="2000" b="1" dirty="0">
                <a:solidFill>
                  <a:schemeClr val="accent1">
                    <a:lumMod val="50000"/>
                  </a:schemeClr>
                </a:solidFill>
                <a:latin typeface="Courier New" panose="02070309020205020404" pitchFamily="49" charset="0"/>
                <a:cs typeface="Courier New" panose="02070309020205020404" pitchFamily="49" charset="0"/>
              </a:rPr>
              <a:t># Data </a:t>
            </a:r>
            <a:r>
              <a:rPr lang="es-ES" sz="2000" b="1" dirty="0" err="1">
                <a:solidFill>
                  <a:schemeClr val="accent1">
                    <a:lumMod val="50000"/>
                  </a:schemeClr>
                </a:solidFill>
                <a:latin typeface="Courier New" panose="02070309020205020404" pitchFamily="49" charset="0"/>
                <a:cs typeface="Courier New" panose="02070309020205020404" pitchFamily="49" charset="0"/>
              </a:rPr>
              <a:t>generation</a:t>
            </a:r>
            <a:endParaRPr lang="es-ES" sz="2000" b="1" dirty="0">
              <a:solidFill>
                <a:schemeClr val="accent1">
                  <a:lumMod val="50000"/>
                </a:schemeClr>
              </a:solidFill>
              <a:latin typeface="Courier New" panose="02070309020205020404" pitchFamily="49" charset="0"/>
              <a:cs typeface="Courier New" panose="02070309020205020404" pitchFamily="49" charset="0"/>
            </a:endParaRPr>
          </a:p>
          <a:p>
            <a:endParaRPr lang="es-ES" sz="2000" b="1" dirty="0">
              <a:solidFill>
                <a:schemeClr val="accent1">
                  <a:lumMod val="50000"/>
                </a:schemeClr>
              </a:solidFill>
              <a:latin typeface="Courier New" panose="02070309020205020404" pitchFamily="49" charset="0"/>
              <a:cs typeface="Courier New" panose="02070309020205020404" pitchFamily="49" charset="0"/>
            </a:endParaRPr>
          </a:p>
          <a:p>
            <a:r>
              <a:rPr lang="es-ES" sz="2000" b="1" dirty="0" err="1">
                <a:solidFill>
                  <a:schemeClr val="accent1">
                    <a:lumMod val="50000"/>
                  </a:schemeClr>
                </a:solidFill>
                <a:latin typeface="Courier New" panose="02070309020205020404" pitchFamily="49" charset="0"/>
                <a:cs typeface="Courier New" panose="02070309020205020404" pitchFamily="49" charset="0"/>
              </a:rPr>
              <a:t>wolves</a:t>
            </a:r>
            <a:r>
              <a:rPr lang="es-ES" sz="2000" b="1" dirty="0">
                <a:solidFill>
                  <a:schemeClr val="accent1">
                    <a:lumMod val="50000"/>
                  </a:schemeClr>
                </a:solidFill>
                <a:latin typeface="Courier New" panose="02070309020205020404" pitchFamily="49" charset="0"/>
                <a:cs typeface="Courier New" panose="02070309020205020404" pitchFamily="49" charset="0"/>
              </a:rPr>
              <a:t> &lt;- </a:t>
            </a:r>
            <a:r>
              <a:rPr lang="es-ES" sz="2000" b="1" dirty="0" err="1">
                <a:solidFill>
                  <a:schemeClr val="accent1">
                    <a:lumMod val="50000"/>
                  </a:schemeClr>
                </a:solidFill>
                <a:latin typeface="Courier New" panose="02070309020205020404" pitchFamily="49" charset="0"/>
                <a:cs typeface="Courier New" panose="02070309020205020404" pitchFamily="49" charset="0"/>
              </a:rPr>
              <a:t>rnorm</a:t>
            </a:r>
            <a:r>
              <a:rPr lang="es-ES" sz="2000" b="1" dirty="0">
                <a:solidFill>
                  <a:schemeClr val="accent1">
                    <a:lumMod val="50000"/>
                  </a:schemeClr>
                </a:solidFill>
                <a:latin typeface="Courier New" panose="02070309020205020404" pitchFamily="49" charset="0"/>
                <a:cs typeface="Courier New" panose="02070309020205020404" pitchFamily="49" charset="0"/>
              </a:rPr>
              <a:t>(n, mean = 10, </a:t>
            </a:r>
            <a:r>
              <a:rPr lang="es-ES" sz="2000" b="1" dirty="0" err="1">
                <a:solidFill>
                  <a:schemeClr val="accent1">
                    <a:lumMod val="50000"/>
                  </a:schemeClr>
                </a:solidFill>
                <a:latin typeface="Courier New" panose="02070309020205020404" pitchFamily="49" charset="0"/>
                <a:cs typeface="Courier New" panose="02070309020205020404" pitchFamily="49" charset="0"/>
              </a:rPr>
              <a:t>sd</a:t>
            </a:r>
            <a:r>
              <a:rPr lang="es-ES" sz="2000" b="1" dirty="0">
                <a:solidFill>
                  <a:schemeClr val="accent1">
                    <a:lumMod val="50000"/>
                  </a:schemeClr>
                </a:solidFill>
                <a:latin typeface="Courier New" panose="02070309020205020404" pitchFamily="49" charset="0"/>
                <a:cs typeface="Courier New" panose="02070309020205020404" pitchFamily="49" charset="0"/>
              </a:rPr>
              <a:t> = 3)</a:t>
            </a:r>
          </a:p>
          <a:p>
            <a:endParaRPr lang="es-ES" sz="2000" b="1" dirty="0">
              <a:solidFill>
                <a:schemeClr val="accent1">
                  <a:lumMod val="50000"/>
                </a:schemeClr>
              </a:solidFill>
              <a:latin typeface="Courier New" panose="02070309020205020404" pitchFamily="49" charset="0"/>
              <a:cs typeface="Courier New" panose="02070309020205020404" pitchFamily="49" charset="0"/>
            </a:endParaRPr>
          </a:p>
          <a:p>
            <a:r>
              <a:rPr lang="es-ES" sz="2000" b="1" dirty="0" err="1">
                <a:solidFill>
                  <a:schemeClr val="accent1">
                    <a:lumMod val="50000"/>
                  </a:schemeClr>
                </a:solidFill>
                <a:latin typeface="Courier New" panose="02070309020205020404" pitchFamily="49" charset="0"/>
                <a:cs typeface="Courier New" panose="02070309020205020404" pitchFamily="49" charset="0"/>
              </a:rPr>
              <a:t>ungulates</a:t>
            </a:r>
            <a:r>
              <a:rPr lang="es-ES" sz="2000" b="1" dirty="0">
                <a:solidFill>
                  <a:schemeClr val="accent1">
                    <a:lumMod val="50000"/>
                  </a:schemeClr>
                </a:solidFill>
                <a:latin typeface="Courier New" panose="02070309020205020404" pitchFamily="49" charset="0"/>
                <a:cs typeface="Courier New" panose="02070309020205020404" pitchFamily="49" charset="0"/>
              </a:rPr>
              <a:t> &lt;- 150 - 10 * </a:t>
            </a:r>
            <a:r>
              <a:rPr lang="es-ES" sz="2000" b="1" dirty="0" err="1">
                <a:solidFill>
                  <a:schemeClr val="accent1">
                    <a:lumMod val="50000"/>
                  </a:schemeClr>
                </a:solidFill>
                <a:latin typeface="Courier New" panose="02070309020205020404" pitchFamily="49" charset="0"/>
                <a:cs typeface="Courier New" panose="02070309020205020404" pitchFamily="49" charset="0"/>
              </a:rPr>
              <a:t>wolves</a:t>
            </a:r>
            <a:r>
              <a:rPr lang="es-ES" sz="2000" b="1" dirty="0">
                <a:solidFill>
                  <a:schemeClr val="accent1">
                    <a:lumMod val="50000"/>
                  </a:schemeClr>
                </a:solidFill>
                <a:latin typeface="Courier New" panose="02070309020205020404" pitchFamily="49" charset="0"/>
                <a:cs typeface="Courier New" panose="02070309020205020404" pitchFamily="49" charset="0"/>
              </a:rPr>
              <a:t> + </a:t>
            </a:r>
            <a:r>
              <a:rPr lang="es-ES" sz="2000" b="1" dirty="0" err="1">
                <a:solidFill>
                  <a:schemeClr val="accent1">
                    <a:lumMod val="50000"/>
                  </a:schemeClr>
                </a:solidFill>
                <a:latin typeface="Courier New" panose="02070309020205020404" pitchFamily="49" charset="0"/>
                <a:cs typeface="Courier New" panose="02070309020205020404" pitchFamily="49" charset="0"/>
              </a:rPr>
              <a:t>rnorm</a:t>
            </a:r>
            <a:r>
              <a:rPr lang="es-ES" sz="2000" b="1" dirty="0">
                <a:solidFill>
                  <a:schemeClr val="accent1">
                    <a:lumMod val="50000"/>
                  </a:schemeClr>
                </a:solidFill>
                <a:latin typeface="Courier New" panose="02070309020205020404" pitchFamily="49" charset="0"/>
                <a:cs typeface="Courier New" panose="02070309020205020404" pitchFamily="49" charset="0"/>
              </a:rPr>
              <a:t>(n, mean = 0, </a:t>
            </a:r>
            <a:r>
              <a:rPr lang="es-ES" sz="2000" b="1" dirty="0" err="1">
                <a:solidFill>
                  <a:schemeClr val="accent1">
                    <a:lumMod val="50000"/>
                  </a:schemeClr>
                </a:solidFill>
                <a:latin typeface="Courier New" panose="02070309020205020404" pitchFamily="49" charset="0"/>
                <a:cs typeface="Courier New" panose="02070309020205020404" pitchFamily="49" charset="0"/>
              </a:rPr>
              <a:t>sd</a:t>
            </a:r>
            <a:r>
              <a:rPr lang="es-ES" sz="2000" b="1" dirty="0">
                <a:solidFill>
                  <a:schemeClr val="accent1">
                    <a:lumMod val="50000"/>
                  </a:schemeClr>
                </a:solidFill>
                <a:latin typeface="Courier New" panose="02070309020205020404" pitchFamily="49" charset="0"/>
                <a:cs typeface="Courier New" panose="02070309020205020404" pitchFamily="49" charset="0"/>
              </a:rPr>
              <a:t> = 20)  </a:t>
            </a:r>
          </a:p>
          <a:p>
            <a:endParaRPr lang="es-ES" sz="2000" b="1" dirty="0">
              <a:solidFill>
                <a:schemeClr val="accent1">
                  <a:lumMod val="50000"/>
                </a:schemeClr>
              </a:solidFill>
              <a:latin typeface="Courier New" panose="02070309020205020404" pitchFamily="49" charset="0"/>
              <a:cs typeface="Courier New" panose="02070309020205020404" pitchFamily="49" charset="0"/>
            </a:endParaRPr>
          </a:p>
          <a:p>
            <a:r>
              <a:rPr lang="es-ES" sz="2000" b="1" dirty="0" err="1">
                <a:solidFill>
                  <a:schemeClr val="accent1">
                    <a:lumMod val="50000"/>
                  </a:schemeClr>
                </a:solidFill>
                <a:latin typeface="Courier New" panose="02070309020205020404" pitchFamily="49" charset="0"/>
                <a:cs typeface="Courier New" panose="02070309020205020404" pitchFamily="49" charset="0"/>
              </a:rPr>
              <a:t>plants</a:t>
            </a:r>
            <a:r>
              <a:rPr lang="es-ES" sz="2000" b="1" dirty="0">
                <a:solidFill>
                  <a:schemeClr val="accent1">
                    <a:lumMod val="50000"/>
                  </a:schemeClr>
                </a:solidFill>
                <a:latin typeface="Courier New" panose="02070309020205020404" pitchFamily="49" charset="0"/>
                <a:cs typeface="Courier New" panose="02070309020205020404" pitchFamily="49" charset="0"/>
              </a:rPr>
              <a:t> &lt;- 50 + 5 * </a:t>
            </a:r>
            <a:r>
              <a:rPr lang="es-ES" sz="2000" b="1" dirty="0" err="1">
                <a:solidFill>
                  <a:schemeClr val="accent1">
                    <a:lumMod val="50000"/>
                  </a:schemeClr>
                </a:solidFill>
                <a:latin typeface="Courier New" panose="02070309020205020404" pitchFamily="49" charset="0"/>
                <a:cs typeface="Courier New" panose="02070309020205020404" pitchFamily="49" charset="0"/>
              </a:rPr>
              <a:t>wolves</a:t>
            </a:r>
            <a:r>
              <a:rPr lang="es-ES" sz="2000" b="1" dirty="0">
                <a:solidFill>
                  <a:schemeClr val="accent1">
                    <a:lumMod val="50000"/>
                  </a:schemeClr>
                </a:solidFill>
                <a:latin typeface="Courier New" panose="02070309020205020404" pitchFamily="49" charset="0"/>
                <a:cs typeface="Courier New" panose="02070309020205020404" pitchFamily="49" charset="0"/>
              </a:rPr>
              <a:t> - 2 * </a:t>
            </a:r>
            <a:r>
              <a:rPr lang="es-ES" sz="2000" b="1" dirty="0" err="1">
                <a:solidFill>
                  <a:schemeClr val="accent1">
                    <a:lumMod val="50000"/>
                  </a:schemeClr>
                </a:solidFill>
                <a:latin typeface="Courier New" panose="02070309020205020404" pitchFamily="49" charset="0"/>
                <a:cs typeface="Courier New" panose="02070309020205020404" pitchFamily="49" charset="0"/>
              </a:rPr>
              <a:t>ungulates</a:t>
            </a:r>
            <a:r>
              <a:rPr lang="es-ES" sz="2000" b="1" dirty="0">
                <a:solidFill>
                  <a:schemeClr val="accent1">
                    <a:lumMod val="50000"/>
                  </a:schemeClr>
                </a:solidFill>
                <a:latin typeface="Courier New" panose="02070309020205020404" pitchFamily="49" charset="0"/>
                <a:cs typeface="Courier New" panose="02070309020205020404" pitchFamily="49" charset="0"/>
              </a:rPr>
              <a:t> + </a:t>
            </a:r>
            <a:r>
              <a:rPr lang="es-ES" sz="2000" b="1" dirty="0" err="1">
                <a:solidFill>
                  <a:schemeClr val="accent1">
                    <a:lumMod val="50000"/>
                  </a:schemeClr>
                </a:solidFill>
                <a:latin typeface="Courier New" panose="02070309020205020404" pitchFamily="49" charset="0"/>
                <a:cs typeface="Courier New" panose="02070309020205020404" pitchFamily="49" charset="0"/>
              </a:rPr>
              <a:t>rnorm</a:t>
            </a:r>
            <a:r>
              <a:rPr lang="es-ES" sz="2000" b="1" dirty="0">
                <a:solidFill>
                  <a:schemeClr val="accent1">
                    <a:lumMod val="50000"/>
                  </a:schemeClr>
                </a:solidFill>
                <a:latin typeface="Courier New" panose="02070309020205020404" pitchFamily="49" charset="0"/>
                <a:cs typeface="Courier New" panose="02070309020205020404" pitchFamily="49" charset="0"/>
              </a:rPr>
              <a:t>(n, mean = 0, </a:t>
            </a:r>
            <a:r>
              <a:rPr lang="es-ES" sz="2000" b="1" dirty="0" err="1">
                <a:solidFill>
                  <a:schemeClr val="accent1">
                    <a:lumMod val="50000"/>
                  </a:schemeClr>
                </a:solidFill>
                <a:latin typeface="Courier New" panose="02070309020205020404" pitchFamily="49" charset="0"/>
                <a:cs typeface="Courier New" panose="02070309020205020404" pitchFamily="49" charset="0"/>
              </a:rPr>
              <a:t>sd</a:t>
            </a:r>
            <a:r>
              <a:rPr lang="es-ES" sz="2000" b="1" dirty="0">
                <a:solidFill>
                  <a:schemeClr val="accent1">
                    <a:lumMod val="50000"/>
                  </a:schemeClr>
                </a:solidFill>
                <a:latin typeface="Courier New" panose="02070309020205020404" pitchFamily="49" charset="0"/>
                <a:cs typeface="Courier New" panose="02070309020205020404" pitchFamily="49" charset="0"/>
              </a:rPr>
              <a:t> = 5) </a:t>
            </a:r>
          </a:p>
          <a:p>
            <a:endParaRPr lang="es-ES" sz="2000" b="1" dirty="0">
              <a:solidFill>
                <a:schemeClr val="accent1">
                  <a:lumMod val="50000"/>
                </a:schemeClr>
              </a:solidFill>
              <a:latin typeface="Courier New" panose="02070309020205020404" pitchFamily="49" charset="0"/>
              <a:cs typeface="Courier New" panose="02070309020205020404" pitchFamily="49" charset="0"/>
            </a:endParaRPr>
          </a:p>
          <a:p>
            <a:r>
              <a:rPr lang="es-ES" sz="2000" b="1" dirty="0">
                <a:solidFill>
                  <a:schemeClr val="accent1">
                    <a:lumMod val="50000"/>
                  </a:schemeClr>
                </a:solidFill>
                <a:latin typeface="Courier New" panose="02070309020205020404" pitchFamily="49" charset="0"/>
                <a:cs typeface="Courier New" panose="02070309020205020404" pitchFamily="49" charset="0"/>
              </a:rPr>
              <a:t>data &lt;- </a:t>
            </a:r>
            <a:r>
              <a:rPr lang="es-ES" sz="2000" b="1" dirty="0" err="1">
                <a:solidFill>
                  <a:schemeClr val="accent1">
                    <a:lumMod val="50000"/>
                  </a:schemeClr>
                </a:solidFill>
                <a:latin typeface="Courier New" panose="02070309020205020404" pitchFamily="49" charset="0"/>
                <a:cs typeface="Courier New" panose="02070309020205020404" pitchFamily="49" charset="0"/>
              </a:rPr>
              <a:t>tibble</a:t>
            </a:r>
            <a:r>
              <a:rPr lang="es-ES" sz="2000" b="1" dirty="0">
                <a:solidFill>
                  <a:schemeClr val="accent1">
                    <a:lumMod val="50000"/>
                  </a:schemeClr>
                </a:solidFill>
                <a:latin typeface="Courier New" panose="02070309020205020404" pitchFamily="49" charset="0"/>
                <a:cs typeface="Courier New" panose="02070309020205020404" pitchFamily="49" charset="0"/>
              </a:rPr>
              <a:t>(</a:t>
            </a:r>
          </a:p>
          <a:p>
            <a:r>
              <a:rPr lang="es-ES" sz="2000" b="1" dirty="0">
                <a:solidFill>
                  <a:schemeClr val="accent1">
                    <a:lumMod val="50000"/>
                  </a:schemeClr>
                </a:solidFill>
                <a:latin typeface="Courier New" panose="02070309020205020404" pitchFamily="49" charset="0"/>
                <a:cs typeface="Courier New" panose="02070309020205020404" pitchFamily="49" charset="0"/>
              </a:rPr>
              <a:t>                </a:t>
            </a:r>
            <a:r>
              <a:rPr lang="es-ES" sz="2000" b="1" dirty="0" err="1">
                <a:solidFill>
                  <a:schemeClr val="accent1">
                    <a:lumMod val="50000"/>
                  </a:schemeClr>
                </a:solidFill>
                <a:latin typeface="Courier New" panose="02070309020205020404" pitchFamily="49" charset="0"/>
                <a:cs typeface="Courier New" panose="02070309020205020404" pitchFamily="49" charset="0"/>
              </a:rPr>
              <a:t>wolves</a:t>
            </a:r>
            <a:r>
              <a:rPr lang="es-ES" sz="2000" b="1" dirty="0">
                <a:solidFill>
                  <a:schemeClr val="accent1">
                    <a:lumMod val="50000"/>
                  </a:schemeClr>
                </a:solidFill>
                <a:latin typeface="Courier New" panose="02070309020205020404" pitchFamily="49" charset="0"/>
                <a:cs typeface="Courier New" panose="02070309020205020404" pitchFamily="49" charset="0"/>
              </a:rPr>
              <a:t> = round(</a:t>
            </a:r>
            <a:r>
              <a:rPr lang="es-ES" sz="2000" b="1" dirty="0" err="1">
                <a:solidFill>
                  <a:schemeClr val="accent1">
                    <a:lumMod val="50000"/>
                  </a:schemeClr>
                </a:solidFill>
                <a:latin typeface="Courier New" panose="02070309020205020404" pitchFamily="49" charset="0"/>
                <a:cs typeface="Courier New" panose="02070309020205020404" pitchFamily="49" charset="0"/>
              </a:rPr>
              <a:t>wolves</a:t>
            </a:r>
            <a:r>
              <a:rPr lang="es-ES" sz="2000" b="1" dirty="0">
                <a:solidFill>
                  <a:schemeClr val="accent1">
                    <a:lumMod val="50000"/>
                  </a:schemeClr>
                </a:solidFill>
                <a:latin typeface="Courier New" panose="02070309020205020404" pitchFamily="49" charset="0"/>
                <a:cs typeface="Courier New" panose="02070309020205020404" pitchFamily="49" charset="0"/>
              </a:rPr>
              <a:t>),</a:t>
            </a:r>
          </a:p>
          <a:p>
            <a:r>
              <a:rPr lang="es-ES" sz="2000" b="1" dirty="0">
                <a:solidFill>
                  <a:schemeClr val="accent1">
                    <a:lumMod val="50000"/>
                  </a:schemeClr>
                </a:solidFill>
                <a:latin typeface="Courier New" panose="02070309020205020404" pitchFamily="49" charset="0"/>
                <a:cs typeface="Courier New" panose="02070309020205020404" pitchFamily="49" charset="0"/>
              </a:rPr>
              <a:t>                </a:t>
            </a:r>
            <a:r>
              <a:rPr lang="es-ES" sz="2000" b="1" dirty="0" err="1">
                <a:solidFill>
                  <a:schemeClr val="accent1">
                    <a:lumMod val="50000"/>
                  </a:schemeClr>
                </a:solidFill>
                <a:latin typeface="Courier New" panose="02070309020205020404" pitchFamily="49" charset="0"/>
                <a:cs typeface="Courier New" panose="02070309020205020404" pitchFamily="49" charset="0"/>
              </a:rPr>
              <a:t>ungulates</a:t>
            </a:r>
            <a:r>
              <a:rPr lang="es-ES" sz="2000" b="1" dirty="0">
                <a:solidFill>
                  <a:schemeClr val="accent1">
                    <a:lumMod val="50000"/>
                  </a:schemeClr>
                </a:solidFill>
                <a:latin typeface="Courier New" panose="02070309020205020404" pitchFamily="49" charset="0"/>
                <a:cs typeface="Courier New" panose="02070309020205020404" pitchFamily="49" charset="0"/>
              </a:rPr>
              <a:t> = round(</a:t>
            </a:r>
            <a:r>
              <a:rPr lang="es-ES" sz="2000" b="1" dirty="0" err="1">
                <a:solidFill>
                  <a:schemeClr val="accent1">
                    <a:lumMod val="50000"/>
                  </a:schemeClr>
                </a:solidFill>
                <a:latin typeface="Courier New" panose="02070309020205020404" pitchFamily="49" charset="0"/>
                <a:cs typeface="Courier New" panose="02070309020205020404" pitchFamily="49" charset="0"/>
              </a:rPr>
              <a:t>ungulates</a:t>
            </a:r>
            <a:r>
              <a:rPr lang="es-ES" sz="2000" b="1" dirty="0">
                <a:solidFill>
                  <a:schemeClr val="accent1">
                    <a:lumMod val="50000"/>
                  </a:schemeClr>
                </a:solidFill>
                <a:latin typeface="Courier New" panose="02070309020205020404" pitchFamily="49" charset="0"/>
                <a:cs typeface="Courier New" panose="02070309020205020404" pitchFamily="49" charset="0"/>
              </a:rPr>
              <a:t>),</a:t>
            </a:r>
          </a:p>
          <a:p>
            <a:r>
              <a:rPr lang="es-ES" sz="2000" b="1" dirty="0">
                <a:solidFill>
                  <a:schemeClr val="accent1">
                    <a:lumMod val="50000"/>
                  </a:schemeClr>
                </a:solidFill>
                <a:latin typeface="Courier New" panose="02070309020205020404" pitchFamily="49" charset="0"/>
                <a:cs typeface="Courier New" panose="02070309020205020404" pitchFamily="49" charset="0"/>
              </a:rPr>
              <a:t>                </a:t>
            </a:r>
            <a:r>
              <a:rPr lang="es-ES" sz="2000" b="1" dirty="0" err="1">
                <a:solidFill>
                  <a:schemeClr val="accent1">
                    <a:lumMod val="50000"/>
                  </a:schemeClr>
                </a:solidFill>
                <a:latin typeface="Courier New" panose="02070309020205020404" pitchFamily="49" charset="0"/>
                <a:cs typeface="Courier New" panose="02070309020205020404" pitchFamily="49" charset="0"/>
              </a:rPr>
              <a:t>plants</a:t>
            </a:r>
            <a:r>
              <a:rPr lang="es-ES" sz="2000" b="1" dirty="0">
                <a:solidFill>
                  <a:schemeClr val="accent1">
                    <a:lumMod val="50000"/>
                  </a:schemeClr>
                </a:solidFill>
                <a:latin typeface="Courier New" panose="02070309020205020404" pitchFamily="49" charset="0"/>
                <a:cs typeface="Courier New" panose="02070309020205020404" pitchFamily="49" charset="0"/>
              </a:rPr>
              <a:t> = round(</a:t>
            </a:r>
            <a:r>
              <a:rPr lang="es-ES" sz="2000" b="1" dirty="0" err="1">
                <a:solidFill>
                  <a:schemeClr val="accent1">
                    <a:lumMod val="50000"/>
                  </a:schemeClr>
                </a:solidFill>
                <a:latin typeface="Courier New" panose="02070309020205020404" pitchFamily="49" charset="0"/>
                <a:cs typeface="Courier New" panose="02070309020205020404" pitchFamily="49" charset="0"/>
              </a:rPr>
              <a:t>plants</a:t>
            </a:r>
            <a:r>
              <a:rPr lang="es-ES" sz="2000" b="1" dirty="0">
                <a:solidFill>
                  <a:schemeClr val="accent1">
                    <a:lumMod val="50000"/>
                  </a:schemeClr>
                </a:solidFill>
                <a:latin typeface="Courier New" panose="02070309020205020404" pitchFamily="49" charset="0"/>
                <a:cs typeface="Courier New" panose="02070309020205020404" pitchFamily="49" charset="0"/>
              </a:rPr>
              <a:t>)</a:t>
            </a:r>
          </a:p>
          <a:p>
            <a:r>
              <a:rPr lang="es-ES" sz="2000" b="1" dirty="0">
                <a:solidFill>
                  <a:schemeClr val="accent1">
                    <a:lumMod val="50000"/>
                  </a:schemeClr>
                </a:solidFill>
                <a:latin typeface="Courier New" panose="02070309020205020404" pitchFamily="49" charset="0"/>
                <a:cs typeface="Courier New" panose="02070309020205020404" pitchFamily="49" charset="0"/>
              </a:rPr>
              <a:t>		  )</a:t>
            </a:r>
          </a:p>
          <a:p>
            <a:endParaRPr lang="es-ES" sz="20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588401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12223</TotalTime>
  <Words>3992</Words>
  <Application>Microsoft Macintosh PowerPoint</Application>
  <PresentationFormat>Panorámica</PresentationFormat>
  <Paragraphs>568</Paragraphs>
  <Slides>73</Slides>
  <Notes>3</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73</vt:i4>
      </vt:variant>
    </vt:vector>
  </HeadingPairs>
  <TitlesOfParts>
    <vt:vector size="83" baseType="lpstr">
      <vt:lpstr>Arial</vt:lpstr>
      <vt:lpstr>Calibri</vt:lpstr>
      <vt:lpstr>Calibri Light</vt:lpstr>
      <vt:lpstr>Cambria Math</vt:lpstr>
      <vt:lpstr>CharisSIL</vt:lpstr>
      <vt:lpstr>Courier New</vt:lpstr>
      <vt:lpstr>Söhne</vt:lpstr>
      <vt:lpstr>Times New Roman</vt:lpstr>
      <vt:lpstr>Wingdings</vt:lpstr>
      <vt:lpstr>Office Theme</vt:lpstr>
      <vt:lpstr>Structural Equation Modeling (SEM)</vt:lpstr>
      <vt:lpstr>Learn more about the TROPIBIO project…</vt:lpstr>
      <vt:lpstr>Presentations</vt:lpstr>
      <vt:lpstr>Before we begin, you should know that…</vt:lpstr>
      <vt:lpstr>What are SEM?</vt:lpstr>
      <vt:lpstr>SEM history (Jon Lefcheck presentation on ESA – https://www.youtube.com/watch?v=VT-gw_VVP1E&amp;t=2514s)</vt:lpstr>
      <vt:lpstr>Why are SEM popular in ecology? (Jon Lefcheck presentation on ESA – https://www.youtube.com/watch?v=VT-gw_VVP1E&amp;t=2514s)</vt:lpstr>
      <vt:lpstr>Why are SEM popular in ecology?</vt:lpstr>
      <vt:lpstr>Presentación de PowerPoint</vt:lpstr>
      <vt:lpstr>round(cor(data),2)  # Multiple linear regresion m1 &lt;- lm(plants ~ ungulates + wolves, data) summary(m1)  plot(m1)  # Path analysis model &lt;-’plants ~ 1 + ungulates + wolves' m2 &lt;- sem(model,data=data) summary(m2,fit.measures=TRUE)  #We explain the distinct variances and covariances of the three observed variables  #by the same number of parameters in the model. </vt:lpstr>
      <vt:lpstr># Mediation model model &lt;- '  # Direct path   plants ~ c*wolves  # Path through mediator: Herbivores   ungulates ~ a * wolves   plants ~ b * ungulates  # Indirect effect (a*b)   indirect := a*b  # Total effect   total := indirect + c ' m3 &lt;- sem(model, data=data, std.lv=TRUE) summary(m3,fit.measures=TRUE, standardized=TRUE)</vt:lpstr>
      <vt:lpstr>Applications in natural sciences</vt:lpstr>
      <vt:lpstr>Applications in natural sciences</vt:lpstr>
      <vt:lpstr>Applications in natural sciences</vt:lpstr>
      <vt:lpstr>Applications in natural sciences</vt:lpstr>
      <vt:lpstr>Applications in natural sciences</vt:lpstr>
      <vt:lpstr>Applications in natural sciences</vt:lpstr>
      <vt:lpstr>Back to the definition of SEM…</vt:lpstr>
      <vt:lpstr>Correlation</vt:lpstr>
      <vt:lpstr>Correlation</vt:lpstr>
      <vt:lpstr>Presentación de PowerPoint</vt:lpstr>
      <vt:lpstr>Presentación de PowerPoint</vt:lpstr>
      <vt:lpstr>Exercises</vt:lpstr>
      <vt:lpstr>Linear regressions (simple and multiple)</vt:lpstr>
      <vt:lpstr>Linear regressions (simple and multiple)</vt:lpstr>
      <vt:lpstr>Linear regressions (simple and multiple)</vt:lpstr>
      <vt:lpstr>Linear regressions (simple and multiple)</vt:lpstr>
      <vt:lpstr>Linear regressions (simple and multiple)</vt:lpstr>
      <vt:lpstr>Linear regressions (simple and multiple)</vt:lpstr>
      <vt:lpstr>Presentación de PowerPoint</vt:lpstr>
      <vt:lpstr>Presentación de PowerPoint</vt:lpstr>
      <vt:lpstr>Exercises</vt:lpstr>
      <vt:lpstr>Presentación de PowerPoint</vt:lpstr>
      <vt:lpstr>Linear regressions (simple and multiple)</vt:lpstr>
      <vt:lpstr>Remember: Statisticians are not very good at naming things… </vt:lpstr>
      <vt:lpstr>Exercises</vt:lpstr>
      <vt:lpstr>How SEM works?</vt:lpstr>
      <vt:lpstr>Conceptual model</vt:lpstr>
      <vt:lpstr>Conceptual model</vt:lpstr>
      <vt:lpstr>Graphical representation</vt:lpstr>
      <vt:lpstr>System of equations</vt:lpstr>
      <vt:lpstr>Piecewise SEM </vt:lpstr>
      <vt:lpstr>Piecewise SEM steps</vt:lpstr>
      <vt:lpstr>Direct and Indirect effects</vt:lpstr>
      <vt:lpstr>Directed acyclic graphs (DAGs)</vt:lpstr>
      <vt:lpstr>d-separation (Pearl, 1988)</vt:lpstr>
      <vt:lpstr>d-separation: Basis set</vt:lpstr>
      <vt:lpstr>d-separation: Basis set</vt:lpstr>
      <vt:lpstr>Piecewise SEM steps</vt:lpstr>
      <vt:lpstr>PiecewiseSEM assumptions</vt:lpstr>
      <vt:lpstr>Benefits and drawbacks of the Piecewise Approach</vt:lpstr>
      <vt:lpstr>Traditional vs PiecewiseSEM</vt:lpstr>
      <vt:lpstr>Presentación de PowerPoint</vt:lpstr>
      <vt:lpstr>Presentación de PowerPoint</vt:lpstr>
      <vt:lpstr>Presentación de PowerPoint</vt:lpstr>
      <vt:lpstr>Final model:</vt:lpstr>
      <vt:lpstr>Presentación de PowerPoint</vt:lpstr>
      <vt:lpstr>Presentación de PowerPoint</vt:lpstr>
      <vt:lpstr>Presentación de PowerPoint</vt:lpstr>
      <vt:lpstr>Presentación de PowerPoint</vt:lpstr>
      <vt:lpstr>Presentación de PowerPoint</vt:lpstr>
      <vt:lpstr>Final model: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References</vt:lpstr>
      <vt:lpstr>References</vt:lpstr>
      <vt:lpstr>References</vt:lpstr>
      <vt:lpstr>Websites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Structural Equation Models</dc:title>
  <dc:creator>FAM</dc:creator>
  <cp:lastModifiedBy>Microsoft Office User</cp:lastModifiedBy>
  <cp:revision>492</cp:revision>
  <cp:lastPrinted>2021-05-18T12:37:17Z</cp:lastPrinted>
  <dcterms:created xsi:type="dcterms:W3CDTF">2021-05-10T09:26:41Z</dcterms:created>
  <dcterms:modified xsi:type="dcterms:W3CDTF">2024-06-03T07:36:00Z</dcterms:modified>
</cp:coreProperties>
</file>